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133"/>
  </p:notesMasterIdLst>
  <p:sldIdLst>
    <p:sldId id="256" r:id="rId2"/>
    <p:sldId id="490" r:id="rId3"/>
    <p:sldId id="329" r:id="rId4"/>
    <p:sldId id="330" r:id="rId5"/>
    <p:sldId id="332" r:id="rId6"/>
    <p:sldId id="468" r:id="rId7"/>
    <p:sldId id="333" r:id="rId8"/>
    <p:sldId id="334" r:id="rId9"/>
    <p:sldId id="492" r:id="rId10"/>
    <p:sldId id="486" r:id="rId11"/>
    <p:sldId id="487" r:id="rId12"/>
    <p:sldId id="489" r:id="rId13"/>
    <p:sldId id="469" r:id="rId14"/>
    <p:sldId id="470" r:id="rId15"/>
    <p:sldId id="335" r:id="rId16"/>
    <p:sldId id="574" r:id="rId17"/>
    <p:sldId id="491" r:id="rId18"/>
    <p:sldId id="336" r:id="rId19"/>
    <p:sldId id="337" r:id="rId20"/>
    <p:sldId id="343" r:id="rId21"/>
    <p:sldId id="344" r:id="rId22"/>
    <p:sldId id="345" r:id="rId23"/>
    <p:sldId id="346" r:id="rId24"/>
    <p:sldId id="472" r:id="rId25"/>
    <p:sldId id="348" r:id="rId26"/>
    <p:sldId id="349" r:id="rId27"/>
    <p:sldId id="350" r:id="rId28"/>
    <p:sldId id="352" r:id="rId29"/>
    <p:sldId id="353" r:id="rId30"/>
    <p:sldId id="480" r:id="rId31"/>
    <p:sldId id="475" r:id="rId32"/>
    <p:sldId id="354" r:id="rId33"/>
    <p:sldId id="355" r:id="rId34"/>
    <p:sldId id="507" r:id="rId35"/>
    <p:sldId id="358" r:id="rId36"/>
    <p:sldId id="356" r:id="rId37"/>
    <p:sldId id="508" r:id="rId38"/>
    <p:sldId id="357" r:id="rId39"/>
    <p:sldId id="359" r:id="rId40"/>
    <p:sldId id="509" r:id="rId41"/>
    <p:sldId id="510" r:id="rId42"/>
    <p:sldId id="374" r:id="rId43"/>
    <p:sldId id="380" r:id="rId44"/>
    <p:sldId id="381" r:id="rId45"/>
    <p:sldId id="383" r:id="rId46"/>
    <p:sldId id="382" r:id="rId47"/>
    <p:sldId id="514" r:id="rId48"/>
    <p:sldId id="570" r:id="rId49"/>
    <p:sldId id="495" r:id="rId50"/>
    <p:sldId id="497" r:id="rId51"/>
    <p:sldId id="575" r:id="rId52"/>
    <p:sldId id="505" r:id="rId53"/>
    <p:sldId id="498" r:id="rId54"/>
    <p:sldId id="500" r:id="rId55"/>
    <p:sldId id="506" r:id="rId56"/>
    <p:sldId id="501" r:id="rId57"/>
    <p:sldId id="571" r:id="rId58"/>
    <p:sldId id="502" r:id="rId59"/>
    <p:sldId id="576" r:id="rId60"/>
    <p:sldId id="503" r:id="rId61"/>
    <p:sldId id="572" r:id="rId62"/>
    <p:sldId id="395" r:id="rId63"/>
    <p:sldId id="481" r:id="rId64"/>
    <p:sldId id="476" r:id="rId65"/>
    <p:sldId id="397" r:id="rId66"/>
    <p:sldId id="399" r:id="rId67"/>
    <p:sldId id="398" r:id="rId68"/>
    <p:sldId id="400" r:id="rId69"/>
    <p:sldId id="401" r:id="rId70"/>
    <p:sldId id="548" r:id="rId71"/>
    <p:sldId id="573" r:id="rId72"/>
    <p:sldId id="511" r:id="rId73"/>
    <p:sldId id="549" r:id="rId74"/>
    <p:sldId id="518" r:id="rId75"/>
    <p:sldId id="534" r:id="rId76"/>
    <p:sldId id="550" r:id="rId77"/>
    <p:sldId id="551" r:id="rId78"/>
    <p:sldId id="568" r:id="rId79"/>
    <p:sldId id="554" r:id="rId80"/>
    <p:sldId id="539" r:id="rId81"/>
    <p:sldId id="560" r:id="rId82"/>
    <p:sldId id="561" r:id="rId83"/>
    <p:sldId id="482" r:id="rId84"/>
    <p:sldId id="477" r:id="rId85"/>
    <p:sldId id="540" r:id="rId86"/>
    <p:sldId id="407" r:id="rId87"/>
    <p:sldId id="479" r:id="rId88"/>
    <p:sldId id="409" r:id="rId89"/>
    <p:sldId id="410" r:id="rId90"/>
    <p:sldId id="411" r:id="rId91"/>
    <p:sldId id="414" r:id="rId92"/>
    <p:sldId id="557" r:id="rId93"/>
    <p:sldId id="541" r:id="rId94"/>
    <p:sldId id="556" r:id="rId95"/>
    <p:sldId id="569" r:id="rId96"/>
    <p:sldId id="420" r:id="rId97"/>
    <p:sldId id="421" r:id="rId98"/>
    <p:sldId id="422" r:id="rId99"/>
    <p:sldId id="558" r:id="rId100"/>
    <p:sldId id="559" r:id="rId101"/>
    <p:sldId id="533" r:id="rId102"/>
    <p:sldId id="519" r:id="rId103"/>
    <p:sldId id="536" r:id="rId104"/>
    <p:sldId id="538" r:id="rId105"/>
    <p:sldId id="522" r:id="rId106"/>
    <p:sldId id="521" r:id="rId107"/>
    <p:sldId id="537" r:id="rId108"/>
    <p:sldId id="535" r:id="rId109"/>
    <p:sldId id="524" r:id="rId110"/>
    <p:sldId id="484" r:id="rId111"/>
    <p:sldId id="342" r:id="rId112"/>
    <p:sldId id="447" r:id="rId113"/>
    <p:sldId id="448" r:id="rId114"/>
    <p:sldId id="452" r:id="rId115"/>
    <p:sldId id="453" r:id="rId116"/>
    <p:sldId id="454" r:id="rId117"/>
    <p:sldId id="455" r:id="rId118"/>
    <p:sldId id="456" r:id="rId119"/>
    <p:sldId id="457" r:id="rId120"/>
    <p:sldId id="458" r:id="rId121"/>
    <p:sldId id="459" r:id="rId122"/>
    <p:sldId id="465" r:id="rId123"/>
    <p:sldId id="474" r:id="rId124"/>
    <p:sldId id="562" r:id="rId125"/>
    <p:sldId id="462" r:id="rId126"/>
    <p:sldId id="463" r:id="rId127"/>
    <p:sldId id="464" r:id="rId128"/>
    <p:sldId id="466" r:id="rId129"/>
    <p:sldId id="543" r:id="rId130"/>
    <p:sldId id="485" r:id="rId131"/>
    <p:sldId id="331" r:id="rId132"/>
  </p:sldIdLst>
  <p:sldSz cx="9144000" cy="5143500" type="screen16x9"/>
  <p:notesSz cx="6858000" cy="9144000"/>
  <p:defaultTextStyle>
    <a:defPPr>
      <a:defRPr lang="zh-CN"/>
    </a:defPPr>
    <a:lvl1pPr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575">
          <p15:clr>
            <a:srgbClr val="A4A3A4"/>
          </p15:clr>
        </p15:guide>
        <p15:guide id="2" pos="2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Xu" initials="EX" lastIdx="1" clrIdx="0">
    <p:extLst>
      <p:ext uri="{19B8F6BF-5375-455C-9EA6-DF929625EA0E}">
        <p15:presenceInfo xmlns:p15="http://schemas.microsoft.com/office/powerpoint/2012/main" userId="156d4bb745bfb0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EBEBEB"/>
    <a:srgbClr val="FFFF00"/>
    <a:srgbClr val="F7F7F7"/>
    <a:srgbClr val="EDEDED"/>
    <a:srgbClr val="E5E5E5"/>
    <a:srgbClr val="F1F1F1"/>
    <a:srgbClr val="E6E6E6"/>
    <a:srgbClr val="FF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79484" autoAdjust="0"/>
  </p:normalViewPr>
  <p:slideViewPr>
    <p:cSldViewPr>
      <p:cViewPr varScale="1">
        <p:scale>
          <a:sx n="91" d="100"/>
          <a:sy n="91" d="100"/>
        </p:scale>
        <p:origin x="580" y="44"/>
      </p:cViewPr>
      <p:guideLst>
        <p:guide orient="horz" pos="1575"/>
        <p:guide pos="2839"/>
      </p:guideLst>
    </p:cSldViewPr>
  </p:slideViewPr>
  <p:outlineViewPr>
    <p:cViewPr>
      <p:scale>
        <a:sx n="33" d="100"/>
        <a:sy n="33" d="100"/>
      </p:scale>
      <p:origin x="0" y="1609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a:extLst>
              <a:ext uri="{FF2B5EF4-FFF2-40B4-BE49-F238E27FC236}">
                <a16:creationId xmlns:a16="http://schemas.microsoft.com/office/drawing/2014/main" id="{8D1BCA9B-EF8E-47EB-8DB1-E68DA424200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a:latin typeface="Calibri" pitchFamily="34" charset="0"/>
                <a:ea typeface="宋体" pitchFamily="2" charset="-122"/>
              </a:defRPr>
            </a:lvl1pPr>
          </a:lstStyle>
          <a:p>
            <a:pPr>
              <a:defRPr/>
            </a:pPr>
            <a:endParaRPr lang="zh-CN" altLang="en-US"/>
          </a:p>
        </p:txBody>
      </p:sp>
      <p:sp>
        <p:nvSpPr>
          <p:cNvPr id="3075" name="日期占位符 2">
            <a:extLst>
              <a:ext uri="{FF2B5EF4-FFF2-40B4-BE49-F238E27FC236}">
                <a16:creationId xmlns:a16="http://schemas.microsoft.com/office/drawing/2014/main" id="{0D66180A-BAF3-4836-A180-54C31EFF7241}"/>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宋体" pitchFamily="2" charset="-122"/>
              </a:defRPr>
            </a:lvl1pPr>
          </a:lstStyle>
          <a:p>
            <a:pPr>
              <a:defRPr/>
            </a:pPr>
            <a:fld id="{6B04BA57-09E2-43C6-A164-EA2A1A78E863}" type="datetimeFigureOut">
              <a:rPr lang="zh-CN" altLang="en-US"/>
              <a:pPr>
                <a:defRPr/>
              </a:pPr>
              <a:t>2025/9/15</a:t>
            </a:fld>
            <a:endParaRPr lang="zh-CN" altLang="en-US"/>
          </a:p>
        </p:txBody>
      </p:sp>
      <p:sp>
        <p:nvSpPr>
          <p:cNvPr id="3076" name="幻灯片图像占位符 3">
            <a:extLst>
              <a:ext uri="{FF2B5EF4-FFF2-40B4-BE49-F238E27FC236}">
                <a16:creationId xmlns:a16="http://schemas.microsoft.com/office/drawing/2014/main" id="{BA64BF05-F723-4518-BC29-53252A776838}"/>
              </a:ext>
            </a:extLst>
          </p:cNvPr>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a:extLst>
              <a:ext uri="{FF2B5EF4-FFF2-40B4-BE49-F238E27FC236}">
                <a16:creationId xmlns:a16="http://schemas.microsoft.com/office/drawing/2014/main" id="{7A8CEE20-82A0-42A3-AD88-DB0E16C79E89}"/>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a:extLst>
              <a:ext uri="{FF2B5EF4-FFF2-40B4-BE49-F238E27FC236}">
                <a16:creationId xmlns:a16="http://schemas.microsoft.com/office/drawing/2014/main" id="{F26B11B8-F6B3-43E3-B575-E3F014879ECB}"/>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1" hangingPunct="1">
              <a:defRPr sz="1200">
                <a:latin typeface="Calibri" pitchFamily="34" charset="0"/>
                <a:ea typeface="宋体" pitchFamily="2" charset="-122"/>
              </a:defRPr>
            </a:lvl1pPr>
          </a:lstStyle>
          <a:p>
            <a:pPr>
              <a:defRPr/>
            </a:pPr>
            <a:endParaRPr lang="zh-CN" altLang="en-US"/>
          </a:p>
        </p:txBody>
      </p:sp>
      <p:sp>
        <p:nvSpPr>
          <p:cNvPr id="3079" name="灯片编号占位符 6">
            <a:extLst>
              <a:ext uri="{FF2B5EF4-FFF2-40B4-BE49-F238E27FC236}">
                <a16:creationId xmlns:a16="http://schemas.microsoft.com/office/drawing/2014/main" id="{B161D145-FD97-4BFE-97E8-78BF62A3CA1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宋体" panose="02010600030101010101" pitchFamily="2" charset="-122"/>
              </a:defRPr>
            </a:lvl1pPr>
          </a:lstStyle>
          <a:p>
            <a:pPr>
              <a:defRPr/>
            </a:pPr>
            <a:fld id="{119EBEAF-DD70-45B8-A5EB-E94D8950AB5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DA7E8464-C8BD-442E-9541-FFEA029290D1}"/>
              </a:ext>
            </a:extLst>
          </p:cNvPr>
          <p:cNvSpPr>
            <a:spLocks noGrp="1" noRot="1" noChangeAspect="1" noChangeArrowheads="1" noTextEdit="1"/>
          </p:cNvSpPr>
          <p:nvPr>
            <p:ph type="sldImg"/>
          </p:nvPr>
        </p:nvSpPr>
        <p:spPr/>
      </p:sp>
      <p:sp>
        <p:nvSpPr>
          <p:cNvPr id="7171" name="备注占位符 2">
            <a:extLst>
              <a:ext uri="{FF2B5EF4-FFF2-40B4-BE49-F238E27FC236}">
                <a16:creationId xmlns:a16="http://schemas.microsoft.com/office/drawing/2014/main" id="{F17E897B-F159-434C-9C65-8F5A208833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72" name="灯片编号占位符 3">
            <a:extLst>
              <a:ext uri="{FF2B5EF4-FFF2-40B4-BE49-F238E27FC236}">
                <a16:creationId xmlns:a16="http://schemas.microsoft.com/office/drawing/2014/main" id="{889AD887-FA62-4E29-91F0-122519DC2D4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BB2CD72B-1313-4DFC-86C0-82E73CC36020}" type="slidenum">
              <a:rPr lang="zh-CN" altLang="en-US" sz="1200" smtClean="0">
                <a:latin typeface="Calibri" panose="020F0502020204030204" pitchFamily="34" charset="0"/>
                <a:ea typeface="宋体" panose="02010600030101010101" pitchFamily="2" charset="-122"/>
              </a:rPr>
              <a:pPr/>
              <a:t>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6D296C33-BEBA-4446-A18F-2EACF7E03289}"/>
              </a:ext>
            </a:extLst>
          </p:cNvPr>
          <p:cNvSpPr>
            <a:spLocks noGrp="1" noRot="1" noChangeAspect="1" noChangeArrowheads="1" noTextEdit="1"/>
          </p:cNvSpPr>
          <p:nvPr>
            <p:ph type="sldImg"/>
          </p:nvPr>
        </p:nvSpPr>
        <p:spPr/>
      </p:sp>
      <p:sp>
        <p:nvSpPr>
          <p:cNvPr id="12291" name="备注占位符 2">
            <a:extLst>
              <a:ext uri="{FF2B5EF4-FFF2-40B4-BE49-F238E27FC236}">
                <a16:creationId xmlns:a16="http://schemas.microsoft.com/office/drawing/2014/main" id="{1A86B9BD-7E13-439B-8E33-BD9E1309D7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a:extLst>
              <a:ext uri="{FF2B5EF4-FFF2-40B4-BE49-F238E27FC236}">
                <a16:creationId xmlns:a16="http://schemas.microsoft.com/office/drawing/2014/main" id="{4B57BABA-30E0-43AD-BEDA-6B36BD3E0C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466A8135-44FA-4A97-9C67-1483A0691452}" type="slidenum">
              <a:rPr lang="zh-CN" altLang="en-US" sz="1200" smtClean="0">
                <a:latin typeface="Calibri" panose="020F0502020204030204" pitchFamily="34" charset="0"/>
                <a:ea typeface="宋体" panose="02010600030101010101" pitchFamily="2" charset="-122"/>
              </a:rPr>
              <a:pPr/>
              <a:t>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DC63334E-50A2-4EE5-A488-6CF61CE59DD3}"/>
              </a:ext>
            </a:extLst>
          </p:cNvPr>
          <p:cNvSpPr>
            <a:spLocks noGrp="1" noRot="1" noChangeAspect="1" noChangeArrowheads="1" noTextEdit="1"/>
          </p:cNvSpPr>
          <p:nvPr>
            <p:ph type="sldImg"/>
          </p:nvPr>
        </p:nvSpPr>
        <p:spPr/>
      </p:sp>
      <p:sp>
        <p:nvSpPr>
          <p:cNvPr id="36867" name="备注占位符 2">
            <a:extLst>
              <a:ext uri="{FF2B5EF4-FFF2-40B4-BE49-F238E27FC236}">
                <a16:creationId xmlns:a16="http://schemas.microsoft.com/office/drawing/2014/main" id="{A3E47A80-43CC-4253-9966-72308E8FF5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a:extLst>
              <a:ext uri="{FF2B5EF4-FFF2-40B4-BE49-F238E27FC236}">
                <a16:creationId xmlns:a16="http://schemas.microsoft.com/office/drawing/2014/main" id="{04595B02-E33C-47FC-ACB0-8C37ACD8B9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14CB25B5-7629-410D-89A9-11516E37CE42}" type="slidenum">
              <a:rPr lang="zh-CN" altLang="en-US" sz="1200" smtClean="0">
                <a:latin typeface="Calibri" panose="020F0502020204030204" pitchFamily="34" charset="0"/>
                <a:ea typeface="宋体" panose="02010600030101010101" pitchFamily="2" charset="-122"/>
              </a:rPr>
              <a:pPr/>
              <a:t>30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77E3FA81-7907-4646-9A67-733034CEDD33}"/>
              </a:ext>
            </a:extLst>
          </p:cNvPr>
          <p:cNvSpPr>
            <a:spLocks noGrp="1" noRot="1" noChangeAspect="1" noChangeArrowheads="1" noTextEdit="1"/>
          </p:cNvSpPr>
          <p:nvPr>
            <p:ph type="sldImg"/>
          </p:nvPr>
        </p:nvSpPr>
        <p:spPr/>
      </p:sp>
      <p:sp>
        <p:nvSpPr>
          <p:cNvPr id="70659" name="备注占位符 2">
            <a:extLst>
              <a:ext uri="{FF2B5EF4-FFF2-40B4-BE49-F238E27FC236}">
                <a16:creationId xmlns:a16="http://schemas.microsoft.com/office/drawing/2014/main" id="{7770FE65-6CD7-44A4-A7E8-1275DDAEC5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a:extLst>
              <a:ext uri="{FF2B5EF4-FFF2-40B4-BE49-F238E27FC236}">
                <a16:creationId xmlns:a16="http://schemas.microsoft.com/office/drawing/2014/main" id="{EAB5031A-8844-48C7-A33B-111AFC1D90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A668988C-D537-446E-AAE2-8659E3AAB54F}" type="slidenum">
              <a:rPr lang="zh-CN" altLang="en-US" sz="1200" smtClean="0">
                <a:latin typeface="Calibri" panose="020F0502020204030204" pitchFamily="34" charset="0"/>
                <a:ea typeface="宋体" panose="02010600030101010101" pitchFamily="2" charset="-122"/>
              </a:rPr>
              <a:pPr/>
              <a:t>63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640A3642-D2EA-4A31-98D5-C58A54621B50}"/>
              </a:ext>
            </a:extLst>
          </p:cNvPr>
          <p:cNvSpPr>
            <a:spLocks noGrp="1" noRot="1" noChangeAspect="1" noChangeArrowheads="1" noTextEdit="1"/>
          </p:cNvSpPr>
          <p:nvPr>
            <p:ph type="sldImg"/>
          </p:nvPr>
        </p:nvSpPr>
        <p:spPr/>
      </p:sp>
      <p:sp>
        <p:nvSpPr>
          <p:cNvPr id="89091" name="备注占位符 2">
            <a:extLst>
              <a:ext uri="{FF2B5EF4-FFF2-40B4-BE49-F238E27FC236}">
                <a16:creationId xmlns:a16="http://schemas.microsoft.com/office/drawing/2014/main" id="{79FA8084-4D04-4051-BB86-9E0A3C09D5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a:extLst>
              <a:ext uri="{FF2B5EF4-FFF2-40B4-BE49-F238E27FC236}">
                <a16:creationId xmlns:a16="http://schemas.microsoft.com/office/drawing/2014/main" id="{CDDA76D0-5A37-4F9A-B147-F5D142EFC3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526FCB65-7A45-488A-9183-3E5642BD9E3F}" type="slidenum">
              <a:rPr lang="zh-CN" altLang="en-US" sz="1200" smtClean="0">
                <a:latin typeface="Calibri" panose="020F0502020204030204" pitchFamily="34" charset="0"/>
                <a:ea typeface="宋体" panose="02010600030101010101" pitchFamily="2" charset="-122"/>
              </a:rPr>
              <a:pPr/>
              <a:t>83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id="{D266FCE2-F12C-4D1D-8640-AB25D7860C60}"/>
              </a:ext>
            </a:extLst>
          </p:cNvPr>
          <p:cNvSpPr>
            <a:spLocks noGrp="1" noRot="1" noChangeAspect="1" noChangeArrowheads="1" noTextEdit="1"/>
          </p:cNvSpPr>
          <p:nvPr>
            <p:ph type="sldImg"/>
          </p:nvPr>
        </p:nvSpPr>
        <p:spPr/>
      </p:sp>
      <p:sp>
        <p:nvSpPr>
          <p:cNvPr id="106499" name="备注占位符 2">
            <a:extLst>
              <a:ext uri="{FF2B5EF4-FFF2-40B4-BE49-F238E27FC236}">
                <a16:creationId xmlns:a16="http://schemas.microsoft.com/office/drawing/2014/main" id="{299ACEF7-306D-4BD2-989B-57391184A6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灯片编号占位符 3">
            <a:extLst>
              <a:ext uri="{FF2B5EF4-FFF2-40B4-BE49-F238E27FC236}">
                <a16:creationId xmlns:a16="http://schemas.microsoft.com/office/drawing/2014/main" id="{B8D675A7-C93B-4997-8B08-A8DD2BD873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FB3825F2-D9AA-4186-9042-72585A5EE9C7}" type="slidenum">
              <a:rPr lang="zh-CN" altLang="en-US" sz="1200" smtClean="0">
                <a:latin typeface="Calibri" panose="020F0502020204030204" pitchFamily="34" charset="0"/>
                <a:ea typeface="宋体" panose="02010600030101010101" pitchFamily="2" charset="-122"/>
              </a:rPr>
              <a:pPr/>
              <a:t>101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1470470E-258A-415C-A420-89C502AFE995}"/>
              </a:ext>
            </a:extLst>
          </p:cNvPr>
          <p:cNvSpPr>
            <a:spLocks noGrp="1" noRot="1" noChangeAspect="1" noChangeArrowheads="1" noTextEdit="1"/>
          </p:cNvSpPr>
          <p:nvPr>
            <p:ph type="sldImg"/>
          </p:nvPr>
        </p:nvSpPr>
        <p:spPr/>
      </p:sp>
      <p:sp>
        <p:nvSpPr>
          <p:cNvPr id="121859" name="备注占位符 2">
            <a:extLst>
              <a:ext uri="{FF2B5EF4-FFF2-40B4-BE49-F238E27FC236}">
                <a16:creationId xmlns:a16="http://schemas.microsoft.com/office/drawing/2014/main" id="{6867BC87-AA54-40D3-BE7B-3FD5C9C0A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1860" name="灯片编号占位符 3">
            <a:extLst>
              <a:ext uri="{FF2B5EF4-FFF2-40B4-BE49-F238E27FC236}">
                <a16:creationId xmlns:a16="http://schemas.microsoft.com/office/drawing/2014/main" id="{56E4283F-93F7-4240-A921-DA3F36BBC8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FC37C4B5-C8FB-4D6F-86A1-36EC4B4B2624}" type="slidenum">
              <a:rPr lang="zh-CN" altLang="en-US" sz="1200" smtClean="0">
                <a:latin typeface="Calibri" panose="020F0502020204030204" pitchFamily="34" charset="0"/>
                <a:ea typeface="宋体" panose="02010600030101010101" pitchFamily="2" charset="-122"/>
              </a:rPr>
              <a:pPr/>
              <a:t>110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13517199-5E90-4F61-8974-B04496CFF907}"/>
              </a:ext>
            </a:extLst>
          </p:cNvPr>
          <p:cNvSpPr>
            <a:spLocks noGrp="1" noRot="1" noChangeAspect="1" noChangeArrowheads="1" noTextEdit="1"/>
          </p:cNvSpPr>
          <p:nvPr>
            <p:ph type="sldImg"/>
          </p:nvPr>
        </p:nvSpPr>
        <p:spPr/>
      </p:sp>
      <p:sp>
        <p:nvSpPr>
          <p:cNvPr id="142339" name="备注占位符 2">
            <a:extLst>
              <a:ext uri="{FF2B5EF4-FFF2-40B4-BE49-F238E27FC236}">
                <a16:creationId xmlns:a16="http://schemas.microsoft.com/office/drawing/2014/main" id="{DA6A9E26-3245-4E5E-A2CF-94E115503F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340" name="灯片编号占位符 3">
            <a:extLst>
              <a:ext uri="{FF2B5EF4-FFF2-40B4-BE49-F238E27FC236}">
                <a16:creationId xmlns:a16="http://schemas.microsoft.com/office/drawing/2014/main" id="{1E76938B-1FB9-4CBA-A209-9FCF241F2B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1982FCC2-BBEF-42A7-9DFE-F339D439EEB5}" type="slidenum">
              <a:rPr lang="zh-CN" altLang="en-US" sz="1200" smtClean="0">
                <a:latin typeface="Calibri" panose="020F0502020204030204" pitchFamily="34" charset="0"/>
                <a:ea typeface="宋体" panose="02010600030101010101" pitchFamily="2" charset="-122"/>
              </a:rPr>
              <a:pPr/>
              <a:t>130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43"/>
            <a:ext cx="7772400" cy="110299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356246210"/>
      </p:ext>
    </p:extLst>
  </p:cSld>
  <p:clrMapOvr>
    <a:masterClrMapping/>
  </p:clrMapOvr>
  <p:transition spd="med">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1433254"/>
      </p:ext>
    </p:extLst>
  </p:cSld>
  <p:clrMapOvr>
    <a:masterClrMapping/>
  </p:clrMapOvr>
  <p:transition spd="med">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514350"/>
            <a:ext cx="2057400" cy="408051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28625" y="514350"/>
            <a:ext cx="6019800" cy="408051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28922964"/>
      </p:ext>
    </p:extLst>
  </p:cSld>
  <p:clrMapOvr>
    <a:masterClrMapping/>
  </p:clrMapOvr>
  <p:transition spd="med">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1">
                <a:solidFill>
                  <a:srgbClr val="C00000"/>
                </a:solidFill>
                <a:latin typeface="+mj-ea"/>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hangingPunct="1">
              <a:defRPr/>
            </a:lvl1pPr>
            <a:lvl2pPr hangingPunct="1">
              <a:defRPr/>
            </a:lvl2pPr>
            <a:lvl3pPr hangingPunct="1">
              <a:defRPr/>
            </a:lvl3pPr>
            <a:lvl4pPr hangingPunct="1">
              <a:defRPr/>
            </a:lvl4pPr>
            <a:lvl5pPr hangingPunct="1">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89481635"/>
      </p:ext>
    </p:extLst>
  </p:cSld>
  <p:clrMapOvr>
    <a:masterClrMapping/>
  </p:clrMapOvr>
  <p:transition spd="med">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699"/>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273"/>
            <a:ext cx="7772400" cy="112442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56747522"/>
      </p:ext>
    </p:extLst>
  </p:cSld>
  <p:clrMapOvr>
    <a:masterClrMapping/>
  </p:clrMapOvr>
  <p:transition spd="med">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28625" y="1478757"/>
            <a:ext cx="4038600" cy="31161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1478757"/>
            <a:ext cx="4038600" cy="31161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80661568"/>
      </p:ext>
    </p:extLst>
  </p:cSld>
  <p:clrMapOvr>
    <a:masterClrMapping/>
  </p:clrMapOvr>
  <p:transition spd="med">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573"/>
            <a:ext cx="4040188" cy="480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33"/>
            <a:ext cx="4040188" cy="2963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573"/>
            <a:ext cx="4041775" cy="480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33"/>
            <a:ext cx="4041775" cy="2963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19149659"/>
      </p:ext>
    </p:extLst>
  </p:cSld>
  <p:clrMapOvr>
    <a:masterClrMapping/>
  </p:clrMapOvr>
  <p:transition spd="med">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898800743"/>
      </p:ext>
    </p:extLst>
  </p:cSld>
  <p:clrMapOvr>
    <a:masterClrMapping/>
  </p:clrMapOvr>
  <p:transition spd="med">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359139"/>
      </p:ext>
    </p:extLst>
  </p:cSld>
  <p:clrMapOvr>
    <a:masterClrMapping/>
  </p:clrMapOvr>
  <p:transition spd="med">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312"/>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312"/>
            <a:ext cx="5111750" cy="43905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849"/>
            <a:ext cx="3008313" cy="35190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395552"/>
      </p:ext>
    </p:extLst>
  </p:cSld>
  <p:clrMapOvr>
    <a:masterClrMapping/>
  </p:clrMapOvr>
  <p:transition spd="med">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76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05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6218"/>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19767164"/>
      </p:ext>
    </p:extLst>
  </p:cSld>
  <p:clrMapOvr>
    <a:masterClrMapping/>
  </p:clrMapOvr>
  <p:transition spd="med">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6E045938-4FBB-456A-9A2A-7D288E6F9437}"/>
              </a:ext>
            </a:extLst>
          </p:cNvPr>
          <p:cNvSpPr>
            <a:spLocks noGrp="1" noChangeArrowheads="1"/>
          </p:cNvSpPr>
          <p:nvPr>
            <p:ph type="title"/>
          </p:nvPr>
        </p:nvSpPr>
        <p:spPr bwMode="auto">
          <a:xfrm>
            <a:off x="1928813" y="835025"/>
            <a:ext cx="5614987"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文本占位符 2">
            <a:extLst>
              <a:ext uri="{FF2B5EF4-FFF2-40B4-BE49-F238E27FC236}">
                <a16:creationId xmlns:a16="http://schemas.microsoft.com/office/drawing/2014/main" id="{DCCB6306-1B50-4C52-842E-48AC32834175}"/>
              </a:ext>
            </a:extLst>
          </p:cNvPr>
          <p:cNvSpPr>
            <a:spLocks noGrp="1" noChangeArrowheads="1"/>
          </p:cNvSpPr>
          <p:nvPr>
            <p:ph type="body" idx="1"/>
          </p:nvPr>
        </p:nvSpPr>
        <p:spPr bwMode="auto">
          <a:xfrm>
            <a:off x="428625" y="1800225"/>
            <a:ext cx="82296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ransition spd="med">
    <p:randomBar dir="vert"/>
  </p:transition>
  <p:hf hdr="0" ftr="0" dt="0"/>
  <p:txStyles>
    <p:titleStyle>
      <a:lvl1pPr algn="ctr" rtl="0" eaLnBrk="0" fontAlgn="base" hangingPunct="0">
        <a:spcBef>
          <a:spcPct val="0"/>
        </a:spcBef>
        <a:spcAft>
          <a:spcPct val="0"/>
        </a:spcAft>
        <a:defRPr lang="zh-CN" altLang="zh-CN" sz="3000" b="1" kern="1200" dirty="0">
          <a:solidFill>
            <a:srgbClr val="C00000"/>
          </a:solidFill>
          <a:effectLst>
            <a:reflection blurRad="6350" stA="50000" endA="300" endPos="50000" dist="60007" dir="5400000" sy="-100000" algn="bl" rotWithShape="0"/>
          </a:effectLst>
          <a:latin typeface="微软雅黑" pitchFamily="34" charset="-122"/>
          <a:ea typeface="微软雅黑" pitchFamily="34" charset="-122"/>
          <a:cs typeface="+mj-cs"/>
        </a:defRPr>
      </a:lvl1pPr>
      <a:lvl2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2pPr>
      <a:lvl3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3pPr>
      <a:lvl4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4pPr>
      <a:lvl5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p:titleStyle>
    <p:bodyStyle>
      <a:lvl1pPr marL="342900" indent="-342900" algn="l" rtl="0" eaLnBrk="0" fontAlgn="base" hangingPunct="0">
        <a:lnSpc>
          <a:spcPct val="150000"/>
        </a:lnSpc>
        <a:spcBef>
          <a:spcPct val="0"/>
        </a:spcBef>
        <a:spcAft>
          <a:spcPct val="0"/>
        </a:spcAft>
        <a:buClr>
          <a:srgbClr val="C00000"/>
        </a:buClr>
        <a:buFont typeface="Wingdings" panose="05000000000000000000"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anose="05000000000000000000"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64.wmf"/><Relationship Id="rId7" Type="http://schemas.openxmlformats.org/officeDocument/2006/relationships/image" Target="../media/image66.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65.wmf"/><Relationship Id="rId4" Type="http://schemas.openxmlformats.org/officeDocument/2006/relationships/oleObject" Target="../embeddings/oleObject5.bin"/><Relationship Id="rId9" Type="http://schemas.openxmlformats.org/officeDocument/2006/relationships/image" Target="../media/image67.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5.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webp"/><Relationship Id="rId2" Type="http://schemas.openxmlformats.org/officeDocument/2006/relationships/image" Target="../media/image28.webp"/><Relationship Id="rId1" Type="http://schemas.openxmlformats.org/officeDocument/2006/relationships/slideLayout" Target="../slideLayouts/slideLayout2.xml"/><Relationship Id="rId5" Type="http://schemas.openxmlformats.org/officeDocument/2006/relationships/image" Target="../media/image31.webp"/><Relationship Id="rId4" Type="http://schemas.openxmlformats.org/officeDocument/2006/relationships/image" Target="../media/image30.webp"/></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D5655-612E-4535-A7CE-1D1106B9CF73}"/>
              </a:ext>
            </a:extLst>
          </p:cNvPr>
          <p:cNvSpPr>
            <a:spLocks noGrp="1"/>
          </p:cNvSpPr>
          <p:nvPr>
            <p:ph type="ctrTitle"/>
          </p:nvPr>
        </p:nvSpPr>
        <p:spPr>
          <a:xfrm>
            <a:off x="685800" y="1357304"/>
            <a:ext cx="7772400" cy="1103313"/>
          </a:xfrm>
        </p:spPr>
        <p:txBody>
          <a:bodyPr/>
          <a:lstStyle/>
          <a:p>
            <a:pPr>
              <a:defRPr/>
            </a:pPr>
            <a:r>
              <a:rPr altLang="en-US"/>
              <a:t>信息安全导论</a:t>
            </a:r>
            <a:br>
              <a:rPr altLang="en-US"/>
            </a:br>
            <a:r>
              <a:rPr altLang="en-US"/>
              <a:t> </a:t>
            </a:r>
            <a:r>
              <a:rPr lang="en-US" altLang="en-US"/>
              <a:t>Introduction to Information Security</a:t>
            </a:r>
            <a:endParaRPr altLang="en-US"/>
          </a:p>
        </p:txBody>
      </p:sp>
      <p:sp>
        <p:nvSpPr>
          <p:cNvPr id="4099" name="副标题 2">
            <a:extLst>
              <a:ext uri="{FF2B5EF4-FFF2-40B4-BE49-F238E27FC236}">
                <a16:creationId xmlns:a16="http://schemas.microsoft.com/office/drawing/2014/main" id="{7FCB663C-1B66-4325-B59C-E635B6289E3C}"/>
              </a:ext>
            </a:extLst>
          </p:cNvPr>
          <p:cNvSpPr>
            <a:spLocks noGrp="1" noChangeArrowheads="1"/>
          </p:cNvSpPr>
          <p:nvPr>
            <p:ph type="subTitle" idx="1"/>
          </p:nvPr>
        </p:nvSpPr>
        <p:spPr>
          <a:xfrm>
            <a:off x="1371600" y="2786063"/>
            <a:ext cx="6400800" cy="1314450"/>
          </a:xfrm>
        </p:spPr>
        <p:txBody>
          <a:bodyPr/>
          <a:lstStyle/>
          <a:p>
            <a:pPr hangingPunct="1"/>
            <a:r>
              <a:rPr lang="zh-CN" altLang="en-US" sz="1800" b="1"/>
              <a:t>华中农业大学信息学院</a:t>
            </a:r>
          </a:p>
          <a:p>
            <a:pPr hangingPunct="1"/>
            <a:endParaRPr lang="zh-CN" altLang="en-US" sz="1800" b="1"/>
          </a:p>
        </p:txBody>
      </p:sp>
    </p:spTree>
  </p:cSld>
  <p:clrMapOvr>
    <a:masterClrMapping/>
  </p:clrMapOvr>
  <p:transition spd="med">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E252D-2007-4AB3-87F2-A94C54CE6D09}"/>
              </a:ext>
            </a:extLst>
          </p:cNvPr>
          <p:cNvSpPr>
            <a:spLocks noGrp="1"/>
          </p:cNvSpPr>
          <p:nvPr>
            <p:ph type="title"/>
          </p:nvPr>
        </p:nvSpPr>
        <p:spPr>
          <a:xfrm>
            <a:off x="571472" y="1214428"/>
            <a:ext cx="1285865" cy="428628"/>
          </a:xfrm>
        </p:spPr>
        <p:txBody>
          <a:bodyPr/>
          <a:lstStyle/>
          <a:p>
            <a:pPr>
              <a:defRPr/>
            </a:pPr>
            <a:r>
              <a:rPr altLang="en-US" sz="1800" dirty="0">
                <a:solidFill>
                  <a:srgbClr val="FF0000"/>
                </a:solidFill>
                <a:effectLst/>
              </a:rPr>
              <a:t>古典密码</a:t>
            </a:r>
            <a:endParaRPr altLang="en-US" sz="1800" dirty="0">
              <a:solidFill>
                <a:srgbClr val="FF0000"/>
              </a:solidFill>
            </a:endParaRPr>
          </a:p>
        </p:txBody>
      </p:sp>
      <p:sp>
        <p:nvSpPr>
          <p:cNvPr id="8" name="标题 3">
            <a:extLst>
              <a:ext uri="{FF2B5EF4-FFF2-40B4-BE49-F238E27FC236}">
                <a16:creationId xmlns:a16="http://schemas.microsoft.com/office/drawing/2014/main" id="{CF9DF2BA-8B87-423D-B7ED-356DF06D08A7}"/>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
        <p:nvSpPr>
          <p:cNvPr id="9" name="内容占位符 2">
            <a:extLst>
              <a:ext uri="{FF2B5EF4-FFF2-40B4-BE49-F238E27FC236}">
                <a16:creationId xmlns:a16="http://schemas.microsoft.com/office/drawing/2014/main" id="{4B822FE1-0668-487B-8AF8-F99C7FC05622}"/>
              </a:ext>
            </a:extLst>
          </p:cNvPr>
          <p:cNvSpPr txBox="1">
            <a:spLocks/>
          </p:cNvSpPr>
          <p:nvPr/>
        </p:nvSpPr>
        <p:spPr bwMode="auto">
          <a:xfrm>
            <a:off x="198438" y="1573213"/>
            <a:ext cx="8229600" cy="2794000"/>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zh-CN" altLang="zh-CN" sz="1600" b="1" kern="0" dirty="0">
                <a:solidFill>
                  <a:srgbClr val="0033CC"/>
                </a:solidFill>
                <a:latin typeface="+mj-ea"/>
                <a:ea typeface="+mj-ea"/>
              </a:rPr>
              <a:t>凯撒密码</a:t>
            </a:r>
            <a:r>
              <a:rPr lang="zh-CN" altLang="en-US" sz="1600" b="1" kern="0" dirty="0">
                <a:solidFill>
                  <a:srgbClr val="FF0000"/>
                </a:solidFill>
                <a:latin typeface="+mj-ea"/>
                <a:ea typeface="+mj-ea"/>
              </a:rPr>
              <a:t>（替代密码的一种）</a:t>
            </a:r>
            <a:endParaRPr lang="en-US" altLang="zh-CN" sz="1600" b="1" kern="0" dirty="0">
              <a:solidFill>
                <a:srgbClr val="0033CC"/>
              </a:solidFill>
              <a:latin typeface="+mj-ea"/>
              <a:ea typeface="+mj-ea"/>
            </a:endParaRPr>
          </a:p>
          <a:p>
            <a:pPr hangingPunct="1">
              <a:lnSpc>
                <a:spcPct val="150000"/>
              </a:lnSpc>
              <a:buClr>
                <a:srgbClr val="C00000"/>
              </a:buClr>
              <a:buFont typeface="Wingdings" pitchFamily="2" charset="2"/>
              <a:buNone/>
              <a:defRPr/>
            </a:pPr>
            <a:r>
              <a:rPr lang="en-US" altLang="zh-CN" sz="1600" b="1" kern="0" dirty="0">
                <a:latin typeface="+mj-ea"/>
                <a:ea typeface="+mj-ea"/>
              </a:rPr>
              <a:t>     </a:t>
            </a:r>
            <a:r>
              <a:rPr lang="zh-CN" altLang="zh-CN" sz="1600" b="1" kern="0" dirty="0">
                <a:solidFill>
                  <a:srgbClr val="0033CC"/>
                </a:solidFill>
                <a:latin typeface="Times New Roman" panose="02020603050405020304" pitchFamily="18" charset="0"/>
                <a:ea typeface="+mj-ea"/>
                <a:cs typeface="Times New Roman" panose="02020603050405020304" pitchFamily="18" charset="0"/>
              </a:rPr>
              <a:t>明文</a:t>
            </a:r>
            <a:r>
              <a:rPr lang="en-US" altLang="zh-CN" sz="1600" b="1" i="1" kern="0" dirty="0">
                <a:solidFill>
                  <a:srgbClr val="0033CC"/>
                </a:solidFill>
                <a:latin typeface="Times New Roman" panose="02020603050405020304" pitchFamily="18" charset="0"/>
                <a:ea typeface="+mj-ea"/>
                <a:cs typeface="Times New Roman" panose="02020603050405020304" pitchFamily="18" charset="0"/>
              </a:rPr>
              <a:t>m</a:t>
            </a:r>
            <a:r>
              <a:rPr lang="en-US" altLang="zh-CN" sz="1600" b="1" kern="0" dirty="0">
                <a:solidFill>
                  <a:srgbClr val="0033CC"/>
                </a:solidFill>
                <a:latin typeface="Times New Roman" panose="02020603050405020304" pitchFamily="18" charset="0"/>
                <a:ea typeface="+mj-ea"/>
                <a:cs typeface="Times New Roman" panose="02020603050405020304" pitchFamily="18" charset="0"/>
              </a:rPr>
              <a:t> = It is a secret     </a:t>
            </a:r>
            <a:r>
              <a:rPr lang="zh-CN" altLang="zh-CN" sz="1600" b="1" kern="0" dirty="0">
                <a:solidFill>
                  <a:srgbClr val="0033CC"/>
                </a:solidFill>
                <a:latin typeface="Times New Roman" panose="02020603050405020304" pitchFamily="18" charset="0"/>
                <a:ea typeface="+mj-ea"/>
                <a:cs typeface="Times New Roman" panose="02020603050405020304" pitchFamily="18" charset="0"/>
              </a:rPr>
              <a:t>密文</a:t>
            </a:r>
            <a:r>
              <a:rPr lang="en-US" altLang="zh-CN" sz="1600" b="1" i="1" kern="0" dirty="0">
                <a:solidFill>
                  <a:srgbClr val="0033CC"/>
                </a:solidFill>
                <a:latin typeface="Times New Roman" panose="02020603050405020304" pitchFamily="18" charset="0"/>
                <a:ea typeface="+mj-ea"/>
                <a:cs typeface="Times New Roman" panose="02020603050405020304" pitchFamily="18" charset="0"/>
              </a:rPr>
              <a:t>c</a:t>
            </a:r>
            <a:r>
              <a:rPr lang="en-US" altLang="zh-CN" sz="1600" b="1" kern="0" dirty="0">
                <a:solidFill>
                  <a:srgbClr val="0033CC"/>
                </a:solidFill>
                <a:latin typeface="Times New Roman" panose="02020603050405020304" pitchFamily="18" charset="0"/>
                <a:ea typeface="+mj-ea"/>
                <a:cs typeface="Times New Roman" panose="02020603050405020304" pitchFamily="18" charset="0"/>
              </a:rPr>
              <a:t> = LWLVDVHFUHW</a:t>
            </a:r>
            <a:endParaRPr lang="zh-CN" altLang="zh-CN" sz="1600" b="1" kern="0" dirty="0">
              <a:solidFill>
                <a:srgbClr val="0033CC"/>
              </a:solidFill>
              <a:latin typeface="Times New Roman" pitchFamily="18" charset="0"/>
              <a:ea typeface="+mj-ea"/>
              <a:cs typeface="Times New Roman" pitchFamily="18" charset="0"/>
            </a:endParaRPr>
          </a:p>
          <a:p>
            <a:pPr marL="342900" indent="-342900" hangingPunct="1">
              <a:lnSpc>
                <a:spcPct val="150000"/>
              </a:lnSpc>
              <a:buClr>
                <a:srgbClr val="C00000"/>
              </a:buClr>
              <a:buFont typeface="Wingdings" pitchFamily="2" charset="2"/>
              <a:buChar char="n"/>
              <a:defRPr/>
            </a:pPr>
            <a:r>
              <a:rPr lang="en-US" altLang="zh-CN" sz="1600" b="1" kern="0" dirty="0">
                <a:solidFill>
                  <a:srgbClr val="0033CC"/>
                </a:solidFill>
                <a:latin typeface="+mj-ea"/>
                <a:ea typeface="+mj-ea"/>
              </a:rPr>
              <a:t>k:={ 	A</a:t>
            </a:r>
            <a:r>
              <a:rPr lang="en-US" altLang="zh-CN" sz="1600" b="1" kern="0" dirty="0">
                <a:solidFill>
                  <a:srgbClr val="0033CC"/>
                </a:solidFill>
                <a:latin typeface="+mj-ea"/>
                <a:ea typeface="+mj-ea"/>
                <a:sym typeface="Wingdings" pitchFamily="2" charset="2"/>
              </a:rPr>
              <a:t>D,	</a:t>
            </a:r>
          </a:p>
          <a:p>
            <a:pPr hangingPunct="1">
              <a:lnSpc>
                <a:spcPct val="150000"/>
              </a:lnSpc>
              <a:buClr>
                <a:srgbClr val="C00000"/>
              </a:buClr>
              <a:defRPr/>
            </a:pPr>
            <a:r>
              <a:rPr lang="en-US" altLang="zh-CN" sz="1600" b="1" kern="0" dirty="0">
                <a:solidFill>
                  <a:srgbClr val="0033CC"/>
                </a:solidFill>
                <a:latin typeface="+mj-ea"/>
                <a:ea typeface="+mj-ea"/>
                <a:sym typeface="Wingdings" pitchFamily="2" charset="2"/>
              </a:rPr>
              <a:t>	BE,</a:t>
            </a:r>
          </a:p>
          <a:p>
            <a:pPr hangingPunct="1">
              <a:lnSpc>
                <a:spcPct val="150000"/>
              </a:lnSpc>
              <a:buClr>
                <a:srgbClr val="C00000"/>
              </a:buClr>
              <a:defRPr/>
            </a:pPr>
            <a:r>
              <a:rPr lang="en-US" altLang="zh-CN" sz="1600" b="1" kern="0" dirty="0">
                <a:solidFill>
                  <a:srgbClr val="0033CC"/>
                </a:solidFill>
                <a:latin typeface="+mj-ea"/>
                <a:ea typeface="+mj-ea"/>
                <a:sym typeface="Wingdings" pitchFamily="2" charset="2"/>
              </a:rPr>
              <a:t>	CF,</a:t>
            </a:r>
          </a:p>
          <a:p>
            <a:pPr hangingPunct="1">
              <a:lnSpc>
                <a:spcPct val="150000"/>
              </a:lnSpc>
              <a:buClr>
                <a:srgbClr val="C00000"/>
              </a:buClr>
              <a:defRPr/>
            </a:pPr>
            <a:r>
              <a:rPr lang="en-US" altLang="zh-CN" sz="1600" b="1" kern="0" dirty="0">
                <a:solidFill>
                  <a:srgbClr val="0033CC"/>
                </a:solidFill>
                <a:latin typeface="+mj-ea"/>
                <a:ea typeface="+mj-ea"/>
                <a:sym typeface="Wingdings" pitchFamily="2" charset="2"/>
              </a:rPr>
              <a:t>	DG,</a:t>
            </a:r>
          </a:p>
          <a:p>
            <a:pPr hangingPunct="1">
              <a:lnSpc>
                <a:spcPct val="150000"/>
              </a:lnSpc>
              <a:buClr>
                <a:srgbClr val="C00000"/>
              </a:buClr>
              <a:defRPr/>
            </a:pPr>
            <a:r>
              <a:rPr lang="en-US" altLang="zh-CN" sz="1600" b="1" kern="0" dirty="0">
                <a:solidFill>
                  <a:srgbClr val="0033CC"/>
                </a:solidFill>
                <a:latin typeface="+mj-ea"/>
                <a:ea typeface="+mj-ea"/>
                <a:sym typeface="Wingdings" pitchFamily="2" charset="2"/>
              </a:rPr>
              <a:t>	…</a:t>
            </a:r>
          </a:p>
          <a:p>
            <a:pPr hangingPunct="1">
              <a:lnSpc>
                <a:spcPct val="150000"/>
              </a:lnSpc>
              <a:buClr>
                <a:srgbClr val="C00000"/>
              </a:buClr>
              <a:defRPr/>
            </a:pPr>
            <a:r>
              <a:rPr lang="en-US" altLang="zh-CN" sz="1600" b="1" kern="0" dirty="0">
                <a:solidFill>
                  <a:srgbClr val="0033CC"/>
                </a:solidFill>
                <a:latin typeface="+mj-ea"/>
                <a:ea typeface="+mj-ea"/>
                <a:sym typeface="Wingdings" pitchFamily="2" charset="2"/>
              </a:rPr>
              <a:t>	}</a:t>
            </a:r>
            <a:endParaRPr lang="en-US" altLang="zh-CN" sz="1600" b="1" kern="0" dirty="0">
              <a:latin typeface="+mj-ea"/>
              <a:ea typeface="+mj-ea"/>
            </a:endParaRPr>
          </a:p>
          <a:p>
            <a:pPr marL="342900" indent="-342900" hangingPunct="1">
              <a:lnSpc>
                <a:spcPct val="150000"/>
              </a:lnSpc>
              <a:buClr>
                <a:srgbClr val="C00000"/>
              </a:buClr>
              <a:buFont typeface="Wingdings" pitchFamily="2" charset="2"/>
              <a:buChar char="n"/>
              <a:defRPr/>
            </a:pPr>
            <a:endParaRPr lang="en-US" altLang="zh-CN" sz="1600" b="1" kern="0" dirty="0">
              <a:latin typeface="+mj-ea"/>
              <a:ea typeface="+mj-ea"/>
            </a:endParaRPr>
          </a:p>
          <a:p>
            <a:pPr hangingPunct="1">
              <a:lnSpc>
                <a:spcPct val="150000"/>
              </a:lnSpc>
              <a:buClr>
                <a:srgbClr val="C00000"/>
              </a:buClr>
              <a:buFont typeface="Wingdings" pitchFamily="2" charset="2"/>
              <a:buNone/>
              <a:defRPr/>
            </a:pPr>
            <a:r>
              <a:rPr lang="en-US" altLang="zh-CN" sz="1600" b="1" kern="0" dirty="0">
                <a:latin typeface="+mj-ea"/>
                <a:ea typeface="+mj-ea"/>
              </a:rPr>
              <a:t>     </a:t>
            </a:r>
            <a:endParaRPr lang="en-US" altLang="zh-CN" sz="1600" b="1" kern="0" dirty="0">
              <a:ea typeface="+mj-ea"/>
            </a:endParaRPr>
          </a:p>
          <a:p>
            <a:pPr marL="342900" indent="-342900" hangingPunct="1">
              <a:lnSpc>
                <a:spcPct val="150000"/>
              </a:lnSpc>
              <a:buClr>
                <a:srgbClr val="C00000"/>
              </a:buClr>
              <a:buFont typeface="Wingdings" pitchFamily="2" charset="2"/>
              <a:buChar char="n"/>
              <a:defRPr/>
            </a:pPr>
            <a:endParaRPr lang="zh-CN" altLang="en-US" sz="1600" b="1" kern="0" dirty="0">
              <a:latin typeface="+mj-ea"/>
              <a:ea typeface="+mj-ea"/>
            </a:endParaRPr>
          </a:p>
        </p:txBody>
      </p:sp>
      <p:pic>
        <p:nvPicPr>
          <p:cNvPr id="15365" name="Picture 176">
            <a:extLst>
              <a:ext uri="{FF2B5EF4-FFF2-40B4-BE49-F238E27FC236}">
                <a16:creationId xmlns:a16="http://schemas.microsoft.com/office/drawing/2014/main" id="{D4F141D5-CB9B-4227-BCE4-8CBD12D8F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700088"/>
            <a:ext cx="30480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 name="标题 3">
            <a:extLst>
              <a:ext uri="{FF2B5EF4-FFF2-40B4-BE49-F238E27FC236}">
                <a16:creationId xmlns:a16="http://schemas.microsoft.com/office/drawing/2014/main" id="{7642C3D1-D269-4187-843B-CB0EE007CEEA}"/>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Tree>
  </p:cSld>
  <p:clrMapOvr>
    <a:masterClrMapping/>
  </p:clrMapOvr>
  <p:transition spd="med">
    <p:randomBar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9970E9-04E3-4023-8DD3-54C41B21E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23478"/>
            <a:ext cx="3644767" cy="4125942"/>
          </a:xfrm>
          <a:prstGeom prst="rect">
            <a:avLst/>
          </a:prstGeom>
        </p:spPr>
      </p:pic>
      <p:sp>
        <p:nvSpPr>
          <p:cNvPr id="101381" name="矩形 3">
            <a:extLst>
              <a:ext uri="{FF2B5EF4-FFF2-40B4-BE49-F238E27FC236}">
                <a16:creationId xmlns:a16="http://schemas.microsoft.com/office/drawing/2014/main" id="{6F6660F0-8645-4CED-9CEE-64C21666868D}"/>
              </a:ext>
            </a:extLst>
          </p:cNvPr>
          <p:cNvSpPr>
            <a:spLocks noChangeArrowheads="1"/>
          </p:cNvSpPr>
          <p:nvPr/>
        </p:nvSpPr>
        <p:spPr bwMode="auto">
          <a:xfrm>
            <a:off x="2588263" y="4249420"/>
            <a:ext cx="37753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dirty="0">
                <a:latin typeface="Arial" panose="020B0604020202020204" pitchFamily="34" charset="0"/>
              </a:rPr>
              <a:t>基于哈希函数的</a:t>
            </a:r>
            <a:r>
              <a:rPr lang="en-US" altLang="zh-CN" b="1" dirty="0">
                <a:latin typeface="Arial" panose="020B0604020202020204" pitchFamily="34" charset="0"/>
              </a:rPr>
              <a:t>MAC</a:t>
            </a:r>
            <a:r>
              <a:rPr lang="zh-CN" altLang="en-US" b="1" dirty="0">
                <a:latin typeface="Arial" panose="020B0604020202020204" pitchFamily="34" charset="0"/>
              </a:rPr>
              <a:t>实现举例</a:t>
            </a:r>
            <a:r>
              <a:rPr lang="en-US" altLang="zh-CN" b="1" dirty="0">
                <a:latin typeface="Arial" panose="020B0604020202020204" pitchFamily="34" charset="0"/>
              </a:rPr>
              <a:t> -- HMAC</a:t>
            </a:r>
            <a:endParaRPr lang="zh-CN" altLang="en-US" b="1" dirty="0">
              <a:latin typeface="Arial" panose="020B0604020202020204" pitchFamily="34" charset="0"/>
            </a:endParaRPr>
          </a:p>
        </p:txBody>
      </p:sp>
      <p:sp>
        <p:nvSpPr>
          <p:cNvPr id="6" name="标题 1">
            <a:extLst>
              <a:ext uri="{FF2B5EF4-FFF2-40B4-BE49-F238E27FC236}">
                <a16:creationId xmlns:a16="http://schemas.microsoft.com/office/drawing/2014/main" id="{6F89A114-FE1F-45ED-929F-62AAF0D690DC}"/>
              </a:ext>
            </a:extLst>
          </p:cNvPr>
          <p:cNvSpPr txBox="1">
            <a:spLocks/>
          </p:cNvSpPr>
          <p:nvPr/>
        </p:nvSpPr>
        <p:spPr bwMode="auto">
          <a:xfrm>
            <a:off x="142845" y="642924"/>
            <a:ext cx="3781083"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消息认证码</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MAC</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技术</a:t>
            </a:r>
          </a:p>
        </p:txBody>
      </p:sp>
      <p:sp>
        <p:nvSpPr>
          <p:cNvPr id="10" name="对话气泡: 圆角矩形 9">
            <a:extLst>
              <a:ext uri="{FF2B5EF4-FFF2-40B4-BE49-F238E27FC236}">
                <a16:creationId xmlns:a16="http://schemas.microsoft.com/office/drawing/2014/main" id="{EAEF4806-8E43-4D68-901F-23F10D23BDCC}"/>
              </a:ext>
            </a:extLst>
          </p:cNvPr>
          <p:cNvSpPr/>
          <p:nvPr/>
        </p:nvSpPr>
        <p:spPr bwMode="auto">
          <a:xfrm>
            <a:off x="148106" y="1275606"/>
            <a:ext cx="3550826" cy="2978971"/>
          </a:xfrm>
          <a:prstGeom prst="wedgeRoundRectCallout">
            <a:avLst>
              <a:gd name="adj1" fmla="val 91847"/>
              <a:gd name="adj2" fmla="val -19279"/>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l"/>
              <a:tabLst/>
            </a:pPr>
            <a:r>
              <a:rPr kumimoji="0" lang="en-US" altLang="zh-CN" sz="1400" b="1" i="0" u="none" strike="noStrike" cap="none" normalizeH="0" baseline="0" dirty="0">
                <a:ln>
                  <a:noFill/>
                </a:ln>
                <a:solidFill>
                  <a:schemeClr val="tx1"/>
                </a:solidFill>
                <a:effectLst/>
                <a:latin typeface="+mj-ea"/>
                <a:ea typeface="+mj-ea"/>
              </a:rPr>
              <a:t>HMAC(K,M)=</a:t>
            </a:r>
          </a:p>
          <a:p>
            <a:pPr eaLnBrk="1" hangingPunct="1"/>
            <a:r>
              <a:rPr lang="en-US" altLang="zh-CN" sz="1400" b="1" dirty="0">
                <a:solidFill>
                  <a:srgbClr val="0033CC"/>
                </a:solidFill>
                <a:latin typeface="+mj-ea"/>
                <a:ea typeface="+mj-ea"/>
              </a:rPr>
              <a:t>H[ </a:t>
            </a:r>
            <a:r>
              <a:rPr lang="en-US" altLang="zh-CN" sz="1400" b="1" dirty="0">
                <a:latin typeface="+mj-ea"/>
                <a:ea typeface="+mj-ea"/>
              </a:rPr>
              <a:t>(K</a:t>
            </a:r>
            <a:r>
              <a:rPr lang="en-US" altLang="zh-CN" sz="1400" b="1" baseline="30000" dirty="0">
                <a:latin typeface="+mj-ea"/>
                <a:ea typeface="+mj-ea"/>
              </a:rPr>
              <a:t>+</a:t>
            </a:r>
            <a:r>
              <a:rPr lang="zh-CN" altLang="zh-CN" sz="1400" b="1" dirty="0">
                <a:latin typeface="+mj-ea"/>
                <a:ea typeface="+mj-ea"/>
              </a:rPr>
              <a:t>⊕</a:t>
            </a:r>
            <a:r>
              <a:rPr lang="en-US" altLang="zh-CN" sz="1400" b="1" dirty="0" err="1">
                <a:latin typeface="+mj-ea"/>
                <a:ea typeface="+mj-ea"/>
              </a:rPr>
              <a:t>opad</a:t>
            </a:r>
            <a:r>
              <a:rPr lang="en-US" altLang="zh-CN" sz="1400" b="1" dirty="0">
                <a:latin typeface="+mj-ea"/>
                <a:ea typeface="+mj-ea"/>
              </a:rPr>
              <a:t>) </a:t>
            </a:r>
            <a:r>
              <a:rPr lang="en-US" altLang="zh-CN" sz="1400" b="1" dirty="0">
                <a:solidFill>
                  <a:srgbClr val="FF0000"/>
                </a:solidFill>
                <a:latin typeface="+mj-ea"/>
                <a:ea typeface="+mj-ea"/>
              </a:rPr>
              <a:t>|| </a:t>
            </a:r>
            <a:r>
              <a:rPr lang="en-US" altLang="zh-CN" sz="1400" b="1" dirty="0">
                <a:solidFill>
                  <a:srgbClr val="00B050"/>
                </a:solidFill>
                <a:latin typeface="+mj-ea"/>
                <a:ea typeface="+mj-ea"/>
              </a:rPr>
              <a:t>H[</a:t>
            </a:r>
            <a:r>
              <a:rPr lang="en-US" altLang="zh-CN" sz="1400" b="1" dirty="0">
                <a:latin typeface="+mj-ea"/>
                <a:ea typeface="+mj-ea"/>
              </a:rPr>
              <a:t>K</a:t>
            </a:r>
            <a:r>
              <a:rPr lang="en-US" altLang="zh-CN" sz="1400" b="1" baseline="30000" dirty="0">
                <a:latin typeface="+mj-ea"/>
                <a:ea typeface="+mj-ea"/>
              </a:rPr>
              <a:t>+</a:t>
            </a:r>
            <a:r>
              <a:rPr lang="zh-CN" altLang="zh-CN" sz="1400" b="1" dirty="0">
                <a:latin typeface="+mj-ea"/>
              </a:rPr>
              <a:t>⊕</a:t>
            </a:r>
            <a:r>
              <a:rPr lang="en-US" altLang="zh-CN" sz="1400" b="1" dirty="0" err="1">
                <a:latin typeface="+mj-ea"/>
              </a:rPr>
              <a:t>ipad</a:t>
            </a:r>
            <a:r>
              <a:rPr lang="en-US" altLang="zh-CN" sz="1400" b="1" dirty="0">
                <a:latin typeface="+mj-ea"/>
                <a:ea typeface="+mj-ea"/>
              </a:rPr>
              <a:t> </a:t>
            </a:r>
            <a:r>
              <a:rPr lang="en-US" altLang="zh-CN" sz="1400" b="1" dirty="0">
                <a:solidFill>
                  <a:srgbClr val="FF0000"/>
                </a:solidFill>
                <a:latin typeface="+mj-ea"/>
                <a:ea typeface="+mj-ea"/>
              </a:rPr>
              <a:t>||</a:t>
            </a:r>
            <a:r>
              <a:rPr lang="en-US" altLang="zh-CN" sz="1400" b="1" dirty="0">
                <a:latin typeface="+mj-ea"/>
                <a:ea typeface="+mj-ea"/>
              </a:rPr>
              <a:t> M</a:t>
            </a:r>
            <a:r>
              <a:rPr lang="en-US" altLang="zh-CN" sz="1400" b="1" dirty="0">
                <a:solidFill>
                  <a:srgbClr val="00B050"/>
                </a:solidFill>
                <a:latin typeface="+mj-ea"/>
                <a:ea typeface="+mj-ea"/>
              </a:rPr>
              <a:t>]</a:t>
            </a:r>
            <a:r>
              <a:rPr lang="en-US" altLang="zh-CN" sz="1400" b="1" dirty="0">
                <a:latin typeface="+mj-ea"/>
                <a:ea typeface="+mj-ea"/>
              </a:rPr>
              <a:t> </a:t>
            </a:r>
            <a:r>
              <a:rPr lang="en-US" altLang="zh-CN" sz="1400" b="1" dirty="0">
                <a:solidFill>
                  <a:srgbClr val="0033CC"/>
                </a:solidFill>
                <a:latin typeface="+mj-ea"/>
                <a:ea typeface="+mj-ea"/>
              </a:rPr>
              <a:t>]</a:t>
            </a:r>
          </a:p>
          <a:p>
            <a:pPr eaLnBrk="1" hangingPunct="1"/>
            <a:endParaRPr lang="en-US" altLang="zh-CN" sz="1400" b="1" dirty="0">
              <a:solidFill>
                <a:srgbClr val="0033CC"/>
              </a:solidFill>
              <a:latin typeface="+mj-ea"/>
              <a:ea typeface="+mj-ea"/>
            </a:endParaRPr>
          </a:p>
          <a:p>
            <a:pPr marL="285750" indent="-285750" eaLnBrk="1" hangingPunct="1">
              <a:buFont typeface="Wingdings" panose="05000000000000000000" pitchFamily="2" charset="2"/>
              <a:buChar char="l"/>
            </a:pPr>
            <a:r>
              <a:rPr lang="en-US" altLang="zh-CN" sz="1400" b="1" dirty="0">
                <a:solidFill>
                  <a:srgbClr val="0033CC"/>
                </a:solidFill>
                <a:latin typeface="+mj-ea"/>
                <a:ea typeface="+mj-ea"/>
              </a:rPr>
              <a:t>H</a:t>
            </a:r>
            <a:r>
              <a:rPr lang="zh-CN" altLang="en-US" sz="1400" b="1" dirty="0">
                <a:solidFill>
                  <a:srgbClr val="0033CC"/>
                </a:solidFill>
                <a:latin typeface="+mj-ea"/>
                <a:ea typeface="+mj-ea"/>
              </a:rPr>
              <a:t>函数输出：</a:t>
            </a:r>
            <a:r>
              <a:rPr lang="en-US" altLang="zh-CN" sz="1400" b="1" dirty="0">
                <a:solidFill>
                  <a:srgbClr val="0033CC"/>
                </a:solidFill>
                <a:latin typeface="+mj-ea"/>
                <a:ea typeface="+mj-ea"/>
              </a:rPr>
              <a:t>n</a:t>
            </a:r>
            <a:r>
              <a:rPr lang="zh-CN" altLang="en-US" sz="1400" b="1" dirty="0">
                <a:solidFill>
                  <a:srgbClr val="0033CC"/>
                </a:solidFill>
                <a:latin typeface="+mj-ea"/>
                <a:ea typeface="+mj-ea"/>
              </a:rPr>
              <a:t>比特</a:t>
            </a:r>
            <a:endParaRPr lang="en-US" altLang="zh-CN" sz="1400" b="1" dirty="0">
              <a:solidFill>
                <a:srgbClr val="0033CC"/>
              </a:solidFill>
              <a:latin typeface="+mj-ea"/>
              <a:ea typeface="+mj-ea"/>
            </a:endParaRPr>
          </a:p>
          <a:p>
            <a:pPr marL="285750" indent="-285750" eaLnBrk="1" hangingPunct="1">
              <a:buFont typeface="Wingdings" panose="05000000000000000000" pitchFamily="2" charset="2"/>
              <a:buChar char="l"/>
            </a:pPr>
            <a:r>
              <a:rPr lang="en-US" altLang="zh-CN" sz="1400" b="1" dirty="0">
                <a:solidFill>
                  <a:srgbClr val="0033CC"/>
                </a:solidFill>
                <a:latin typeface="+mj-ea"/>
                <a:ea typeface="+mj-ea"/>
              </a:rPr>
              <a:t>K</a:t>
            </a:r>
            <a:r>
              <a:rPr lang="zh-CN" altLang="en-US" sz="1400" b="1" dirty="0">
                <a:solidFill>
                  <a:srgbClr val="0033CC"/>
                </a:solidFill>
                <a:latin typeface="+mj-ea"/>
                <a:ea typeface="+mj-ea"/>
              </a:rPr>
              <a:t>：不小于</a:t>
            </a:r>
            <a:r>
              <a:rPr lang="en-US" altLang="zh-CN" sz="1400" b="1" dirty="0">
                <a:solidFill>
                  <a:srgbClr val="0033CC"/>
                </a:solidFill>
                <a:latin typeface="+mj-ea"/>
                <a:ea typeface="+mj-ea"/>
              </a:rPr>
              <a:t>n</a:t>
            </a:r>
            <a:r>
              <a:rPr lang="zh-CN" altLang="en-US" sz="1400" b="1" dirty="0">
                <a:solidFill>
                  <a:srgbClr val="0033CC"/>
                </a:solidFill>
                <a:latin typeface="+mj-ea"/>
                <a:ea typeface="+mj-ea"/>
              </a:rPr>
              <a:t>比特</a:t>
            </a:r>
            <a:endParaRPr lang="en-US" altLang="zh-CN" sz="1400" b="1" dirty="0">
              <a:solidFill>
                <a:srgbClr val="0033CC"/>
              </a:solidFill>
              <a:latin typeface="+mj-ea"/>
              <a:ea typeface="+mj-ea"/>
            </a:endParaRPr>
          </a:p>
          <a:p>
            <a:pPr marL="285750" indent="-285750" eaLnBrk="1" hangingPunct="1">
              <a:buFont typeface="Wingdings" panose="05000000000000000000" pitchFamily="2" charset="2"/>
              <a:buChar char="l"/>
            </a:pPr>
            <a:r>
              <a:rPr lang="en-US" altLang="zh-CN" sz="1400" b="1" dirty="0">
                <a:solidFill>
                  <a:srgbClr val="0033CC"/>
                </a:solidFill>
                <a:latin typeface="+mj-ea"/>
                <a:ea typeface="+mj-ea"/>
              </a:rPr>
              <a:t>K</a:t>
            </a:r>
            <a:r>
              <a:rPr lang="en-US" altLang="zh-CN" sz="1400" b="1" baseline="30000" dirty="0">
                <a:solidFill>
                  <a:srgbClr val="0033CC"/>
                </a:solidFill>
                <a:latin typeface="+mj-ea"/>
                <a:ea typeface="+mj-ea"/>
              </a:rPr>
              <a:t>+</a:t>
            </a:r>
            <a:r>
              <a:rPr lang="zh-CN" altLang="en-US" sz="1400" b="1" dirty="0">
                <a:solidFill>
                  <a:srgbClr val="0033CC"/>
                </a:solidFill>
                <a:latin typeface="+mj-ea"/>
                <a:ea typeface="+mj-ea"/>
              </a:rPr>
              <a:t>：由</a:t>
            </a:r>
            <a:r>
              <a:rPr lang="en-US" altLang="zh-CN" sz="1400" b="1" dirty="0">
                <a:solidFill>
                  <a:srgbClr val="0033CC"/>
                </a:solidFill>
                <a:latin typeface="+mj-ea"/>
                <a:ea typeface="+mj-ea"/>
              </a:rPr>
              <a:t>K</a:t>
            </a:r>
            <a:r>
              <a:rPr lang="zh-CN" altLang="en-US" sz="1400" b="1" dirty="0">
                <a:solidFill>
                  <a:srgbClr val="0033CC"/>
                </a:solidFill>
                <a:latin typeface="+mj-ea"/>
                <a:ea typeface="+mj-ea"/>
              </a:rPr>
              <a:t>填充至</a:t>
            </a:r>
            <a:r>
              <a:rPr lang="en-US" altLang="zh-CN" sz="1400" b="1" dirty="0">
                <a:solidFill>
                  <a:srgbClr val="0033CC"/>
                </a:solidFill>
                <a:latin typeface="+mj-ea"/>
                <a:ea typeface="+mj-ea"/>
              </a:rPr>
              <a:t>H</a:t>
            </a:r>
            <a:r>
              <a:rPr lang="zh-CN" altLang="en-US" sz="1400" b="1" dirty="0">
                <a:solidFill>
                  <a:srgbClr val="0033CC"/>
                </a:solidFill>
                <a:latin typeface="+mj-ea"/>
                <a:ea typeface="+mj-ea"/>
              </a:rPr>
              <a:t>的分组长度</a:t>
            </a:r>
            <a:r>
              <a:rPr lang="en-US" altLang="zh-CN" sz="1400" b="1" dirty="0">
                <a:solidFill>
                  <a:srgbClr val="0033CC"/>
                </a:solidFill>
                <a:latin typeface="+mj-ea"/>
                <a:ea typeface="+mj-ea"/>
              </a:rPr>
              <a:t>b</a:t>
            </a:r>
            <a:r>
              <a:rPr lang="zh-CN" altLang="en-US" sz="1400" b="1" dirty="0">
                <a:solidFill>
                  <a:srgbClr val="0033CC"/>
                </a:solidFill>
                <a:latin typeface="+mj-ea"/>
                <a:ea typeface="+mj-ea"/>
              </a:rPr>
              <a:t>比特</a:t>
            </a:r>
            <a:endParaRPr lang="en-US" altLang="zh-CN" sz="1400" b="1" dirty="0">
              <a:solidFill>
                <a:srgbClr val="0033CC"/>
              </a:solidFill>
              <a:latin typeface="+mj-ea"/>
              <a:ea typeface="+mj-ea"/>
            </a:endParaRPr>
          </a:p>
          <a:p>
            <a:pPr marL="285750" indent="-285750" eaLnBrk="1" hangingPunct="1">
              <a:buFont typeface="Wingdings" panose="05000000000000000000" pitchFamily="2" charset="2"/>
              <a:buChar char="l"/>
            </a:pPr>
            <a:r>
              <a:rPr lang="en-US" altLang="zh-CN" sz="1400" b="1" dirty="0" err="1">
                <a:solidFill>
                  <a:srgbClr val="0033CC"/>
                </a:solidFill>
                <a:latin typeface="+mj-ea"/>
                <a:ea typeface="+mj-ea"/>
              </a:rPr>
              <a:t>ipad</a:t>
            </a:r>
            <a:r>
              <a:rPr lang="zh-CN" altLang="en-US" sz="1400" b="1" dirty="0">
                <a:solidFill>
                  <a:srgbClr val="0033CC"/>
                </a:solidFill>
                <a:latin typeface="+mj-ea"/>
                <a:ea typeface="+mj-ea"/>
              </a:rPr>
              <a:t>：长度为</a:t>
            </a:r>
            <a:r>
              <a:rPr lang="en-US" altLang="zh-CN" sz="1400" b="1" dirty="0">
                <a:solidFill>
                  <a:srgbClr val="0033CC"/>
                </a:solidFill>
                <a:latin typeface="+mj-ea"/>
                <a:ea typeface="+mj-ea"/>
              </a:rPr>
              <a:t>H</a:t>
            </a:r>
            <a:r>
              <a:rPr lang="zh-CN" altLang="en-US" sz="1400" b="1" dirty="0">
                <a:solidFill>
                  <a:srgbClr val="0033CC"/>
                </a:solidFill>
                <a:latin typeface="+mj-ea"/>
                <a:ea typeface="+mj-ea"/>
              </a:rPr>
              <a:t>的分组长度，全</a:t>
            </a:r>
            <a:r>
              <a:rPr lang="en-US" altLang="zh-CN" sz="1400" b="1" dirty="0">
                <a:solidFill>
                  <a:srgbClr val="0033CC"/>
                </a:solidFill>
                <a:latin typeface="+mj-ea"/>
                <a:ea typeface="+mj-ea"/>
              </a:rPr>
              <a:t>0x36</a:t>
            </a:r>
          </a:p>
          <a:p>
            <a:pPr marL="285750" indent="-285750" eaLnBrk="1" hangingPunct="1">
              <a:buFont typeface="Wingdings" panose="05000000000000000000" pitchFamily="2" charset="2"/>
              <a:buChar char="l"/>
            </a:pPr>
            <a:r>
              <a:rPr lang="en-US" altLang="zh-CN" sz="1400" b="1" dirty="0" err="1">
                <a:solidFill>
                  <a:srgbClr val="0033CC"/>
                </a:solidFill>
                <a:latin typeface="+mj-ea"/>
                <a:ea typeface="+mj-ea"/>
              </a:rPr>
              <a:t>opad</a:t>
            </a:r>
            <a:r>
              <a:rPr lang="zh-CN" altLang="en-US" sz="1400" b="1" dirty="0">
                <a:solidFill>
                  <a:srgbClr val="0033CC"/>
                </a:solidFill>
                <a:latin typeface="+mj-ea"/>
                <a:ea typeface="+mj-ea"/>
              </a:rPr>
              <a:t>：</a:t>
            </a:r>
            <a:r>
              <a:rPr lang="zh-CN" altLang="en-US" sz="1400" b="1" dirty="0">
                <a:solidFill>
                  <a:srgbClr val="0033CC"/>
                </a:solidFill>
                <a:latin typeface="+mj-ea"/>
              </a:rPr>
              <a:t>长度为</a:t>
            </a:r>
            <a:r>
              <a:rPr lang="en-US" altLang="zh-CN" sz="1400" b="1" dirty="0">
                <a:solidFill>
                  <a:srgbClr val="0033CC"/>
                </a:solidFill>
                <a:latin typeface="+mj-ea"/>
              </a:rPr>
              <a:t>H</a:t>
            </a:r>
            <a:r>
              <a:rPr lang="zh-CN" altLang="en-US" sz="1400" b="1" dirty="0">
                <a:solidFill>
                  <a:srgbClr val="0033CC"/>
                </a:solidFill>
                <a:latin typeface="+mj-ea"/>
              </a:rPr>
              <a:t>的分组长度，全</a:t>
            </a:r>
            <a:r>
              <a:rPr lang="en-US" altLang="zh-CN" sz="1400" b="1" dirty="0">
                <a:solidFill>
                  <a:srgbClr val="0033CC"/>
                </a:solidFill>
                <a:latin typeface="+mj-ea"/>
              </a:rPr>
              <a:t>0x5C</a:t>
            </a:r>
            <a:endParaRPr lang="en-US" altLang="zh-CN" sz="1400" b="1" dirty="0">
              <a:solidFill>
                <a:srgbClr val="0033CC"/>
              </a:solidFill>
              <a:latin typeface="+mj-ea"/>
              <a:ea typeface="+mj-ea"/>
            </a:endParaRPr>
          </a:p>
        </p:txBody>
      </p:sp>
      <p:sp>
        <p:nvSpPr>
          <p:cNvPr id="5" name="矩形 4">
            <a:extLst>
              <a:ext uri="{FF2B5EF4-FFF2-40B4-BE49-F238E27FC236}">
                <a16:creationId xmlns:a16="http://schemas.microsoft.com/office/drawing/2014/main" id="{38BBC2E8-C70D-4A20-80CC-89762795503E}"/>
              </a:ext>
            </a:extLst>
          </p:cNvPr>
          <p:cNvSpPr/>
          <p:nvPr/>
        </p:nvSpPr>
        <p:spPr bwMode="auto">
          <a:xfrm>
            <a:off x="4644008" y="915567"/>
            <a:ext cx="360040" cy="288032"/>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Arial" pitchFamily="34" charset="0"/>
                <a:ea typeface="微软雅黑" pitchFamily="34" charset="-122"/>
              </a:rPr>
              <a:t>K</a:t>
            </a:r>
            <a:endParaRPr kumimoji="0" lang="zh-CN" altLang="en-US" sz="1000" b="0" i="0" u="none" strike="noStrike" cap="none" normalizeH="0" baseline="0" dirty="0">
              <a:ln>
                <a:noFill/>
              </a:ln>
              <a:solidFill>
                <a:schemeClr val="tx1"/>
              </a:solidFill>
              <a:effectLst/>
              <a:latin typeface="Arial" pitchFamily="34" charset="0"/>
              <a:ea typeface="微软雅黑" pitchFamily="34" charset="-122"/>
            </a:endParaRPr>
          </a:p>
        </p:txBody>
      </p:sp>
      <p:sp>
        <p:nvSpPr>
          <p:cNvPr id="11" name="矩形 10">
            <a:extLst>
              <a:ext uri="{FF2B5EF4-FFF2-40B4-BE49-F238E27FC236}">
                <a16:creationId xmlns:a16="http://schemas.microsoft.com/office/drawing/2014/main" id="{471B5F22-C39E-4C4A-BE9F-E1A622607B00}"/>
              </a:ext>
            </a:extLst>
          </p:cNvPr>
          <p:cNvSpPr/>
          <p:nvPr/>
        </p:nvSpPr>
        <p:spPr bwMode="auto">
          <a:xfrm>
            <a:off x="5436096" y="1491630"/>
            <a:ext cx="360040" cy="288032"/>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Arial" pitchFamily="34" charset="0"/>
                <a:ea typeface="微软雅黑" pitchFamily="34" charset="-122"/>
              </a:rPr>
              <a:t>K</a:t>
            </a:r>
            <a:r>
              <a:rPr kumimoji="0" lang="en-US" altLang="zh-CN" sz="1000" b="0" i="0" u="none" strike="noStrike" cap="none" normalizeH="0" baseline="30000" dirty="0">
                <a:ln>
                  <a:noFill/>
                </a:ln>
                <a:solidFill>
                  <a:schemeClr val="tx1"/>
                </a:solidFill>
                <a:effectLst/>
                <a:latin typeface="Arial" pitchFamily="34" charset="0"/>
                <a:ea typeface="微软雅黑" pitchFamily="34" charset="-122"/>
              </a:rPr>
              <a:t>+</a:t>
            </a:r>
            <a:endParaRPr kumimoji="0" lang="zh-CN" altLang="en-US" sz="1000" b="0" i="0" u="none" strike="noStrike" cap="none" normalizeH="0" baseline="30000" dirty="0">
              <a:ln>
                <a:noFill/>
              </a:ln>
              <a:solidFill>
                <a:schemeClr val="tx1"/>
              </a:solidFill>
              <a:effectLst/>
              <a:latin typeface="Arial" pitchFamily="34" charset="0"/>
              <a:ea typeface="微软雅黑" pitchFamily="34" charset="-122"/>
            </a:endParaRPr>
          </a:p>
        </p:txBody>
      </p:sp>
    </p:spTree>
    <p:extLst>
      <p:ext uri="{BB962C8B-B14F-4D97-AF65-F5344CB8AC3E}">
        <p14:creationId xmlns:p14="http://schemas.microsoft.com/office/powerpoint/2010/main" val="2595972664"/>
      </p:ext>
    </p:extLst>
  </p:cSld>
  <p:clrMapOvr>
    <a:masterClrMapping/>
  </p:clrMapOvr>
  <p:transition spd="med">
    <p:randomBar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6ED44-08A4-4670-B750-669B92097C63}"/>
              </a:ext>
            </a:extLst>
          </p:cNvPr>
          <p:cNvSpPr>
            <a:spLocks noGrp="1"/>
          </p:cNvSpPr>
          <p:nvPr>
            <p:ph type="title"/>
          </p:nvPr>
        </p:nvSpPr>
        <p:spPr>
          <a:xfrm>
            <a:off x="1857356" y="357172"/>
            <a:ext cx="5614987" cy="857250"/>
          </a:xfrm>
        </p:spPr>
        <p:txBody>
          <a:bodyPr/>
          <a:lstStyle/>
          <a:p>
            <a:pPr>
              <a:defRPr/>
            </a:pPr>
            <a:r>
              <a:rPr altLang="en-US" dirty="0"/>
              <a:t>内容提纲</a:t>
            </a:r>
          </a:p>
        </p:txBody>
      </p:sp>
      <p:pic>
        <p:nvPicPr>
          <p:cNvPr id="105475" name="Picture 5" descr="http://pic2.ooopic.com/01/05/48/42b1OOOPICf4.jpg">
            <a:extLst>
              <a:ext uri="{FF2B5EF4-FFF2-40B4-BE49-F238E27FC236}">
                <a16:creationId xmlns:a16="http://schemas.microsoft.com/office/drawing/2014/main" id="{724F56A9-CED3-42CB-9373-DF409A6B6C67}"/>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476" name="组合 15">
            <a:extLst>
              <a:ext uri="{FF2B5EF4-FFF2-40B4-BE49-F238E27FC236}">
                <a16:creationId xmlns:a16="http://schemas.microsoft.com/office/drawing/2014/main" id="{5FE04B6A-51E6-406F-9368-703A33FE79D3}"/>
              </a:ext>
            </a:extLst>
          </p:cNvPr>
          <p:cNvGrpSpPr>
            <a:grpSpLocks/>
          </p:cNvGrpSpPr>
          <p:nvPr/>
        </p:nvGrpSpPr>
        <p:grpSpPr bwMode="auto">
          <a:xfrm>
            <a:off x="2357438" y="2286000"/>
            <a:ext cx="4286250" cy="357188"/>
            <a:chOff x="1571604" y="2428874"/>
            <a:chExt cx="4286311" cy="357190"/>
          </a:xfrm>
        </p:grpSpPr>
        <p:sp>
          <p:nvSpPr>
            <p:cNvPr id="105498" name="五边形 12">
              <a:extLst>
                <a:ext uri="{FF2B5EF4-FFF2-40B4-BE49-F238E27FC236}">
                  <a16:creationId xmlns:a16="http://schemas.microsoft.com/office/drawing/2014/main" id="{FD9E7979-5C54-4AD2-B451-26C776707CBF}"/>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9" name="椭圆 3">
              <a:extLst>
                <a:ext uri="{FF2B5EF4-FFF2-40B4-BE49-F238E27FC236}">
                  <a16:creationId xmlns:a16="http://schemas.microsoft.com/office/drawing/2014/main" id="{00BDA7E5-9627-4B54-B198-D1D916312BFB}"/>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500" name="TextBox 14">
              <a:extLst>
                <a:ext uri="{FF2B5EF4-FFF2-40B4-BE49-F238E27FC236}">
                  <a16:creationId xmlns:a16="http://schemas.microsoft.com/office/drawing/2014/main" id="{338E1436-9D35-411B-8BE9-7779EC33516B}"/>
                </a:ext>
              </a:extLst>
            </p:cNvPr>
            <p:cNvSpPr txBox="1">
              <a:spLocks noChangeArrowheads="1"/>
            </p:cNvSpPr>
            <p:nvPr/>
          </p:nvSpPr>
          <p:spPr bwMode="auto">
            <a:xfrm>
              <a:off x="1928797" y="2428874"/>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4.3 </a:t>
              </a:r>
              <a:r>
                <a:rPr lang="zh-CN" altLang="en-US" sz="1500" b="1">
                  <a:latin typeface="黑体" panose="02010609060101010101" pitchFamily="49" charset="-122"/>
                  <a:ea typeface="黑体" panose="02010609060101010101" pitchFamily="49" charset="-122"/>
                </a:rPr>
                <a:t>非对称密码体制</a:t>
              </a:r>
            </a:p>
          </p:txBody>
        </p:sp>
      </p:grpSp>
      <p:sp>
        <p:nvSpPr>
          <p:cNvPr id="105477" name="五边形 17">
            <a:extLst>
              <a:ext uri="{FF2B5EF4-FFF2-40B4-BE49-F238E27FC236}">
                <a16:creationId xmlns:a16="http://schemas.microsoft.com/office/drawing/2014/main" id="{1C12D97B-33AA-46DC-91A2-AB476BB9A291}"/>
              </a:ext>
            </a:extLst>
          </p:cNvPr>
          <p:cNvSpPr>
            <a:spLocks noChangeArrowheads="1"/>
          </p:cNvSpPr>
          <p:nvPr/>
        </p:nvSpPr>
        <p:spPr bwMode="auto">
          <a:xfrm rot="10800000">
            <a:off x="2571750" y="1795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78" name="椭圆 18">
            <a:extLst>
              <a:ext uri="{FF2B5EF4-FFF2-40B4-BE49-F238E27FC236}">
                <a16:creationId xmlns:a16="http://schemas.microsoft.com/office/drawing/2014/main" id="{CBF5F9E7-949A-440E-85AF-77426E0C511F}"/>
              </a:ext>
            </a:extLst>
          </p:cNvPr>
          <p:cNvSpPr>
            <a:spLocks noChangeArrowheads="1"/>
          </p:cNvSpPr>
          <p:nvPr/>
        </p:nvSpPr>
        <p:spPr bwMode="auto">
          <a:xfrm>
            <a:off x="2357438" y="1795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79" name="TextBox 19">
            <a:extLst>
              <a:ext uri="{FF2B5EF4-FFF2-40B4-BE49-F238E27FC236}">
                <a16:creationId xmlns:a16="http://schemas.microsoft.com/office/drawing/2014/main" id="{007B7014-7EAA-45E4-B6F5-4291418F35A1}"/>
              </a:ext>
            </a:extLst>
          </p:cNvPr>
          <p:cNvSpPr txBox="1">
            <a:spLocks noChangeArrowheads="1"/>
          </p:cNvSpPr>
          <p:nvPr/>
        </p:nvSpPr>
        <p:spPr bwMode="auto">
          <a:xfrm>
            <a:off x="2714625" y="1785938"/>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4.2 </a:t>
            </a:r>
            <a:r>
              <a:rPr lang="zh-CN" altLang="en-US" sz="1500" b="1">
                <a:latin typeface="黑体" panose="02010609060101010101" pitchFamily="49" charset="-122"/>
                <a:ea typeface="黑体" panose="02010609060101010101" pitchFamily="49" charset="-122"/>
              </a:rPr>
              <a:t>对称密码体制</a:t>
            </a:r>
          </a:p>
        </p:txBody>
      </p:sp>
      <p:grpSp>
        <p:nvGrpSpPr>
          <p:cNvPr id="105480" name="组合 20">
            <a:extLst>
              <a:ext uri="{FF2B5EF4-FFF2-40B4-BE49-F238E27FC236}">
                <a16:creationId xmlns:a16="http://schemas.microsoft.com/office/drawing/2014/main" id="{6261BC3D-855B-4EA3-A667-435DCFC4E5C9}"/>
              </a:ext>
            </a:extLst>
          </p:cNvPr>
          <p:cNvGrpSpPr>
            <a:grpSpLocks/>
          </p:cNvGrpSpPr>
          <p:nvPr/>
        </p:nvGrpSpPr>
        <p:grpSpPr bwMode="auto">
          <a:xfrm>
            <a:off x="2357438" y="2714625"/>
            <a:ext cx="4286250" cy="366713"/>
            <a:chOff x="1571604" y="2419350"/>
            <a:chExt cx="4286311" cy="366714"/>
          </a:xfrm>
        </p:grpSpPr>
        <p:sp>
          <p:nvSpPr>
            <p:cNvPr id="105495" name="五边形 21">
              <a:extLst>
                <a:ext uri="{FF2B5EF4-FFF2-40B4-BE49-F238E27FC236}">
                  <a16:creationId xmlns:a16="http://schemas.microsoft.com/office/drawing/2014/main" id="{7E97A1C5-D824-4C6E-9BD9-35D8481163B7}"/>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6" name="椭圆 22">
              <a:extLst>
                <a:ext uri="{FF2B5EF4-FFF2-40B4-BE49-F238E27FC236}">
                  <a16:creationId xmlns:a16="http://schemas.microsoft.com/office/drawing/2014/main" id="{7621F934-6066-4E64-827F-BF70E58F3BDB}"/>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7" name="TextBox 23">
              <a:extLst>
                <a:ext uri="{FF2B5EF4-FFF2-40B4-BE49-F238E27FC236}">
                  <a16:creationId xmlns:a16="http://schemas.microsoft.com/office/drawing/2014/main" id="{9B922B9B-8487-4866-8FEB-E4E300860543}"/>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4.4 Hash</a:t>
              </a:r>
              <a:r>
                <a:rPr lang="zh-CN" altLang="en-US" sz="1500" b="1">
                  <a:latin typeface="黑体" panose="02010609060101010101" pitchFamily="49" charset="-122"/>
                  <a:ea typeface="黑体" panose="02010609060101010101" pitchFamily="49" charset="-122"/>
                </a:rPr>
                <a:t>函数与消息认证</a:t>
              </a:r>
            </a:p>
          </p:txBody>
        </p:sp>
      </p:grpSp>
      <p:sp>
        <p:nvSpPr>
          <p:cNvPr id="105481" name="五边形 25">
            <a:extLst>
              <a:ext uri="{FF2B5EF4-FFF2-40B4-BE49-F238E27FC236}">
                <a16:creationId xmlns:a16="http://schemas.microsoft.com/office/drawing/2014/main" id="{B85732CD-8B38-4ADF-912F-1F4AAC7A5021}"/>
              </a:ext>
            </a:extLst>
          </p:cNvPr>
          <p:cNvSpPr>
            <a:spLocks noChangeArrowheads="1"/>
          </p:cNvSpPr>
          <p:nvPr/>
        </p:nvSpPr>
        <p:spPr bwMode="auto">
          <a:xfrm rot="10800000">
            <a:off x="2581275" y="3162300"/>
            <a:ext cx="4071938" cy="357188"/>
          </a:xfrm>
          <a:prstGeom prst="homePlate">
            <a:avLst>
              <a:gd name="adj" fmla="val 49980"/>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82" name="椭圆 26">
            <a:extLst>
              <a:ext uri="{FF2B5EF4-FFF2-40B4-BE49-F238E27FC236}">
                <a16:creationId xmlns:a16="http://schemas.microsoft.com/office/drawing/2014/main" id="{7846F92D-4B15-4288-9382-649D9C9BA942}"/>
              </a:ext>
            </a:extLst>
          </p:cNvPr>
          <p:cNvSpPr>
            <a:spLocks noChangeArrowheads="1"/>
          </p:cNvSpPr>
          <p:nvPr/>
        </p:nvSpPr>
        <p:spPr bwMode="auto">
          <a:xfrm>
            <a:off x="2366963" y="3162300"/>
            <a:ext cx="357187" cy="357188"/>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22" name="TextBox 27">
            <a:extLst>
              <a:ext uri="{FF2B5EF4-FFF2-40B4-BE49-F238E27FC236}">
                <a16:creationId xmlns:a16="http://schemas.microsoft.com/office/drawing/2014/main" id="{B8070F9C-E540-4205-97FC-6048509AD98A}"/>
              </a:ext>
            </a:extLst>
          </p:cNvPr>
          <p:cNvSpPr txBox="1">
            <a:spLocks noChangeArrowheads="1"/>
          </p:cNvSpPr>
          <p:nvPr/>
        </p:nvSpPr>
        <p:spPr bwMode="auto">
          <a:xfrm>
            <a:off x="2786063" y="3152775"/>
            <a:ext cx="3857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solidFill>
                  <a:srgbClr val="FF0000"/>
                </a:solidFill>
                <a:latin typeface="黑体" panose="02010609060101010101" pitchFamily="49" charset="-122"/>
                <a:ea typeface="黑体" panose="02010609060101010101" pitchFamily="49" charset="-122"/>
              </a:rPr>
              <a:t>4.5 </a:t>
            </a:r>
            <a:r>
              <a:rPr lang="zh-CN" altLang="en-US" sz="1500" b="1">
                <a:solidFill>
                  <a:srgbClr val="FF0000"/>
                </a:solidFill>
                <a:latin typeface="黑体" panose="02010609060101010101" pitchFamily="49" charset="-122"/>
                <a:ea typeface="黑体" panose="02010609060101010101" pitchFamily="49" charset="-122"/>
              </a:rPr>
              <a:t>数字签名技术</a:t>
            </a:r>
          </a:p>
        </p:txBody>
      </p:sp>
      <p:sp>
        <p:nvSpPr>
          <p:cNvPr id="105484" name="五边形 29">
            <a:extLst>
              <a:ext uri="{FF2B5EF4-FFF2-40B4-BE49-F238E27FC236}">
                <a16:creationId xmlns:a16="http://schemas.microsoft.com/office/drawing/2014/main" id="{7C1999F7-AA57-4AD1-B224-1E81AF38055D}"/>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85" name="椭圆 30">
            <a:extLst>
              <a:ext uri="{FF2B5EF4-FFF2-40B4-BE49-F238E27FC236}">
                <a16:creationId xmlns:a16="http://schemas.microsoft.com/office/drawing/2014/main" id="{80E8CF74-0D67-4D39-B35F-199A07E94A19}"/>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86" name="TextBox 24">
            <a:extLst>
              <a:ext uri="{FF2B5EF4-FFF2-40B4-BE49-F238E27FC236}">
                <a16:creationId xmlns:a16="http://schemas.microsoft.com/office/drawing/2014/main" id="{0CD041C8-11DF-4DB9-AFCB-3607995E940D}"/>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4.1 </a:t>
            </a:r>
            <a:r>
              <a:rPr lang="zh-CN" altLang="en-US" sz="1500" b="1">
                <a:latin typeface="黑体" panose="02010609060101010101" pitchFamily="49" charset="-122"/>
                <a:ea typeface="黑体" panose="02010609060101010101" pitchFamily="49" charset="-122"/>
              </a:rPr>
              <a:t>密码学概述</a:t>
            </a:r>
          </a:p>
        </p:txBody>
      </p:sp>
      <p:grpSp>
        <p:nvGrpSpPr>
          <p:cNvPr id="105487" name="组合 32">
            <a:extLst>
              <a:ext uri="{FF2B5EF4-FFF2-40B4-BE49-F238E27FC236}">
                <a16:creationId xmlns:a16="http://schemas.microsoft.com/office/drawing/2014/main" id="{2C80A4AF-4372-4517-BC33-EC0713A9DE77}"/>
              </a:ext>
            </a:extLst>
          </p:cNvPr>
          <p:cNvGrpSpPr>
            <a:grpSpLocks/>
          </p:cNvGrpSpPr>
          <p:nvPr/>
        </p:nvGrpSpPr>
        <p:grpSpPr bwMode="auto">
          <a:xfrm>
            <a:off x="2357438" y="4071938"/>
            <a:ext cx="4286250" cy="366712"/>
            <a:chOff x="1571604" y="2419350"/>
            <a:chExt cx="4286311" cy="366714"/>
          </a:xfrm>
        </p:grpSpPr>
        <p:sp>
          <p:nvSpPr>
            <p:cNvPr id="105492" name="五边形 33">
              <a:extLst>
                <a:ext uri="{FF2B5EF4-FFF2-40B4-BE49-F238E27FC236}">
                  <a16:creationId xmlns:a16="http://schemas.microsoft.com/office/drawing/2014/main" id="{B70435B2-1438-4B2A-9816-20B47095C1A5}"/>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3" name="椭圆 34">
              <a:extLst>
                <a:ext uri="{FF2B5EF4-FFF2-40B4-BE49-F238E27FC236}">
                  <a16:creationId xmlns:a16="http://schemas.microsoft.com/office/drawing/2014/main" id="{390D1C1E-C333-4533-8564-00DB0638DCE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4" name="TextBox 35">
              <a:extLst>
                <a:ext uri="{FF2B5EF4-FFF2-40B4-BE49-F238E27FC236}">
                  <a16:creationId xmlns:a16="http://schemas.microsoft.com/office/drawing/2014/main" id="{FCDE96C7-CA92-439F-B892-861BBF96BEC1}"/>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4.7 </a:t>
              </a:r>
              <a:r>
                <a:rPr lang="zh-CN" altLang="en-US" sz="1500" b="1">
                  <a:latin typeface="黑体" panose="02010609060101010101" pitchFamily="49" charset="-122"/>
                  <a:ea typeface="黑体" panose="02010609060101010101" pitchFamily="49" charset="-122"/>
                </a:rPr>
                <a:t>本章小结</a:t>
              </a:r>
            </a:p>
          </p:txBody>
        </p:sp>
      </p:grpSp>
      <p:grpSp>
        <p:nvGrpSpPr>
          <p:cNvPr id="105488" name="组合 32">
            <a:extLst>
              <a:ext uri="{FF2B5EF4-FFF2-40B4-BE49-F238E27FC236}">
                <a16:creationId xmlns:a16="http://schemas.microsoft.com/office/drawing/2014/main" id="{33251794-4F4C-47CA-A80A-013E4F7F0542}"/>
              </a:ext>
            </a:extLst>
          </p:cNvPr>
          <p:cNvGrpSpPr>
            <a:grpSpLocks/>
          </p:cNvGrpSpPr>
          <p:nvPr/>
        </p:nvGrpSpPr>
        <p:grpSpPr bwMode="auto">
          <a:xfrm>
            <a:off x="2357438" y="3643313"/>
            <a:ext cx="4286250" cy="366712"/>
            <a:chOff x="1571604" y="2419350"/>
            <a:chExt cx="4286310" cy="366714"/>
          </a:xfrm>
        </p:grpSpPr>
        <p:sp>
          <p:nvSpPr>
            <p:cNvPr id="105489" name="五边形 33">
              <a:extLst>
                <a:ext uri="{FF2B5EF4-FFF2-40B4-BE49-F238E27FC236}">
                  <a16:creationId xmlns:a16="http://schemas.microsoft.com/office/drawing/2014/main" id="{4B16BC4E-838A-4FFB-A130-29D2796A55A1}"/>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0" name="椭圆 34">
              <a:extLst>
                <a:ext uri="{FF2B5EF4-FFF2-40B4-BE49-F238E27FC236}">
                  <a16:creationId xmlns:a16="http://schemas.microsoft.com/office/drawing/2014/main" id="{853CAB4D-6F0D-4B66-A7BC-12FA0657F805}"/>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5491" name="TextBox 35">
              <a:extLst>
                <a:ext uri="{FF2B5EF4-FFF2-40B4-BE49-F238E27FC236}">
                  <a16:creationId xmlns:a16="http://schemas.microsoft.com/office/drawing/2014/main" id="{12C49C8C-6B4F-4920-8399-E41B3DDA5742}"/>
                </a:ext>
              </a:extLst>
            </p:cNvPr>
            <p:cNvSpPr txBox="1">
              <a:spLocks noChangeArrowheads="1"/>
            </p:cNvSpPr>
            <p:nvPr/>
          </p:nvSpPr>
          <p:spPr bwMode="auto">
            <a:xfrm>
              <a:off x="2000235"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4.6 </a:t>
              </a:r>
              <a:r>
                <a:rPr lang="zh-CN" altLang="en-US" sz="1500" b="1">
                  <a:latin typeface="黑体" panose="02010609060101010101" pitchFamily="49" charset="-122"/>
                  <a:ea typeface="黑体" panose="02010609060101010101" pitchFamily="49" charset="-122"/>
                </a:rPr>
                <a:t>密钥管理技术</a:t>
              </a:r>
            </a:p>
          </p:txBody>
        </p:sp>
      </p:gr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iterate type="lt">
                                    <p:tmPct val="0"/>
                                  </p:iterate>
                                  <p:childTnLst>
                                    <p:animClr clrSpc="rgb" dir="cw">
                                      <p:cBhvr override="childStyle">
                                        <p:cTn id="6" dur="500" fill="hold"/>
                                        <p:tgtEl>
                                          <p:spTgt spid="22">
                                            <p:txEl>
                                              <p:pRg st="0" end="0"/>
                                            </p:txEl>
                                          </p:spTgt>
                                        </p:tgtEl>
                                        <p:attrNameLst>
                                          <p:attrName>style.color</p:attrName>
                                        </p:attrNameLst>
                                      </p:cBhvr>
                                      <p:to>
                                        <a:srgbClr val="CC0000"/>
                                      </p:to>
                                    </p:animClr>
                                  </p:childTnLst>
                                </p:cTn>
                              </p:par>
                              <p:par>
                                <p:cTn id="7" presetID="15" presetClass="emph" presetSubtype="0" nodeType="withEffect">
                                  <p:stCondLst>
                                    <p:cond delay="0"/>
                                  </p:stCondLst>
                                  <p:iterate type="lt">
                                    <p:tmAbs val="25"/>
                                  </p:iterate>
                                  <p:childTnLst>
                                    <p:set>
                                      <p:cBhvr override="childStyle">
                                        <p:cTn id="8" dur="indefinite"/>
                                        <p:tgtEl>
                                          <p:spTgt spid="22">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1B1281-C2C9-45FC-BE2C-49663611C9D4}"/>
              </a:ext>
            </a:extLst>
          </p:cNvPr>
          <p:cNvSpPr txBox="1">
            <a:spLocks/>
          </p:cNvSpPr>
          <p:nvPr/>
        </p:nvSpPr>
        <p:spPr bwMode="auto">
          <a:xfrm>
            <a:off x="1071538" y="928676"/>
            <a:ext cx="6143668" cy="1021556"/>
          </a:xfrm>
          <a:prstGeom prst="rect">
            <a:avLst/>
          </a:prstGeom>
          <a:noFill/>
          <a:ln w="9525">
            <a:noFill/>
            <a:miter lim="800000"/>
            <a:headEnd/>
            <a:tailEnd/>
          </a:ln>
        </p:spPr>
        <p:txBody>
          <a:bodyPr anchor="ctr"/>
          <a:lstStyle/>
          <a:p>
            <a:pPr algn="ctr">
              <a:defRPr/>
            </a:pPr>
            <a:r>
              <a:rPr lang="en-US" altLang="zh-CN" sz="3200" b="1" dirty="0">
                <a:solidFill>
                  <a:srgbClr val="C00000"/>
                </a:solidFill>
                <a:effectLst>
                  <a:reflection blurRad="6350" stA="50000" endA="300" endPos="50000" dist="60007" dir="5400000" sy="-100000" algn="bl" rotWithShape="0"/>
                </a:effectLst>
                <a:latin typeface="Cambria Math" pitchFamily="18" charset="0"/>
                <a:ea typeface="Cambria Math" pitchFamily="18" charset="0"/>
                <a:cs typeface="+mj-cs"/>
              </a:rPr>
              <a:t>4.5</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  </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数字签名技术</a:t>
            </a:r>
            <a:br>
              <a:rPr lang="zh-CN" altLang="en-US" sz="3200" b="1" dirty="0">
                <a:solidFill>
                  <a:srgbClr val="C00000"/>
                </a:solidFill>
                <a:effectLst>
                  <a:reflection blurRad="6350" stA="50000" endA="300" endPos="50000" dist="60007" dir="5400000" sy="-100000" algn="bl" rotWithShape="0"/>
                </a:effectLst>
                <a:latin typeface="+mj-ea"/>
                <a:ea typeface="+mj-ea"/>
                <a:cs typeface="+mj-cs"/>
              </a:rPr>
            </a:br>
            <a:endParaRPr lang="zh-CN" altLang="en-US" sz="32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107523" name="矩形 3">
            <a:extLst>
              <a:ext uri="{FF2B5EF4-FFF2-40B4-BE49-F238E27FC236}">
                <a16:creationId xmlns:a16="http://schemas.microsoft.com/office/drawing/2014/main" id="{E7490269-6628-4EED-973A-2D4877875DB2}"/>
              </a:ext>
            </a:extLst>
          </p:cNvPr>
          <p:cNvSpPr>
            <a:spLocks noChangeArrowheads="1"/>
          </p:cNvSpPr>
          <p:nvPr/>
        </p:nvSpPr>
        <p:spPr bwMode="auto">
          <a:xfrm>
            <a:off x="2571750" y="1785938"/>
            <a:ext cx="423227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just">
              <a:lnSpc>
                <a:spcPct val="200000"/>
              </a:lnSpc>
              <a:buClrTx/>
              <a:buSzPct val="80000"/>
              <a:buFontTx/>
              <a:buNone/>
            </a:pPr>
            <a:r>
              <a:rPr lang="en-US" altLang="zh-CN" sz="2000" b="1">
                <a:solidFill>
                  <a:srgbClr val="FF0000"/>
                </a:solidFill>
                <a:latin typeface="Comic Sans MS" panose="030F0702030302020204" pitchFamily="66" charset="0"/>
                <a:ea typeface="黑体" panose="02010609060101010101" pitchFamily="49" charset="-122"/>
                <a:cs typeface="Arial" panose="020B0604020202020204" pitchFamily="34" charset="0"/>
              </a:rPr>
              <a:t>4.5.1  </a:t>
            </a:r>
            <a:r>
              <a:rPr lang="zh-CN" altLang="en-US" sz="2000" b="1">
                <a:solidFill>
                  <a:srgbClr val="FF0000"/>
                </a:solidFill>
                <a:latin typeface="Comic Sans MS" panose="030F0702030302020204" pitchFamily="66" charset="0"/>
                <a:ea typeface="黑体" panose="02010609060101010101" pitchFamily="49" charset="-122"/>
                <a:cs typeface="Arial" panose="020B0604020202020204" pitchFamily="34" charset="0"/>
              </a:rPr>
              <a:t>数字签名的特点和功能</a:t>
            </a:r>
            <a:endParaRPr lang="en-US" altLang="zh-CN" sz="2000" b="1">
              <a:solidFill>
                <a:srgbClr val="FF0000"/>
              </a:solidFill>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solidFill>
                  <a:srgbClr val="FF0000"/>
                </a:solidFill>
                <a:latin typeface="Comic Sans MS" panose="030F0702030302020204" pitchFamily="66" charset="0"/>
                <a:ea typeface="黑体" panose="02010609060101010101" pitchFamily="49" charset="-122"/>
                <a:cs typeface="Arial" panose="020B0604020202020204" pitchFamily="34" charset="0"/>
              </a:rPr>
              <a:t>4.5.2  </a:t>
            </a:r>
            <a:r>
              <a:rPr lang="zh-CN" altLang="en-US" sz="2000" b="1">
                <a:solidFill>
                  <a:srgbClr val="FF0000"/>
                </a:solidFill>
                <a:latin typeface="Comic Sans MS" panose="030F0702030302020204" pitchFamily="66" charset="0"/>
                <a:ea typeface="黑体" panose="02010609060101010101" pitchFamily="49" charset="-122"/>
                <a:cs typeface="Arial" panose="020B0604020202020204" pitchFamily="34" charset="0"/>
              </a:rPr>
              <a:t>数字签名的原理</a:t>
            </a:r>
            <a:endParaRPr lang="en-US" altLang="zh-CN" sz="2000" b="1">
              <a:solidFill>
                <a:srgbClr val="FF0000"/>
              </a:solidFill>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solidFill>
                  <a:srgbClr val="FF0000"/>
                </a:solidFill>
                <a:latin typeface="Comic Sans MS" panose="030F0702030302020204" pitchFamily="66" charset="0"/>
                <a:ea typeface="黑体" panose="02010609060101010101" pitchFamily="49" charset="-122"/>
                <a:cs typeface="Arial" panose="020B0604020202020204" pitchFamily="34" charset="0"/>
              </a:rPr>
              <a:t>4.5.3  </a:t>
            </a:r>
            <a:r>
              <a:rPr lang="zh-CN" altLang="en-US" sz="2000" b="1">
                <a:solidFill>
                  <a:srgbClr val="FF0000"/>
                </a:solidFill>
                <a:latin typeface="Comic Sans MS" panose="030F0702030302020204" pitchFamily="66" charset="0"/>
                <a:ea typeface="黑体" panose="02010609060101010101" pitchFamily="49" charset="-122"/>
                <a:cs typeface="Arial" panose="020B0604020202020204" pitchFamily="34" charset="0"/>
              </a:rPr>
              <a:t>典型的数字签名体制</a:t>
            </a:r>
            <a:endParaRPr lang="en-US" altLang="zh-CN" sz="2000" b="1">
              <a:solidFill>
                <a:srgbClr val="FF0000"/>
              </a:solidFill>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a:extLst>
              <a:ext uri="{FF2B5EF4-FFF2-40B4-BE49-F238E27FC236}">
                <a16:creationId xmlns:a16="http://schemas.microsoft.com/office/drawing/2014/main" id="{293DFA37-A6D4-4B84-B2E2-22914B785342}"/>
              </a:ext>
            </a:extLst>
          </p:cNvPr>
          <p:cNvSpPr>
            <a:spLocks noGrp="1" noChangeArrowheads="1"/>
          </p:cNvSpPr>
          <p:nvPr>
            <p:ph idx="1"/>
          </p:nvPr>
        </p:nvSpPr>
        <p:spPr>
          <a:xfrm>
            <a:off x="500063" y="1214438"/>
            <a:ext cx="8535987" cy="3444875"/>
          </a:xfrm>
        </p:spPr>
        <p:txBody>
          <a:bodyPr/>
          <a:lstStyle/>
          <a:p>
            <a:r>
              <a:rPr lang="zh-CN" altLang="zh-CN" b="1">
                <a:solidFill>
                  <a:srgbClr val="FF0000"/>
                </a:solidFill>
              </a:rPr>
              <a:t>数字签名</a:t>
            </a:r>
            <a:r>
              <a:rPr lang="en-US" altLang="zh-CN" b="1">
                <a:solidFill>
                  <a:srgbClr val="0033CC"/>
                </a:solidFill>
              </a:rPr>
              <a:t>(Digital Signature)</a:t>
            </a:r>
            <a:r>
              <a:rPr lang="zh-CN" altLang="zh-CN" b="1">
                <a:solidFill>
                  <a:srgbClr val="FF0000"/>
                </a:solidFill>
              </a:rPr>
              <a:t>主要用于</a:t>
            </a:r>
            <a:r>
              <a:rPr lang="zh-CN" altLang="zh-CN" b="1">
                <a:solidFill>
                  <a:srgbClr val="0033CC"/>
                </a:solidFill>
              </a:rPr>
              <a:t>对数字消息</a:t>
            </a:r>
            <a:r>
              <a:rPr lang="zh-CN" altLang="zh-CN" b="1">
                <a:solidFill>
                  <a:srgbClr val="FF0000"/>
                </a:solidFill>
              </a:rPr>
              <a:t>进行签名</a:t>
            </a:r>
            <a:r>
              <a:rPr lang="zh-CN" altLang="zh-CN" b="1"/>
              <a:t>，</a:t>
            </a:r>
            <a:r>
              <a:rPr lang="zh-CN" altLang="zh-CN" b="1">
                <a:solidFill>
                  <a:srgbClr val="FF0000"/>
                </a:solidFill>
              </a:rPr>
              <a:t>以防</a:t>
            </a:r>
            <a:r>
              <a:rPr lang="zh-CN" altLang="zh-CN" b="1">
                <a:solidFill>
                  <a:srgbClr val="0033CC"/>
                </a:solidFill>
              </a:rPr>
              <a:t>消息的</a:t>
            </a:r>
            <a:r>
              <a:rPr lang="zh-CN" altLang="zh-CN" b="1">
                <a:solidFill>
                  <a:srgbClr val="FF0000"/>
                </a:solidFill>
              </a:rPr>
              <a:t>冒名伪造或篡改</a:t>
            </a:r>
            <a:r>
              <a:rPr lang="zh-CN" altLang="zh-CN" b="1"/>
              <a:t>，</a:t>
            </a:r>
            <a:r>
              <a:rPr lang="zh-CN" altLang="zh-CN" b="1">
                <a:solidFill>
                  <a:srgbClr val="FF0000"/>
                </a:solidFill>
              </a:rPr>
              <a:t>亦可以用于</a:t>
            </a:r>
            <a:r>
              <a:rPr lang="zh-CN" altLang="zh-CN" b="1">
                <a:solidFill>
                  <a:srgbClr val="0033CC"/>
                </a:solidFill>
              </a:rPr>
              <a:t>通信双方的</a:t>
            </a:r>
            <a:r>
              <a:rPr lang="zh-CN" altLang="zh-CN" b="1">
                <a:solidFill>
                  <a:srgbClr val="FF0000"/>
                </a:solidFill>
              </a:rPr>
              <a:t>身份鉴别</a:t>
            </a:r>
            <a:r>
              <a:rPr lang="zh-CN" altLang="zh-CN" b="1"/>
              <a:t>。</a:t>
            </a:r>
            <a:endParaRPr lang="en-US" altLang="zh-CN" b="1"/>
          </a:p>
          <a:p>
            <a:r>
              <a:rPr lang="zh-CN" altLang="zh-CN" b="1">
                <a:solidFill>
                  <a:srgbClr val="0033CC"/>
                </a:solidFill>
              </a:rPr>
              <a:t>数字签名</a:t>
            </a:r>
            <a:r>
              <a:rPr lang="zh-CN" altLang="zh-CN" b="1">
                <a:solidFill>
                  <a:srgbClr val="FF0000"/>
                </a:solidFill>
              </a:rPr>
              <a:t>具有</a:t>
            </a:r>
            <a:r>
              <a:rPr lang="zh-CN" altLang="en-US" b="1">
                <a:solidFill>
                  <a:srgbClr val="FF0000"/>
                </a:solidFill>
              </a:rPr>
              <a:t>：</a:t>
            </a:r>
            <a:endParaRPr lang="en-US" altLang="zh-CN" b="1">
              <a:solidFill>
                <a:srgbClr val="FF0000"/>
              </a:solidFill>
            </a:endParaRPr>
          </a:p>
          <a:p>
            <a:pPr lvl="1"/>
            <a:r>
              <a:rPr lang="zh-CN" altLang="zh-CN" b="1">
                <a:solidFill>
                  <a:srgbClr val="0033CC"/>
                </a:solidFill>
              </a:rPr>
              <a:t>身份认证</a:t>
            </a:r>
            <a:r>
              <a:rPr lang="zh-CN" altLang="en-US" b="1">
                <a:solidFill>
                  <a:srgbClr val="0033CC"/>
                </a:solidFill>
              </a:rPr>
              <a:t>；</a:t>
            </a:r>
            <a:endParaRPr lang="en-US" altLang="zh-CN" b="1"/>
          </a:p>
          <a:p>
            <a:pPr lvl="1"/>
            <a:r>
              <a:rPr lang="zh-CN" altLang="zh-CN" b="1">
                <a:solidFill>
                  <a:srgbClr val="0033CC"/>
                </a:solidFill>
              </a:rPr>
              <a:t>数据完整性</a:t>
            </a:r>
            <a:r>
              <a:rPr lang="zh-CN" altLang="en-US" b="1">
                <a:solidFill>
                  <a:srgbClr val="0033CC"/>
                </a:solidFill>
              </a:rPr>
              <a:t>；</a:t>
            </a:r>
            <a:endParaRPr lang="en-US" altLang="zh-CN" b="1"/>
          </a:p>
          <a:p>
            <a:pPr lvl="1"/>
            <a:r>
              <a:rPr lang="zh-CN" altLang="zh-CN" b="1">
                <a:solidFill>
                  <a:srgbClr val="0033CC"/>
                </a:solidFill>
              </a:rPr>
              <a:t>不可否认性</a:t>
            </a:r>
            <a:r>
              <a:rPr lang="zh-CN" altLang="en-US" b="1">
                <a:solidFill>
                  <a:srgbClr val="0033CC"/>
                </a:solidFill>
              </a:rPr>
              <a:t>；</a:t>
            </a:r>
            <a:endParaRPr lang="en-US" altLang="zh-CN" b="1"/>
          </a:p>
          <a:p>
            <a:pPr lvl="1"/>
            <a:r>
              <a:rPr lang="zh-CN" altLang="zh-CN" b="1">
                <a:solidFill>
                  <a:srgbClr val="0033CC"/>
                </a:solidFill>
              </a:rPr>
              <a:t>匿名性</a:t>
            </a:r>
            <a:r>
              <a:rPr lang="zh-CN" altLang="zh-CN" b="1"/>
              <a:t>等特点。</a:t>
            </a:r>
            <a:endParaRPr lang="en-US" altLang="zh-CN" b="1"/>
          </a:p>
          <a:p>
            <a:r>
              <a:rPr lang="zh-CN" altLang="zh-CN" b="1"/>
              <a:t>随着计算机通信网络的迅速发展，特别是在大型网络安全通信中的密钥分配、认证及电子商务系统中，数字签名的使用越来越普遍，</a:t>
            </a:r>
            <a:r>
              <a:rPr lang="zh-CN" altLang="zh-CN" b="1">
                <a:solidFill>
                  <a:srgbClr val="0033CC"/>
                </a:solidFill>
              </a:rPr>
              <a:t>数字签名是防止信息欺诈行为的重要措施</a:t>
            </a:r>
            <a:r>
              <a:rPr lang="zh-CN" altLang="zh-CN" b="1"/>
              <a:t>。</a:t>
            </a:r>
            <a:endParaRPr lang="zh-CN" altLang="en-US" b="1"/>
          </a:p>
        </p:txBody>
      </p:sp>
      <p:sp>
        <p:nvSpPr>
          <p:cNvPr id="6" name="标题 3">
            <a:extLst>
              <a:ext uri="{FF2B5EF4-FFF2-40B4-BE49-F238E27FC236}">
                <a16:creationId xmlns:a16="http://schemas.microsoft.com/office/drawing/2014/main" id="{96849B8D-A550-45EC-B6AC-52E7EC1EA786}"/>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数字签名技术</a:t>
            </a:r>
          </a:p>
        </p:txBody>
      </p:sp>
    </p:spTree>
  </p:cSld>
  <p:clrMapOvr>
    <a:masterClrMapping/>
  </p:clrMapOvr>
  <p:transition spd="med">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a:extLst>
              <a:ext uri="{FF2B5EF4-FFF2-40B4-BE49-F238E27FC236}">
                <a16:creationId xmlns:a16="http://schemas.microsoft.com/office/drawing/2014/main" id="{F83C1849-F54B-418E-B5FE-00719CD80083}"/>
              </a:ext>
            </a:extLst>
          </p:cNvPr>
          <p:cNvSpPr>
            <a:spLocks noGrp="1" noChangeArrowheads="1"/>
          </p:cNvSpPr>
          <p:nvPr>
            <p:ph idx="1"/>
          </p:nvPr>
        </p:nvSpPr>
        <p:spPr>
          <a:xfrm>
            <a:off x="357188" y="1357313"/>
            <a:ext cx="8229600" cy="2794000"/>
          </a:xfrm>
        </p:spPr>
        <p:txBody>
          <a:bodyPr/>
          <a:lstStyle/>
          <a:p>
            <a:r>
              <a:rPr lang="zh-CN" altLang="zh-CN" b="1">
                <a:solidFill>
                  <a:srgbClr val="0033CC"/>
                </a:solidFill>
              </a:rPr>
              <a:t>数字签名</a:t>
            </a:r>
            <a:r>
              <a:rPr lang="zh-CN" altLang="zh-CN" b="1"/>
              <a:t>的目的是提供一种手段，</a:t>
            </a:r>
            <a:r>
              <a:rPr lang="zh-CN" altLang="zh-CN" b="1">
                <a:solidFill>
                  <a:srgbClr val="FF0000"/>
                </a:solidFill>
              </a:rPr>
              <a:t>使得一个实体把</a:t>
            </a:r>
            <a:r>
              <a:rPr lang="zh-CN" altLang="zh-CN" b="1">
                <a:solidFill>
                  <a:srgbClr val="0033CC"/>
                </a:solidFill>
              </a:rPr>
              <a:t>他的身份</a:t>
            </a:r>
            <a:r>
              <a:rPr lang="zh-CN" altLang="zh-CN" b="1">
                <a:solidFill>
                  <a:srgbClr val="FF0000"/>
                </a:solidFill>
              </a:rPr>
              <a:t>与</a:t>
            </a:r>
            <a:r>
              <a:rPr lang="zh-CN" altLang="zh-CN" b="1">
                <a:solidFill>
                  <a:srgbClr val="0033CC"/>
                </a:solidFill>
              </a:rPr>
              <a:t>某个信息</a:t>
            </a:r>
            <a:r>
              <a:rPr lang="zh-CN" altLang="zh-CN" b="1">
                <a:solidFill>
                  <a:srgbClr val="FF0000"/>
                </a:solidFill>
              </a:rPr>
              <a:t>捆绑在一起</a:t>
            </a:r>
            <a:r>
              <a:rPr lang="zh-CN" altLang="zh-CN" b="1"/>
              <a:t>。</a:t>
            </a:r>
            <a:endParaRPr lang="en-US" altLang="zh-CN" b="1"/>
          </a:p>
          <a:p>
            <a:r>
              <a:rPr lang="zh-CN" altLang="zh-CN" b="1">
                <a:solidFill>
                  <a:srgbClr val="0033CC"/>
                </a:solidFill>
              </a:rPr>
              <a:t>一个消息的数字签名</a:t>
            </a:r>
            <a:r>
              <a:rPr lang="zh-CN" altLang="zh-CN" b="1">
                <a:solidFill>
                  <a:srgbClr val="FF0000"/>
                </a:solidFill>
              </a:rPr>
              <a:t>实际上是</a:t>
            </a:r>
            <a:r>
              <a:rPr lang="zh-CN" altLang="zh-CN" b="1">
                <a:solidFill>
                  <a:srgbClr val="0033CC"/>
                </a:solidFill>
              </a:rPr>
              <a:t>一个数</a:t>
            </a:r>
            <a:r>
              <a:rPr lang="zh-CN" altLang="zh-CN" b="1"/>
              <a:t>，它依赖于签名者知道的某个秘密，也依赖于被签名信息的本身。</a:t>
            </a:r>
            <a:endParaRPr lang="en-US" altLang="zh-CN" b="1"/>
          </a:p>
          <a:p>
            <a:r>
              <a:rPr lang="zh-CN" altLang="zh-CN" b="1"/>
              <a:t>数字签名</a:t>
            </a:r>
            <a:r>
              <a:rPr lang="zh-CN" altLang="zh-CN" b="1">
                <a:solidFill>
                  <a:srgbClr val="FF0000"/>
                </a:solidFill>
              </a:rPr>
              <a:t>基于两条基本的假设</a:t>
            </a:r>
            <a:r>
              <a:rPr lang="zh-CN" altLang="zh-CN" b="1"/>
              <a:t>：</a:t>
            </a:r>
            <a:endParaRPr lang="en-US" altLang="zh-CN" b="1"/>
          </a:p>
          <a:p>
            <a:pPr lvl="1"/>
            <a:r>
              <a:rPr lang="zh-CN" altLang="zh-CN" b="1">
                <a:solidFill>
                  <a:srgbClr val="FF0000"/>
                </a:solidFill>
              </a:rPr>
              <a:t>一是</a:t>
            </a:r>
            <a:r>
              <a:rPr lang="zh-CN" altLang="zh-CN" b="1">
                <a:solidFill>
                  <a:srgbClr val="0033CC"/>
                </a:solidFill>
              </a:rPr>
              <a:t>私钥是安全的</a:t>
            </a:r>
            <a:r>
              <a:rPr lang="zh-CN" altLang="zh-CN" b="1"/>
              <a:t>，只有其拥有者才能获得；</a:t>
            </a:r>
            <a:endParaRPr lang="en-US" altLang="zh-CN" b="1"/>
          </a:p>
          <a:p>
            <a:pPr lvl="1"/>
            <a:r>
              <a:rPr lang="zh-CN" altLang="zh-CN" b="1">
                <a:solidFill>
                  <a:srgbClr val="FF0000"/>
                </a:solidFill>
              </a:rPr>
              <a:t>二是</a:t>
            </a:r>
            <a:r>
              <a:rPr lang="zh-CN" altLang="zh-CN" b="1">
                <a:solidFill>
                  <a:srgbClr val="0033CC"/>
                </a:solidFill>
              </a:rPr>
              <a:t>产生数字签名</a:t>
            </a:r>
            <a:r>
              <a:rPr lang="zh-CN" altLang="zh-CN" b="1">
                <a:solidFill>
                  <a:srgbClr val="FF0000"/>
                </a:solidFill>
              </a:rPr>
              <a:t>的惟一途径是</a:t>
            </a:r>
            <a:r>
              <a:rPr lang="zh-CN" altLang="zh-CN" b="1">
                <a:solidFill>
                  <a:srgbClr val="0033CC"/>
                </a:solidFill>
              </a:rPr>
              <a:t>使用私钥</a:t>
            </a:r>
            <a:r>
              <a:rPr lang="zh-CN" altLang="zh-CN" b="1"/>
              <a:t>。</a:t>
            </a:r>
            <a:endParaRPr lang="zh-CN" altLang="en-US" b="1"/>
          </a:p>
        </p:txBody>
      </p:sp>
      <p:sp>
        <p:nvSpPr>
          <p:cNvPr id="4" name="标题 3">
            <a:extLst>
              <a:ext uri="{FF2B5EF4-FFF2-40B4-BE49-F238E27FC236}">
                <a16:creationId xmlns:a16="http://schemas.microsoft.com/office/drawing/2014/main" id="{1EBE5E7E-CFD4-4DF7-91EF-F2E4A16F7BD0}"/>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数字签名技术</a:t>
            </a:r>
          </a:p>
        </p:txBody>
      </p:sp>
      <p:sp>
        <p:nvSpPr>
          <p:cNvPr id="5" name="矩形 3">
            <a:extLst>
              <a:ext uri="{FF2B5EF4-FFF2-40B4-BE49-F238E27FC236}">
                <a16:creationId xmlns:a16="http://schemas.microsoft.com/office/drawing/2014/main" id="{95CD43BB-7E71-45C6-AD13-2311C083FDD3}"/>
              </a:ext>
            </a:extLst>
          </p:cNvPr>
          <p:cNvSpPr>
            <a:spLocks noChangeArrowheads="1"/>
          </p:cNvSpPr>
          <p:nvPr/>
        </p:nvSpPr>
        <p:spPr bwMode="auto">
          <a:xfrm>
            <a:off x="214282" y="642924"/>
            <a:ext cx="2619628"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4.5.2 </a:t>
            </a:r>
            <a:r>
              <a:rPr lang="zh-CN" altLang="en-US" sz="2000" b="1" dirty="0">
                <a:solidFill>
                  <a:srgbClr val="C00000"/>
                </a:solidFill>
                <a:effectLst>
                  <a:reflection blurRad="6350" stA="50000" endA="300" endPos="50000" dist="60007" dir="5400000" sy="-100000" algn="bl" rotWithShape="0"/>
                </a:effectLst>
                <a:latin typeface="Arial" charset="0"/>
              </a:rPr>
              <a:t>数字签名的原理</a:t>
            </a:r>
          </a:p>
        </p:txBody>
      </p:sp>
    </p:spTree>
  </p:cSld>
  <p:clrMapOvr>
    <a:masterClrMapping/>
  </p:clrMapOvr>
  <p:transition spd="med">
    <p:randomBar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圆角矩形标注 11">
            <a:extLst>
              <a:ext uri="{FF2B5EF4-FFF2-40B4-BE49-F238E27FC236}">
                <a16:creationId xmlns:a16="http://schemas.microsoft.com/office/drawing/2014/main" id="{1E33E7A3-4B08-4A62-AB4C-2CEABCF501C8}"/>
              </a:ext>
            </a:extLst>
          </p:cNvPr>
          <p:cNvSpPr>
            <a:spLocks noChangeArrowheads="1"/>
          </p:cNvSpPr>
          <p:nvPr/>
        </p:nvSpPr>
        <p:spPr bwMode="auto">
          <a:xfrm>
            <a:off x="4500563" y="700088"/>
            <a:ext cx="1511300" cy="503237"/>
          </a:xfrm>
          <a:prstGeom prst="wedgeRoundRectCallout">
            <a:avLst>
              <a:gd name="adj1" fmla="val 44495"/>
              <a:gd name="adj2" fmla="val 250685"/>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签名</a:t>
            </a:r>
            <a:r>
              <a:rPr lang="en-US" altLang="zh-CN" b="1">
                <a:solidFill>
                  <a:srgbClr val="0033CC"/>
                </a:solidFill>
                <a:latin typeface="Arial" panose="020B0604020202020204" pitchFamily="34" charset="0"/>
              </a:rPr>
              <a:t>s</a:t>
            </a:r>
            <a:r>
              <a:rPr lang="zh-CN" altLang="en-US" b="1">
                <a:solidFill>
                  <a:srgbClr val="0033CC"/>
                </a:solidFill>
                <a:latin typeface="Arial" panose="020B0604020202020204" pitchFamily="34" charset="0"/>
              </a:rPr>
              <a:t> </a:t>
            </a:r>
            <a:r>
              <a:rPr lang="en-US" altLang="zh-CN" b="1">
                <a:solidFill>
                  <a:srgbClr val="FF0000"/>
                </a:solidFill>
                <a:latin typeface="Arial" panose="020B0604020202020204" pitchFamily="34" charset="0"/>
              </a:rPr>
              <a:t>&amp;</a:t>
            </a:r>
            <a:r>
              <a:rPr lang="en-US" altLang="zh-CN" b="1">
                <a:solidFill>
                  <a:srgbClr val="0033CC"/>
                </a:solidFill>
                <a:latin typeface="Arial" panose="020B0604020202020204" pitchFamily="34" charset="0"/>
              </a:rPr>
              <a:t> </a:t>
            </a:r>
            <a:r>
              <a:rPr lang="zh-CN" altLang="en-US" b="1">
                <a:solidFill>
                  <a:srgbClr val="0033CC"/>
                </a:solidFill>
                <a:latin typeface="Arial" panose="020B0604020202020204" pitchFamily="34" charset="0"/>
              </a:rPr>
              <a:t>原文</a:t>
            </a:r>
            <a:r>
              <a:rPr lang="en-US" altLang="zh-CN" b="1">
                <a:solidFill>
                  <a:srgbClr val="0033CC"/>
                </a:solidFill>
                <a:latin typeface="Arial" panose="020B0604020202020204" pitchFamily="34" charset="0"/>
              </a:rPr>
              <a:t>m</a:t>
            </a:r>
            <a:endParaRPr lang="zh-CN" altLang="en-US" b="1">
              <a:solidFill>
                <a:srgbClr val="0033CC"/>
              </a:solidFill>
              <a:latin typeface="Arial" panose="020B0604020202020204" pitchFamily="34" charset="0"/>
            </a:endParaRPr>
          </a:p>
        </p:txBody>
      </p:sp>
      <p:sp>
        <p:nvSpPr>
          <p:cNvPr id="111619" name="圆角矩形标注 9">
            <a:extLst>
              <a:ext uri="{FF2B5EF4-FFF2-40B4-BE49-F238E27FC236}">
                <a16:creationId xmlns:a16="http://schemas.microsoft.com/office/drawing/2014/main" id="{D5C49DAA-C726-4793-A4C3-B3D74535F299}"/>
              </a:ext>
            </a:extLst>
          </p:cNvPr>
          <p:cNvSpPr>
            <a:spLocks noChangeArrowheads="1"/>
          </p:cNvSpPr>
          <p:nvPr/>
        </p:nvSpPr>
        <p:spPr bwMode="auto">
          <a:xfrm>
            <a:off x="4500563" y="1347788"/>
            <a:ext cx="1511300" cy="503237"/>
          </a:xfrm>
          <a:prstGeom prst="wedgeRoundRectCallout">
            <a:avLst>
              <a:gd name="adj1" fmla="val -63009"/>
              <a:gd name="adj2" fmla="val 129745"/>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签名</a:t>
            </a:r>
            <a:r>
              <a:rPr lang="en-US" altLang="zh-CN" b="1">
                <a:solidFill>
                  <a:srgbClr val="0033CC"/>
                </a:solidFill>
                <a:latin typeface="Arial" panose="020B0604020202020204" pitchFamily="34" charset="0"/>
              </a:rPr>
              <a:t>s</a:t>
            </a:r>
            <a:r>
              <a:rPr lang="zh-CN" altLang="en-US" b="1">
                <a:solidFill>
                  <a:srgbClr val="0033CC"/>
                </a:solidFill>
                <a:latin typeface="Arial" panose="020B0604020202020204" pitchFamily="34" charset="0"/>
              </a:rPr>
              <a:t> </a:t>
            </a:r>
            <a:r>
              <a:rPr lang="en-US" altLang="zh-CN" b="1">
                <a:solidFill>
                  <a:srgbClr val="FF0000"/>
                </a:solidFill>
                <a:latin typeface="Arial" panose="020B0604020202020204" pitchFamily="34" charset="0"/>
              </a:rPr>
              <a:t>&amp;</a:t>
            </a:r>
            <a:r>
              <a:rPr lang="en-US" altLang="zh-CN" b="1">
                <a:solidFill>
                  <a:srgbClr val="0033CC"/>
                </a:solidFill>
                <a:latin typeface="Arial" panose="020B0604020202020204" pitchFamily="34" charset="0"/>
              </a:rPr>
              <a:t> </a:t>
            </a:r>
            <a:r>
              <a:rPr lang="zh-CN" altLang="en-US" b="1">
                <a:solidFill>
                  <a:srgbClr val="0033CC"/>
                </a:solidFill>
                <a:latin typeface="Arial" panose="020B0604020202020204" pitchFamily="34" charset="0"/>
              </a:rPr>
              <a:t>原文</a:t>
            </a:r>
            <a:r>
              <a:rPr lang="en-US" altLang="zh-CN" b="1">
                <a:solidFill>
                  <a:srgbClr val="0033CC"/>
                </a:solidFill>
                <a:latin typeface="Arial" panose="020B0604020202020204" pitchFamily="34" charset="0"/>
              </a:rPr>
              <a:t>m</a:t>
            </a:r>
            <a:endParaRPr lang="zh-CN" altLang="en-US" b="1">
              <a:solidFill>
                <a:srgbClr val="0033CC"/>
              </a:solidFill>
              <a:latin typeface="Arial" panose="020B0604020202020204" pitchFamily="34" charset="0"/>
            </a:endParaRPr>
          </a:p>
        </p:txBody>
      </p:sp>
      <p:sp>
        <p:nvSpPr>
          <p:cNvPr id="111620" name="圆角矩形标注 7">
            <a:extLst>
              <a:ext uri="{FF2B5EF4-FFF2-40B4-BE49-F238E27FC236}">
                <a16:creationId xmlns:a16="http://schemas.microsoft.com/office/drawing/2014/main" id="{55EC4609-2E02-45FB-9B26-486538F84548}"/>
              </a:ext>
            </a:extLst>
          </p:cNvPr>
          <p:cNvSpPr>
            <a:spLocks noChangeArrowheads="1"/>
          </p:cNvSpPr>
          <p:nvPr/>
        </p:nvSpPr>
        <p:spPr bwMode="auto">
          <a:xfrm>
            <a:off x="6804025" y="700088"/>
            <a:ext cx="2160588" cy="1008062"/>
          </a:xfrm>
          <a:prstGeom prst="wedgeRoundRectCallout">
            <a:avLst>
              <a:gd name="adj1" fmla="val -43352"/>
              <a:gd name="adj2" fmla="val 114347"/>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FF0000"/>
                </a:solidFill>
                <a:latin typeface="Arial" panose="020B0604020202020204" pitchFamily="34" charset="0"/>
              </a:rPr>
              <a:t>验证算法：</a:t>
            </a:r>
            <a:endParaRPr lang="en-US" altLang="zh-CN" b="1">
              <a:solidFill>
                <a:srgbClr val="FF0000"/>
              </a:solidFill>
              <a:latin typeface="Arial" panose="020B0604020202020204" pitchFamily="34" charset="0"/>
            </a:endParaRPr>
          </a:p>
          <a:p>
            <a:pPr algn="ctr" eaLnBrk="1" hangingPunct="1">
              <a:lnSpc>
                <a:spcPct val="100000"/>
              </a:lnSpc>
              <a:buClrTx/>
              <a:buFontTx/>
              <a:buNone/>
            </a:pPr>
            <a:r>
              <a:rPr lang="en-US" altLang="zh-CN" b="1">
                <a:solidFill>
                  <a:srgbClr val="0033CC"/>
                </a:solidFill>
                <a:latin typeface="Arial" panose="020B0604020202020204" pitchFamily="34" charset="0"/>
              </a:rPr>
              <a:t>Verify(s, pk, m)</a:t>
            </a:r>
          </a:p>
          <a:p>
            <a:pPr algn="ctr" eaLnBrk="1" hangingPunct="1">
              <a:lnSpc>
                <a:spcPct val="100000"/>
              </a:lnSpc>
              <a:buClrTx/>
              <a:buFontTx/>
              <a:buNone/>
            </a:pPr>
            <a:r>
              <a:rPr lang="zh-CN" altLang="en-US" sz="1200" b="1">
                <a:solidFill>
                  <a:srgbClr val="FF0000"/>
                </a:solidFill>
                <a:latin typeface="Arial" panose="020B0604020202020204" pitchFamily="34" charset="0"/>
              </a:rPr>
              <a:t>（类似加密</a:t>
            </a:r>
            <a:r>
              <a:rPr lang="en-US" altLang="zh-CN" sz="1200" b="1">
                <a:solidFill>
                  <a:srgbClr val="FF0000"/>
                </a:solidFill>
                <a:latin typeface="Arial" panose="020B0604020202020204" pitchFamily="34" charset="0"/>
              </a:rPr>
              <a:t>-</a:t>
            </a:r>
            <a:r>
              <a:rPr lang="zh-CN" altLang="en-US" sz="1200" b="1">
                <a:solidFill>
                  <a:srgbClr val="FF0000"/>
                </a:solidFill>
                <a:latin typeface="Arial" panose="020B0604020202020204" pitchFamily="34" charset="0"/>
              </a:rPr>
              <a:t>再验证操作） </a:t>
            </a:r>
          </a:p>
        </p:txBody>
      </p:sp>
      <p:sp>
        <p:nvSpPr>
          <p:cNvPr id="111621" name="圆角矩形标注 8">
            <a:extLst>
              <a:ext uri="{FF2B5EF4-FFF2-40B4-BE49-F238E27FC236}">
                <a16:creationId xmlns:a16="http://schemas.microsoft.com/office/drawing/2014/main" id="{22A2C7EE-495F-49A3-9765-8CE7DB45BFF8}"/>
              </a:ext>
            </a:extLst>
          </p:cNvPr>
          <p:cNvSpPr>
            <a:spLocks noChangeArrowheads="1"/>
          </p:cNvSpPr>
          <p:nvPr/>
        </p:nvSpPr>
        <p:spPr bwMode="auto">
          <a:xfrm>
            <a:off x="2916238" y="195263"/>
            <a:ext cx="1295400" cy="1081087"/>
          </a:xfrm>
          <a:prstGeom prst="wedgeRoundRectCallout">
            <a:avLst>
              <a:gd name="adj1" fmla="val -26597"/>
              <a:gd name="adj2" fmla="val 167926"/>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FF0000"/>
                </a:solidFill>
                <a:latin typeface="Arial" panose="020B0604020202020204" pitchFamily="34" charset="0"/>
              </a:rPr>
              <a:t>签名算法：</a:t>
            </a:r>
            <a:endParaRPr lang="en-US" altLang="zh-CN" b="1">
              <a:solidFill>
                <a:srgbClr val="FF0000"/>
              </a:solidFill>
              <a:latin typeface="Arial" panose="020B0604020202020204" pitchFamily="34" charset="0"/>
            </a:endParaRPr>
          </a:p>
          <a:p>
            <a:pPr algn="ctr" eaLnBrk="1" hangingPunct="1">
              <a:lnSpc>
                <a:spcPct val="100000"/>
              </a:lnSpc>
              <a:buClrTx/>
              <a:buFontTx/>
              <a:buNone/>
            </a:pPr>
            <a:r>
              <a:rPr lang="en-US" altLang="zh-CN" b="1">
                <a:solidFill>
                  <a:srgbClr val="0033CC"/>
                </a:solidFill>
                <a:latin typeface="Arial" panose="020B0604020202020204" pitchFamily="34" charset="0"/>
              </a:rPr>
              <a:t>s = Sig(sk,m)</a:t>
            </a:r>
          </a:p>
          <a:p>
            <a:pPr algn="ctr" eaLnBrk="1" hangingPunct="1">
              <a:lnSpc>
                <a:spcPct val="100000"/>
              </a:lnSpc>
              <a:buClrTx/>
              <a:buFontTx/>
              <a:buNone/>
            </a:pPr>
            <a:r>
              <a:rPr lang="zh-CN" altLang="en-US" sz="1200" b="1">
                <a:solidFill>
                  <a:srgbClr val="FF0000"/>
                </a:solidFill>
                <a:latin typeface="Arial" panose="020B0604020202020204" pitchFamily="34" charset="0"/>
              </a:rPr>
              <a:t>（类似解密操作）</a:t>
            </a:r>
          </a:p>
        </p:txBody>
      </p:sp>
      <p:sp>
        <p:nvSpPr>
          <p:cNvPr id="111622" name="Rectangle 2">
            <a:extLst>
              <a:ext uri="{FF2B5EF4-FFF2-40B4-BE49-F238E27FC236}">
                <a16:creationId xmlns:a16="http://schemas.microsoft.com/office/drawing/2014/main" id="{7315EF09-B78D-4689-91CA-770284448E2A}"/>
              </a:ext>
            </a:extLst>
          </p:cNvPr>
          <p:cNvSpPr>
            <a:spLocks noChangeArrowheads="1"/>
          </p:cNvSpPr>
          <p:nvPr/>
        </p:nvSpPr>
        <p:spPr bwMode="auto">
          <a:xfrm>
            <a:off x="6532563" y="1997075"/>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br>
              <a:rPr lang="zh-CN" altLang="zh-CN" sz="1000" b="1">
                <a:latin typeface="Arial" panose="020B0604020202020204" pitchFamily="34" charset="0"/>
              </a:rPr>
            </a:br>
            <a:endParaRPr lang="zh-CN" altLang="zh-CN" sz="1000" b="1">
              <a:latin typeface="Arial" panose="020B0604020202020204" pitchFamily="34" charset="0"/>
            </a:endParaRPr>
          </a:p>
        </p:txBody>
      </p:sp>
      <p:pic>
        <p:nvPicPr>
          <p:cNvPr id="111623" name="Picture 2">
            <a:extLst>
              <a:ext uri="{FF2B5EF4-FFF2-40B4-BE49-F238E27FC236}">
                <a16:creationId xmlns:a16="http://schemas.microsoft.com/office/drawing/2014/main" id="{26E3B2E9-B3DE-4E21-9CA9-231697ABA3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2638" y="1924050"/>
            <a:ext cx="5502275" cy="2246313"/>
          </a:xfrm>
          <a:noFill/>
        </p:spPr>
      </p:pic>
      <p:sp>
        <p:nvSpPr>
          <p:cNvPr id="5" name="标题 3">
            <a:extLst>
              <a:ext uri="{FF2B5EF4-FFF2-40B4-BE49-F238E27FC236}">
                <a16:creationId xmlns:a16="http://schemas.microsoft.com/office/drawing/2014/main" id="{ACBAE22C-D06B-4765-86C3-4F222F807D1F}"/>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数字签名技术</a:t>
            </a:r>
          </a:p>
        </p:txBody>
      </p:sp>
      <p:sp>
        <p:nvSpPr>
          <p:cNvPr id="6" name="矩形 3">
            <a:extLst>
              <a:ext uri="{FF2B5EF4-FFF2-40B4-BE49-F238E27FC236}">
                <a16:creationId xmlns:a16="http://schemas.microsoft.com/office/drawing/2014/main" id="{F9663A33-3BD2-43AA-83E9-1D9E13265BB4}"/>
              </a:ext>
            </a:extLst>
          </p:cNvPr>
          <p:cNvSpPr>
            <a:spLocks noChangeArrowheads="1"/>
          </p:cNvSpPr>
          <p:nvPr/>
        </p:nvSpPr>
        <p:spPr bwMode="auto">
          <a:xfrm>
            <a:off x="214282" y="642924"/>
            <a:ext cx="2619628"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4.5.2 </a:t>
            </a:r>
            <a:r>
              <a:rPr lang="zh-CN" altLang="en-US" sz="2000" b="1" dirty="0">
                <a:solidFill>
                  <a:srgbClr val="C00000"/>
                </a:solidFill>
                <a:effectLst>
                  <a:reflection blurRad="6350" stA="50000" endA="300" endPos="50000" dist="60007" dir="5400000" sy="-100000" algn="bl" rotWithShape="0"/>
                </a:effectLst>
                <a:latin typeface="Arial" charset="0"/>
              </a:rPr>
              <a:t>数字签名的原理</a:t>
            </a:r>
          </a:p>
        </p:txBody>
      </p:sp>
      <p:sp>
        <p:nvSpPr>
          <p:cNvPr id="111626" name="矩形 3">
            <a:extLst>
              <a:ext uri="{FF2B5EF4-FFF2-40B4-BE49-F238E27FC236}">
                <a16:creationId xmlns:a16="http://schemas.microsoft.com/office/drawing/2014/main" id="{8FF475CD-D189-4317-A20F-B359A91A9CD6}"/>
              </a:ext>
            </a:extLst>
          </p:cNvPr>
          <p:cNvSpPr>
            <a:spLocks noChangeArrowheads="1"/>
          </p:cNvSpPr>
          <p:nvPr/>
        </p:nvSpPr>
        <p:spPr bwMode="auto">
          <a:xfrm>
            <a:off x="357188" y="1214438"/>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2000" b="1">
                <a:solidFill>
                  <a:srgbClr val="FF0000"/>
                </a:solidFill>
                <a:latin typeface="Arial" panose="020B0604020202020204" pitchFamily="34" charset="0"/>
              </a:rPr>
              <a:t>数字签名原理与过程</a:t>
            </a:r>
          </a:p>
        </p:txBody>
      </p:sp>
      <p:sp>
        <p:nvSpPr>
          <p:cNvPr id="111627" name="圆角矩形标注 12">
            <a:extLst>
              <a:ext uri="{FF2B5EF4-FFF2-40B4-BE49-F238E27FC236}">
                <a16:creationId xmlns:a16="http://schemas.microsoft.com/office/drawing/2014/main" id="{0B0D16C4-D380-46A9-A25E-34C10BBEAACC}"/>
              </a:ext>
            </a:extLst>
          </p:cNvPr>
          <p:cNvSpPr>
            <a:spLocks noChangeArrowheads="1"/>
          </p:cNvSpPr>
          <p:nvPr/>
        </p:nvSpPr>
        <p:spPr bwMode="auto">
          <a:xfrm>
            <a:off x="2700338" y="4011613"/>
            <a:ext cx="1511300" cy="504825"/>
          </a:xfrm>
          <a:prstGeom prst="wedgeRoundRectCallout">
            <a:avLst>
              <a:gd name="adj1" fmla="val -17991"/>
              <a:gd name="adj2" fmla="val -77866"/>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私钥</a:t>
            </a:r>
            <a:r>
              <a:rPr lang="en-US" altLang="zh-CN" b="1">
                <a:solidFill>
                  <a:srgbClr val="0033CC"/>
                </a:solidFill>
                <a:latin typeface="Arial" panose="020B0604020202020204" pitchFamily="34" charset="0"/>
              </a:rPr>
              <a:t>sk</a:t>
            </a:r>
            <a:endParaRPr lang="zh-CN" altLang="en-US" b="1">
              <a:solidFill>
                <a:srgbClr val="0033CC"/>
              </a:solidFill>
              <a:latin typeface="Arial" panose="020B0604020202020204" pitchFamily="34" charset="0"/>
            </a:endParaRPr>
          </a:p>
        </p:txBody>
      </p:sp>
      <p:sp>
        <p:nvSpPr>
          <p:cNvPr id="111628" name="圆角矩形标注 13">
            <a:extLst>
              <a:ext uri="{FF2B5EF4-FFF2-40B4-BE49-F238E27FC236}">
                <a16:creationId xmlns:a16="http://schemas.microsoft.com/office/drawing/2014/main" id="{DD057046-D329-4505-BAD7-17E1AF311D03}"/>
              </a:ext>
            </a:extLst>
          </p:cNvPr>
          <p:cNvSpPr>
            <a:spLocks noChangeArrowheads="1"/>
          </p:cNvSpPr>
          <p:nvPr/>
        </p:nvSpPr>
        <p:spPr bwMode="auto">
          <a:xfrm>
            <a:off x="6372225" y="4011613"/>
            <a:ext cx="1512888" cy="504825"/>
          </a:xfrm>
          <a:prstGeom prst="wedgeRoundRectCallout">
            <a:avLst>
              <a:gd name="adj1" fmla="val -17991"/>
              <a:gd name="adj2" fmla="val -77866"/>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公钥</a:t>
            </a:r>
            <a:r>
              <a:rPr lang="en-US" altLang="zh-CN" b="1">
                <a:solidFill>
                  <a:srgbClr val="0033CC"/>
                </a:solidFill>
                <a:latin typeface="Arial" panose="020B0604020202020204" pitchFamily="34" charset="0"/>
              </a:rPr>
              <a:t>pk</a:t>
            </a:r>
            <a:endParaRPr lang="zh-CN" altLang="en-US" b="1">
              <a:solidFill>
                <a:srgbClr val="0033CC"/>
              </a:solidFill>
              <a:latin typeface="Arial" panose="020B0604020202020204" pitchFamily="34" charset="0"/>
            </a:endParaRPr>
          </a:p>
        </p:txBody>
      </p:sp>
    </p:spTree>
  </p:cSld>
  <p:clrMapOvr>
    <a:masterClrMapping/>
  </p:clrMapOvr>
  <p:transition spd="med">
    <p:randomBar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a:extLst>
              <a:ext uri="{FF2B5EF4-FFF2-40B4-BE49-F238E27FC236}">
                <a16:creationId xmlns:a16="http://schemas.microsoft.com/office/drawing/2014/main" id="{C370F1E3-578A-4CE2-88AB-C1AE216A3883}"/>
              </a:ext>
            </a:extLst>
          </p:cNvPr>
          <p:cNvSpPr>
            <a:spLocks noGrp="1" noChangeArrowheads="1"/>
          </p:cNvSpPr>
          <p:nvPr>
            <p:ph idx="1"/>
          </p:nvPr>
        </p:nvSpPr>
        <p:spPr>
          <a:xfrm>
            <a:off x="357188" y="1635125"/>
            <a:ext cx="8678862" cy="3024188"/>
          </a:xfrm>
        </p:spPr>
        <p:txBody>
          <a:bodyPr/>
          <a:lstStyle/>
          <a:p>
            <a:r>
              <a:rPr lang="zh-CN" altLang="zh-CN" b="1"/>
              <a:t>数字签名体制又称作数字签名方案，一般由两部分组成，即</a:t>
            </a:r>
            <a:r>
              <a:rPr lang="zh-CN" altLang="zh-CN" b="1">
                <a:solidFill>
                  <a:srgbClr val="0033CC"/>
                </a:solidFill>
              </a:rPr>
              <a:t>签名算法</a:t>
            </a:r>
            <a:r>
              <a:rPr lang="zh-CN" altLang="zh-CN" b="1"/>
              <a:t>和</a:t>
            </a:r>
            <a:r>
              <a:rPr lang="zh-CN" altLang="zh-CN" b="1">
                <a:solidFill>
                  <a:srgbClr val="0033CC"/>
                </a:solidFill>
              </a:rPr>
              <a:t>验证算法</a:t>
            </a:r>
            <a:r>
              <a:rPr lang="zh-CN" altLang="zh-CN" b="1"/>
              <a:t>。签名算法或签名密钥是由签名者秘密保有的，而验证算法或验证密钥应当公开，以方便他人进行验证。</a:t>
            </a:r>
            <a:endParaRPr lang="en-US" altLang="zh-CN" b="1"/>
          </a:p>
          <a:p>
            <a:r>
              <a:rPr lang="zh-CN" altLang="zh-CN" b="1"/>
              <a:t>一般来讲，数字签名方案包括三个过程：</a:t>
            </a:r>
            <a:endParaRPr lang="en-US" altLang="zh-CN" b="1"/>
          </a:p>
          <a:p>
            <a:pPr lvl="1"/>
            <a:r>
              <a:rPr lang="zh-CN" altLang="zh-CN" b="1">
                <a:solidFill>
                  <a:srgbClr val="FF0000"/>
                </a:solidFill>
              </a:rPr>
              <a:t>系统的初始化过程</a:t>
            </a:r>
            <a:r>
              <a:rPr lang="zh-CN" altLang="en-US" b="1">
                <a:solidFill>
                  <a:srgbClr val="0033CC"/>
                </a:solidFill>
              </a:rPr>
              <a:t>：生成公钥</a:t>
            </a:r>
            <a:r>
              <a:rPr lang="en-US" altLang="zh-CN" b="1">
                <a:solidFill>
                  <a:srgbClr val="0033CC"/>
                </a:solidFill>
              </a:rPr>
              <a:t>-</a:t>
            </a:r>
            <a:r>
              <a:rPr lang="zh-CN" altLang="en-US" b="1">
                <a:solidFill>
                  <a:srgbClr val="0033CC"/>
                </a:solidFill>
              </a:rPr>
              <a:t>私钥对（</a:t>
            </a:r>
            <a:r>
              <a:rPr lang="en-US" altLang="zh-CN" b="1">
                <a:solidFill>
                  <a:srgbClr val="0033CC"/>
                </a:solidFill>
              </a:rPr>
              <a:t>pk-sk</a:t>
            </a:r>
            <a:r>
              <a:rPr lang="zh-CN" altLang="en-US" b="1">
                <a:solidFill>
                  <a:srgbClr val="0033CC"/>
                </a:solidFill>
              </a:rPr>
              <a:t>对）；</a:t>
            </a:r>
            <a:endParaRPr lang="en-US" altLang="zh-CN" b="1"/>
          </a:p>
          <a:p>
            <a:pPr lvl="1"/>
            <a:r>
              <a:rPr lang="zh-CN" altLang="zh-CN" b="1">
                <a:solidFill>
                  <a:srgbClr val="FF0000"/>
                </a:solidFill>
              </a:rPr>
              <a:t>签名生成过程</a:t>
            </a:r>
            <a:r>
              <a:rPr lang="zh-CN" altLang="en-US" b="1">
                <a:solidFill>
                  <a:srgbClr val="0033CC"/>
                </a:solidFill>
              </a:rPr>
              <a:t>：生成签名</a:t>
            </a:r>
            <a:r>
              <a:rPr lang="en-US" altLang="zh-CN" b="1">
                <a:solidFill>
                  <a:srgbClr val="0033CC"/>
                </a:solidFill>
              </a:rPr>
              <a:t>s = sig(sk, m)</a:t>
            </a:r>
            <a:r>
              <a:rPr lang="zh-CN" altLang="en-US" b="1">
                <a:solidFill>
                  <a:srgbClr val="0033CC"/>
                </a:solidFill>
              </a:rPr>
              <a:t> ；</a:t>
            </a:r>
            <a:r>
              <a:rPr lang="zh-CN" altLang="en-US" b="1">
                <a:solidFill>
                  <a:srgbClr val="FF0000"/>
                </a:solidFill>
              </a:rPr>
              <a:t> （可以看成一个解密过程：</a:t>
            </a:r>
            <a:r>
              <a:rPr lang="en-US" altLang="zh-CN" b="1">
                <a:solidFill>
                  <a:srgbClr val="FF0000"/>
                </a:solidFill>
              </a:rPr>
              <a:t>s = D(sk,m) </a:t>
            </a:r>
            <a:r>
              <a:rPr lang="zh-CN" altLang="en-US" b="1">
                <a:solidFill>
                  <a:srgbClr val="FF0000"/>
                </a:solidFill>
              </a:rPr>
              <a:t>）</a:t>
            </a:r>
            <a:endParaRPr lang="en-US" altLang="zh-CN" b="1">
              <a:solidFill>
                <a:srgbClr val="0033CC"/>
              </a:solidFill>
            </a:endParaRPr>
          </a:p>
          <a:p>
            <a:pPr lvl="1"/>
            <a:r>
              <a:rPr lang="zh-CN" altLang="zh-CN" b="1">
                <a:solidFill>
                  <a:srgbClr val="FF0000"/>
                </a:solidFill>
              </a:rPr>
              <a:t>签名验证过程</a:t>
            </a:r>
            <a:r>
              <a:rPr lang="zh-CN" altLang="en-US" b="1">
                <a:solidFill>
                  <a:srgbClr val="0033CC"/>
                </a:solidFill>
              </a:rPr>
              <a:t>：验证签名</a:t>
            </a:r>
            <a:r>
              <a:rPr lang="en-US" altLang="zh-CN" b="1">
                <a:solidFill>
                  <a:srgbClr val="0033CC"/>
                </a:solidFill>
              </a:rPr>
              <a:t>verify(s, pk, m)</a:t>
            </a:r>
            <a:r>
              <a:rPr lang="zh-CN" altLang="en-US" b="1">
                <a:solidFill>
                  <a:srgbClr val="0033CC"/>
                </a:solidFill>
              </a:rPr>
              <a:t> </a:t>
            </a:r>
            <a:r>
              <a:rPr lang="en-US" altLang="zh-CN" b="1">
                <a:solidFill>
                  <a:srgbClr val="0033CC"/>
                </a:solidFill>
              </a:rPr>
              <a:t>==true </a:t>
            </a:r>
            <a:r>
              <a:rPr lang="zh-CN" altLang="en-US" b="1">
                <a:solidFill>
                  <a:srgbClr val="0033CC"/>
                </a:solidFill>
              </a:rPr>
              <a:t>或</a:t>
            </a:r>
            <a:r>
              <a:rPr lang="en-US" altLang="zh-CN" b="1">
                <a:solidFill>
                  <a:srgbClr val="0033CC"/>
                </a:solidFill>
              </a:rPr>
              <a:t>false</a:t>
            </a:r>
            <a:r>
              <a:rPr lang="zh-CN" altLang="en-US" b="1">
                <a:solidFill>
                  <a:srgbClr val="0033CC"/>
                </a:solidFill>
              </a:rPr>
              <a:t>；</a:t>
            </a:r>
            <a:r>
              <a:rPr lang="zh-CN" altLang="en-US" b="1">
                <a:solidFill>
                  <a:srgbClr val="FF0000"/>
                </a:solidFill>
              </a:rPr>
              <a:t>（可以看成一个加密</a:t>
            </a:r>
            <a:r>
              <a:rPr lang="en-US" altLang="zh-CN" b="1">
                <a:solidFill>
                  <a:srgbClr val="FF0000"/>
                </a:solidFill>
              </a:rPr>
              <a:t>-</a:t>
            </a:r>
            <a:r>
              <a:rPr lang="zh-CN" altLang="en-US" b="1">
                <a:solidFill>
                  <a:srgbClr val="FF0000"/>
                </a:solidFill>
              </a:rPr>
              <a:t>验证过程：先加密得到</a:t>
            </a:r>
            <a:r>
              <a:rPr lang="en-US" altLang="zh-CN" b="1">
                <a:solidFill>
                  <a:srgbClr val="FF0000"/>
                </a:solidFill>
              </a:rPr>
              <a:t>m’=E(pk, s) </a:t>
            </a:r>
            <a:r>
              <a:rPr lang="en-US" altLang="zh-CN" b="1">
                <a:solidFill>
                  <a:srgbClr val="FF0000"/>
                </a:solidFill>
                <a:sym typeface="Wingdings" panose="05000000000000000000" pitchFamily="2" charset="2"/>
              </a:rPr>
              <a:t></a:t>
            </a:r>
            <a:r>
              <a:rPr lang="zh-CN" altLang="en-US" b="1">
                <a:solidFill>
                  <a:srgbClr val="FF0000"/>
                </a:solidFill>
                <a:sym typeface="Wingdings" panose="05000000000000000000" pitchFamily="2" charset="2"/>
              </a:rPr>
              <a:t>验证</a:t>
            </a:r>
            <a:r>
              <a:rPr lang="en-US" altLang="zh-CN" b="1">
                <a:solidFill>
                  <a:srgbClr val="FF0000"/>
                </a:solidFill>
                <a:sym typeface="Wingdings" panose="05000000000000000000" pitchFamily="2" charset="2"/>
              </a:rPr>
              <a:t>m</a:t>
            </a:r>
            <a:r>
              <a:rPr lang="zh-CN" altLang="en-US" b="1">
                <a:solidFill>
                  <a:srgbClr val="FF0000"/>
                </a:solidFill>
                <a:sym typeface="Wingdings" panose="05000000000000000000" pitchFamily="2" charset="2"/>
              </a:rPr>
              <a:t>是否与</a:t>
            </a:r>
            <a:r>
              <a:rPr lang="en-US" altLang="zh-CN" b="1">
                <a:solidFill>
                  <a:srgbClr val="FF0000"/>
                </a:solidFill>
                <a:sym typeface="Wingdings" panose="05000000000000000000" pitchFamily="2" charset="2"/>
              </a:rPr>
              <a:t>m’</a:t>
            </a:r>
            <a:r>
              <a:rPr lang="zh-CN" altLang="en-US" b="1">
                <a:solidFill>
                  <a:srgbClr val="FF0000"/>
                </a:solidFill>
                <a:sym typeface="Wingdings" panose="05000000000000000000" pitchFamily="2" charset="2"/>
              </a:rPr>
              <a:t>一致</a:t>
            </a:r>
            <a:r>
              <a:rPr lang="zh-CN" altLang="en-US" b="1">
                <a:solidFill>
                  <a:srgbClr val="FF0000"/>
                </a:solidFill>
              </a:rPr>
              <a:t>）。</a:t>
            </a:r>
          </a:p>
        </p:txBody>
      </p:sp>
      <p:sp>
        <p:nvSpPr>
          <p:cNvPr id="4" name="标题 3">
            <a:extLst>
              <a:ext uri="{FF2B5EF4-FFF2-40B4-BE49-F238E27FC236}">
                <a16:creationId xmlns:a16="http://schemas.microsoft.com/office/drawing/2014/main" id="{6A7143AD-BCFD-4775-B9AE-D1247DA4E309}"/>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数字签名技术</a:t>
            </a:r>
          </a:p>
        </p:txBody>
      </p:sp>
      <p:sp>
        <p:nvSpPr>
          <p:cNvPr id="5" name="矩形 3">
            <a:extLst>
              <a:ext uri="{FF2B5EF4-FFF2-40B4-BE49-F238E27FC236}">
                <a16:creationId xmlns:a16="http://schemas.microsoft.com/office/drawing/2014/main" id="{6C44E33F-D765-4F3B-873E-5F7B695529BC}"/>
              </a:ext>
            </a:extLst>
          </p:cNvPr>
          <p:cNvSpPr>
            <a:spLocks noChangeArrowheads="1"/>
          </p:cNvSpPr>
          <p:nvPr/>
        </p:nvSpPr>
        <p:spPr bwMode="auto">
          <a:xfrm>
            <a:off x="214282" y="642924"/>
            <a:ext cx="2619628"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4.5.2 </a:t>
            </a:r>
            <a:r>
              <a:rPr lang="zh-CN" altLang="en-US" sz="2000" b="1" dirty="0">
                <a:solidFill>
                  <a:srgbClr val="C00000"/>
                </a:solidFill>
                <a:effectLst>
                  <a:reflection blurRad="6350" stA="50000" endA="300" endPos="50000" dist="60007" dir="5400000" sy="-100000" algn="bl" rotWithShape="0"/>
                </a:effectLst>
                <a:latin typeface="Arial" charset="0"/>
              </a:rPr>
              <a:t>数字签名的原理</a:t>
            </a:r>
          </a:p>
        </p:txBody>
      </p:sp>
      <p:sp>
        <p:nvSpPr>
          <p:cNvPr id="6" name="矩形 3">
            <a:extLst>
              <a:ext uri="{FF2B5EF4-FFF2-40B4-BE49-F238E27FC236}">
                <a16:creationId xmlns:a16="http://schemas.microsoft.com/office/drawing/2014/main" id="{F2351F8F-4D5C-4A3E-A065-46424752CDEC}"/>
              </a:ext>
            </a:extLst>
          </p:cNvPr>
          <p:cNvSpPr>
            <a:spLocks noChangeArrowheads="1"/>
          </p:cNvSpPr>
          <p:nvPr/>
        </p:nvSpPr>
        <p:spPr bwMode="auto">
          <a:xfrm>
            <a:off x="357188" y="1214438"/>
            <a:ext cx="2236787" cy="400050"/>
          </a:xfrm>
          <a:prstGeom prst="rect">
            <a:avLst/>
          </a:prstGeom>
          <a:noFill/>
          <a:ln w="9525">
            <a:noFill/>
            <a:miter lim="800000"/>
            <a:headEnd/>
            <a:tailEnd/>
          </a:ln>
        </p:spPr>
        <p:txBody>
          <a:bodyPr wrap="none">
            <a:spAutoFit/>
          </a:bodyPr>
          <a:lstStyle/>
          <a:p>
            <a:pPr algn="ctr" eaLnBrk="1" hangingPunct="1">
              <a:defRPr/>
            </a:pPr>
            <a:r>
              <a:rPr lang="zh-CN" altLang="en-US" sz="2000" b="1" dirty="0">
                <a:solidFill>
                  <a:schemeClr val="accent6"/>
                </a:solidFill>
                <a:latin typeface="Arial" charset="0"/>
              </a:rPr>
              <a:t>数字签名的组成：</a:t>
            </a:r>
          </a:p>
        </p:txBody>
      </p:sp>
    </p:spTree>
  </p:cSld>
  <p:clrMapOvr>
    <a:masterClrMapping/>
  </p:clrMapOvr>
  <p:transition spd="med">
    <p:randomBar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内容占位符 2">
            <a:extLst>
              <a:ext uri="{FF2B5EF4-FFF2-40B4-BE49-F238E27FC236}">
                <a16:creationId xmlns:a16="http://schemas.microsoft.com/office/drawing/2014/main" id="{EEE66499-9251-45EE-BCE7-4C0B19DD7552}"/>
              </a:ext>
            </a:extLst>
          </p:cNvPr>
          <p:cNvSpPr>
            <a:spLocks noGrp="1" noChangeArrowheads="1"/>
          </p:cNvSpPr>
          <p:nvPr>
            <p:ph idx="1"/>
          </p:nvPr>
        </p:nvSpPr>
        <p:spPr>
          <a:xfrm>
            <a:off x="357188" y="1500188"/>
            <a:ext cx="8229600" cy="2794000"/>
          </a:xfrm>
        </p:spPr>
        <p:txBody>
          <a:bodyPr/>
          <a:lstStyle/>
          <a:p>
            <a:r>
              <a:rPr lang="zh-CN" altLang="zh-CN" b="1"/>
              <a:t>实现数字签名有很多种方法，基于对称密码体制，也可以依靠其共享密钥的保密性来实现数字签名，但其使用范围受到局限。目前数字签名多数还是利用公钥密码体制来设计的。</a:t>
            </a:r>
            <a:r>
              <a:rPr lang="zh-CN" altLang="en-US" b="1"/>
              <a:t>典型的数字签名体制有：</a:t>
            </a:r>
            <a:endParaRPr lang="en-US" altLang="zh-CN" b="1"/>
          </a:p>
          <a:p>
            <a:pPr lvl="1"/>
            <a:r>
              <a:rPr lang="zh-CN" altLang="zh-CN" b="1"/>
              <a:t>基于</a:t>
            </a:r>
            <a:r>
              <a:rPr lang="en-US" altLang="zh-CN" b="1"/>
              <a:t>RSA</a:t>
            </a:r>
            <a:r>
              <a:rPr lang="zh-CN" altLang="zh-CN" b="1"/>
              <a:t>的签名方案体制</a:t>
            </a:r>
            <a:r>
              <a:rPr lang="en-US" altLang="zh-CN" b="1"/>
              <a:t> — </a:t>
            </a:r>
            <a:r>
              <a:rPr lang="zh-CN" altLang="en-US" b="1"/>
              <a:t>安全性基于大整数因子分解问题</a:t>
            </a:r>
            <a:endParaRPr lang="en-US" altLang="zh-CN" b="1"/>
          </a:p>
          <a:p>
            <a:pPr lvl="1"/>
            <a:r>
              <a:rPr lang="en-US" altLang="zh-CN" b="1"/>
              <a:t>DSA</a:t>
            </a:r>
            <a:r>
              <a:rPr lang="zh-CN" altLang="zh-CN" b="1"/>
              <a:t>（</a:t>
            </a:r>
            <a:r>
              <a:rPr lang="en-US" altLang="zh-CN" b="1"/>
              <a:t>Digital Signature Algorithm</a:t>
            </a:r>
            <a:r>
              <a:rPr lang="zh-CN" altLang="zh-CN" b="1"/>
              <a:t>）签名体制</a:t>
            </a:r>
            <a:r>
              <a:rPr lang="en-US" altLang="zh-CN" b="1"/>
              <a:t> — </a:t>
            </a:r>
            <a:r>
              <a:rPr lang="zh-CN" altLang="en-US" b="1"/>
              <a:t>安全性基于离散对数问题</a:t>
            </a:r>
          </a:p>
        </p:txBody>
      </p:sp>
      <p:sp>
        <p:nvSpPr>
          <p:cNvPr id="4" name="标题 3">
            <a:extLst>
              <a:ext uri="{FF2B5EF4-FFF2-40B4-BE49-F238E27FC236}">
                <a16:creationId xmlns:a16="http://schemas.microsoft.com/office/drawing/2014/main" id="{DD012DC1-D35E-48A7-85E1-B2DD307791E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数字签名技术</a:t>
            </a:r>
          </a:p>
        </p:txBody>
      </p:sp>
      <p:sp>
        <p:nvSpPr>
          <p:cNvPr id="5" name="矩形 3">
            <a:extLst>
              <a:ext uri="{FF2B5EF4-FFF2-40B4-BE49-F238E27FC236}">
                <a16:creationId xmlns:a16="http://schemas.microsoft.com/office/drawing/2014/main" id="{E766B967-B077-4F50-A0D1-3FF407F2A4AD}"/>
              </a:ext>
            </a:extLst>
          </p:cNvPr>
          <p:cNvSpPr>
            <a:spLocks noChangeArrowheads="1"/>
          </p:cNvSpPr>
          <p:nvPr/>
        </p:nvSpPr>
        <p:spPr bwMode="auto">
          <a:xfrm>
            <a:off x="214282" y="642924"/>
            <a:ext cx="3132589"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4.5.3 </a:t>
            </a:r>
            <a:r>
              <a:rPr lang="zh-CN" altLang="en-US" sz="2000" b="1" dirty="0">
                <a:solidFill>
                  <a:srgbClr val="C00000"/>
                </a:solidFill>
                <a:effectLst>
                  <a:reflection blurRad="6350" stA="50000" endA="300" endPos="50000" dist="60007" dir="5400000" sy="-100000" algn="bl" rotWithShape="0"/>
                </a:effectLst>
                <a:latin typeface="Arial" charset="0"/>
              </a:rPr>
              <a:t>典型的数字签名体制</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fade">
                                      <p:cBhvr>
                                        <p:cTn id="7" dur="500"/>
                                        <p:tgtEl>
                                          <p:spTgt spid="11366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animEffect transition="in" filter="fade">
                                      <p:cBhvr>
                                        <p:cTn id="11" dur="500"/>
                                        <p:tgtEl>
                                          <p:spTgt spid="11366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667">
                                            <p:txEl>
                                              <p:pRg st="2" end="2"/>
                                            </p:txEl>
                                          </p:spTgt>
                                        </p:tgtEl>
                                        <p:attrNameLst>
                                          <p:attrName>style.visibility</p:attrName>
                                        </p:attrNameLst>
                                      </p:cBhvr>
                                      <p:to>
                                        <p:strVal val="visible"/>
                                      </p:to>
                                    </p:set>
                                    <p:animEffect transition="in" filter="fade">
                                      <p:cBhvr>
                                        <p:cTn id="15" dur="500"/>
                                        <p:tgtEl>
                                          <p:spTgt spid="1136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标注 12">
            <a:extLst>
              <a:ext uri="{FF2B5EF4-FFF2-40B4-BE49-F238E27FC236}">
                <a16:creationId xmlns:a16="http://schemas.microsoft.com/office/drawing/2014/main" id="{10ACC76D-7564-42E4-8526-F9E53486374F}"/>
              </a:ext>
            </a:extLst>
          </p:cNvPr>
          <p:cNvSpPr>
            <a:spLocks noChangeArrowheads="1"/>
          </p:cNvSpPr>
          <p:nvPr/>
        </p:nvSpPr>
        <p:spPr bwMode="auto">
          <a:xfrm>
            <a:off x="107950" y="339725"/>
            <a:ext cx="4679950" cy="1071563"/>
          </a:xfrm>
          <a:prstGeom prst="wedgeRoundRectCallout">
            <a:avLst>
              <a:gd name="adj1" fmla="val 9021"/>
              <a:gd name="adj2" fmla="val 119401"/>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签名消息：</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 typeface="Wingdings" pitchFamily="2" charset="2"/>
              <a:buAutoNum type="arabicParenBoth" startAt="4"/>
              <a:defRPr/>
            </a:pPr>
            <a:r>
              <a:rPr lang="zh-CN" altLang="en-US" sz="1200" b="1" dirty="0">
                <a:solidFill>
                  <a:srgbClr val="0033CC"/>
                </a:solidFill>
                <a:latin typeface="Arial" charset="0"/>
              </a:rPr>
              <a:t>签名者</a:t>
            </a:r>
            <a:r>
              <a:rPr lang="zh-CN" altLang="en-US" sz="1200" b="1" dirty="0">
                <a:solidFill>
                  <a:srgbClr val="FF0000"/>
                </a:solidFill>
                <a:latin typeface="Arial" charset="0"/>
              </a:rPr>
              <a:t>用自己的私钥</a:t>
            </a:r>
            <a:r>
              <a:rPr lang="en-US" altLang="zh-CN" sz="1200" b="1" dirty="0" err="1">
                <a:solidFill>
                  <a:srgbClr val="FF0000"/>
                </a:solidFill>
                <a:latin typeface="Arial" charset="0"/>
              </a:rPr>
              <a:t>sk</a:t>
            </a:r>
            <a:r>
              <a:rPr lang="en-US" altLang="zh-CN" sz="1200" b="1" dirty="0">
                <a:latin typeface="Arial" charset="0"/>
              </a:rPr>
              <a:t> = {d=37, n=77}</a:t>
            </a:r>
            <a:r>
              <a:rPr lang="zh-CN" altLang="en-US" sz="1200" b="1" dirty="0">
                <a:latin typeface="Arial" charset="0"/>
              </a:rPr>
              <a:t>对消息</a:t>
            </a:r>
            <a:r>
              <a:rPr lang="en-US" altLang="zh-CN" sz="1200" b="1" dirty="0">
                <a:latin typeface="Arial" charset="0"/>
              </a:rPr>
              <a:t>m=26</a:t>
            </a:r>
            <a:r>
              <a:rPr lang="zh-CN" altLang="en-US" sz="1200" b="1" dirty="0">
                <a:solidFill>
                  <a:srgbClr val="FF0000"/>
                </a:solidFill>
                <a:latin typeface="Arial" charset="0"/>
              </a:rPr>
              <a:t>进行签名</a:t>
            </a:r>
            <a:endParaRPr lang="en-US" altLang="zh-CN" sz="1200" b="1" dirty="0">
              <a:solidFill>
                <a:srgbClr val="FF0000"/>
              </a:solidFill>
              <a:latin typeface="Arial" charset="0"/>
            </a:endParaRPr>
          </a:p>
          <a:p>
            <a:pPr marL="228600" indent="-228600" eaLnBrk="1" hangingPunct="1">
              <a:defRPr/>
            </a:pPr>
            <a:r>
              <a:rPr lang="en-US" altLang="zh-CN" sz="1200" b="1" dirty="0">
                <a:solidFill>
                  <a:srgbClr val="FF0000"/>
                </a:solidFill>
                <a:latin typeface="Arial" charset="0"/>
              </a:rPr>
              <a:t>	(</a:t>
            </a:r>
            <a:r>
              <a:rPr lang="zh-CN" altLang="en-US" sz="1200" b="1" dirty="0">
                <a:solidFill>
                  <a:srgbClr val="FF0000"/>
                </a:solidFill>
                <a:latin typeface="Arial" charset="0"/>
              </a:rPr>
              <a:t>解密</a:t>
            </a:r>
            <a:r>
              <a:rPr lang="en-US" altLang="zh-CN" sz="1200" b="1" dirty="0">
                <a:solidFill>
                  <a:srgbClr val="FF0000"/>
                </a:solidFill>
                <a:latin typeface="Arial" charset="0"/>
              </a:rPr>
              <a:t>)</a:t>
            </a:r>
            <a:r>
              <a:rPr lang="en-US" altLang="zh-CN" sz="1200" b="1" dirty="0">
                <a:latin typeface="Arial" charset="0"/>
              </a:rPr>
              <a:t>;</a:t>
            </a:r>
            <a:endParaRPr lang="zh-CN" altLang="en-US" sz="1200" b="1" dirty="0">
              <a:latin typeface="Arial" charset="0"/>
            </a:endParaRPr>
          </a:p>
          <a:p>
            <a:pPr marL="228600" indent="-228600" eaLnBrk="1" hangingPunct="1">
              <a:buFont typeface="Wingdings" pitchFamily="2" charset="2"/>
              <a:buAutoNum type="arabicParenBoth" startAt="5"/>
              <a:defRPr/>
            </a:pPr>
            <a:r>
              <a:rPr lang="zh-CN" altLang="en-US" sz="1200" b="1" dirty="0">
                <a:solidFill>
                  <a:srgbClr val="0033CC"/>
                </a:solidFill>
                <a:latin typeface="Arial" charset="0"/>
              </a:rPr>
              <a:t>签名者</a:t>
            </a:r>
            <a:r>
              <a:rPr lang="zh-CN" altLang="en-US" sz="1200" b="1" dirty="0">
                <a:solidFill>
                  <a:srgbClr val="FF0000"/>
                </a:solidFill>
                <a:latin typeface="Arial" charset="0"/>
              </a:rPr>
              <a:t>具体签名操作：签名</a:t>
            </a:r>
            <a:r>
              <a:rPr lang="en-US" altLang="zh-CN" sz="1200" b="1" dirty="0">
                <a:solidFill>
                  <a:srgbClr val="FF0000"/>
                </a:solidFill>
                <a:latin typeface="Arial" charset="0"/>
              </a:rPr>
              <a:t>s</a:t>
            </a:r>
            <a:r>
              <a:rPr lang="en-US" altLang="zh-CN" sz="1200" b="1" dirty="0">
                <a:latin typeface="Arial" charset="0"/>
              </a:rPr>
              <a:t> = </a:t>
            </a:r>
            <a:r>
              <a:rPr lang="en-US" altLang="zh-CN" sz="1200" b="1" dirty="0" err="1">
                <a:latin typeface="Arial" charset="0"/>
              </a:rPr>
              <a:t>m</a:t>
            </a:r>
            <a:r>
              <a:rPr lang="en-US" altLang="zh-CN" sz="1200" b="1" baseline="30000" dirty="0" err="1">
                <a:latin typeface="Arial" charset="0"/>
              </a:rPr>
              <a:t>d</a:t>
            </a:r>
            <a:r>
              <a:rPr lang="en-US" altLang="zh-CN" sz="1200" b="1" dirty="0">
                <a:latin typeface="Arial" charset="0"/>
              </a:rPr>
              <a:t> mod n = 26</a:t>
            </a:r>
            <a:r>
              <a:rPr lang="en-US" altLang="zh-CN" sz="1200" b="1" baseline="30000" dirty="0">
                <a:latin typeface="Arial" charset="0"/>
              </a:rPr>
              <a:t>37</a:t>
            </a:r>
            <a:r>
              <a:rPr lang="zh-CN" altLang="en-US" sz="1200" b="1" dirty="0">
                <a:latin typeface="Arial" charset="0"/>
              </a:rPr>
              <a:t> </a:t>
            </a:r>
            <a:r>
              <a:rPr lang="en-US" altLang="zh-CN" sz="1200" b="1" dirty="0">
                <a:latin typeface="Arial" charset="0"/>
              </a:rPr>
              <a:t>mod 77 = 5;</a:t>
            </a:r>
          </a:p>
          <a:p>
            <a:pPr marL="228600" indent="-228600" eaLnBrk="1" hangingPunct="1">
              <a:buFont typeface="Wingdings" pitchFamily="2" charset="2"/>
              <a:buAutoNum type="arabicParenBoth" startAt="5"/>
              <a:defRPr/>
            </a:pPr>
            <a:r>
              <a:rPr lang="zh-CN" altLang="en-US" sz="1200" b="1" dirty="0">
                <a:solidFill>
                  <a:srgbClr val="0033CC"/>
                </a:solidFill>
                <a:latin typeface="Arial" charset="0"/>
              </a:rPr>
              <a:t>签名者</a:t>
            </a:r>
            <a:r>
              <a:rPr lang="zh-CN" altLang="en-US" sz="1200" b="1" dirty="0">
                <a:latin typeface="Arial" charset="0"/>
              </a:rPr>
              <a:t>在公共信道上</a:t>
            </a:r>
            <a:r>
              <a:rPr lang="zh-CN" altLang="en-US" sz="1200" b="1" dirty="0">
                <a:solidFill>
                  <a:srgbClr val="0033CC"/>
                </a:solidFill>
                <a:latin typeface="Arial" charset="0"/>
              </a:rPr>
              <a:t>发送签名</a:t>
            </a:r>
            <a:r>
              <a:rPr lang="en-US" altLang="zh-CN" sz="1200" b="1" dirty="0">
                <a:solidFill>
                  <a:srgbClr val="0033CC"/>
                </a:solidFill>
                <a:latin typeface="Arial" charset="0"/>
              </a:rPr>
              <a:t>s </a:t>
            </a:r>
            <a:r>
              <a:rPr lang="en-US" altLang="zh-CN" sz="1200" b="1" dirty="0">
                <a:latin typeface="Arial" charset="0"/>
              </a:rPr>
              <a:t>= 5</a:t>
            </a:r>
            <a:r>
              <a:rPr lang="zh-CN" altLang="en-US" sz="1200" b="1" dirty="0">
                <a:solidFill>
                  <a:srgbClr val="FF0000"/>
                </a:solidFill>
                <a:latin typeface="Arial" charset="0"/>
              </a:rPr>
              <a:t>和</a:t>
            </a:r>
            <a:r>
              <a:rPr lang="zh-CN" altLang="en-US" sz="1200" b="1" dirty="0">
                <a:solidFill>
                  <a:srgbClr val="0033CC"/>
                </a:solidFill>
                <a:latin typeface="Arial" charset="0"/>
              </a:rPr>
              <a:t>消息</a:t>
            </a:r>
            <a:r>
              <a:rPr lang="en-US" altLang="zh-CN" sz="1200" b="1" dirty="0">
                <a:solidFill>
                  <a:srgbClr val="0033CC"/>
                </a:solidFill>
                <a:latin typeface="Arial" charset="0"/>
              </a:rPr>
              <a:t>m </a:t>
            </a:r>
            <a:r>
              <a:rPr lang="en-US" altLang="zh-CN" sz="1200" b="1" dirty="0">
                <a:latin typeface="Arial" charset="0"/>
              </a:rPr>
              <a:t>= 26;</a:t>
            </a:r>
          </a:p>
        </p:txBody>
      </p:sp>
      <p:sp>
        <p:nvSpPr>
          <p:cNvPr id="9" name="圆角矩形标注 8">
            <a:extLst>
              <a:ext uri="{FF2B5EF4-FFF2-40B4-BE49-F238E27FC236}">
                <a16:creationId xmlns:a16="http://schemas.microsoft.com/office/drawing/2014/main" id="{6828E98E-631E-4740-9807-D80D60D7D9A6}"/>
              </a:ext>
            </a:extLst>
          </p:cNvPr>
          <p:cNvSpPr>
            <a:spLocks noChangeArrowheads="1"/>
          </p:cNvSpPr>
          <p:nvPr/>
        </p:nvSpPr>
        <p:spPr bwMode="auto">
          <a:xfrm>
            <a:off x="4859338" y="50800"/>
            <a:ext cx="4284662" cy="1225550"/>
          </a:xfrm>
          <a:prstGeom prst="wedgeRoundRectCallout">
            <a:avLst>
              <a:gd name="adj1" fmla="val 6075"/>
              <a:gd name="adj2" fmla="val 103277"/>
              <a:gd name="adj3" fmla="val 16667"/>
            </a:avLst>
          </a:prstGeom>
          <a:solidFill>
            <a:schemeClr val="accent1">
              <a:lumMod val="20000"/>
              <a:lumOff val="80000"/>
            </a:schemeClr>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验证签名：</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 typeface="Wingdings" pitchFamily="2" charset="2"/>
              <a:buAutoNum type="arabicParenBoth" startAt="7"/>
              <a:defRPr/>
            </a:pPr>
            <a:r>
              <a:rPr lang="zh-CN" altLang="en-US" sz="1200" b="1" dirty="0">
                <a:solidFill>
                  <a:srgbClr val="FF0000"/>
                </a:solidFill>
                <a:latin typeface="Arial" charset="0"/>
              </a:rPr>
              <a:t>验证方</a:t>
            </a:r>
            <a:r>
              <a:rPr lang="zh-CN" altLang="en-US" sz="1200" b="1" dirty="0">
                <a:solidFill>
                  <a:srgbClr val="0033CC"/>
                </a:solidFill>
                <a:latin typeface="Arial" charset="0"/>
              </a:rPr>
              <a:t>接收到签名</a:t>
            </a:r>
            <a:r>
              <a:rPr lang="en-US" altLang="zh-CN" sz="1200" b="1" dirty="0">
                <a:solidFill>
                  <a:srgbClr val="0033CC"/>
                </a:solidFill>
                <a:latin typeface="Arial" charset="0"/>
              </a:rPr>
              <a:t>s </a:t>
            </a:r>
            <a:r>
              <a:rPr lang="en-US" altLang="zh-CN" sz="1200" b="1" dirty="0">
                <a:latin typeface="Arial" charset="0"/>
              </a:rPr>
              <a:t>= 5</a:t>
            </a:r>
            <a:r>
              <a:rPr lang="zh-CN" altLang="en-US" sz="1200" b="1" dirty="0">
                <a:solidFill>
                  <a:srgbClr val="FF0000"/>
                </a:solidFill>
                <a:latin typeface="Arial" charset="0"/>
              </a:rPr>
              <a:t>和</a:t>
            </a:r>
            <a:r>
              <a:rPr lang="zh-CN" altLang="en-US" sz="1200" b="1" dirty="0">
                <a:solidFill>
                  <a:srgbClr val="0033CC"/>
                </a:solidFill>
                <a:latin typeface="Arial" charset="0"/>
              </a:rPr>
              <a:t>消息</a:t>
            </a:r>
            <a:r>
              <a:rPr lang="en-US" altLang="zh-CN" sz="1200" b="1" dirty="0">
                <a:solidFill>
                  <a:srgbClr val="0033CC"/>
                </a:solidFill>
                <a:latin typeface="Arial" charset="0"/>
              </a:rPr>
              <a:t>m </a:t>
            </a:r>
            <a:r>
              <a:rPr lang="en-US" altLang="zh-CN" sz="1200" b="1" dirty="0">
                <a:latin typeface="Arial" charset="0"/>
              </a:rPr>
              <a:t>= 26 </a:t>
            </a:r>
            <a:r>
              <a:rPr lang="en-US" altLang="zh-CN" sz="1200" b="1" dirty="0">
                <a:solidFill>
                  <a:srgbClr val="FF0000"/>
                </a:solidFill>
                <a:latin typeface="Arial" charset="0"/>
              </a:rPr>
              <a:t>;</a:t>
            </a:r>
            <a:endParaRPr lang="en-US" altLang="zh-CN" sz="1200" b="1" dirty="0">
              <a:latin typeface="Arial" charset="0"/>
            </a:endParaRPr>
          </a:p>
          <a:p>
            <a:pPr marL="228600" indent="-228600" eaLnBrk="1" hangingPunct="1">
              <a:buFont typeface="Wingdings" pitchFamily="2" charset="2"/>
              <a:buAutoNum type="arabicParenBoth" startAt="7"/>
              <a:defRPr/>
            </a:pPr>
            <a:r>
              <a:rPr lang="zh-CN" altLang="en-US" sz="1200" b="1" dirty="0">
                <a:solidFill>
                  <a:srgbClr val="FF0000"/>
                </a:solidFill>
                <a:latin typeface="Arial" charset="0"/>
              </a:rPr>
              <a:t>验证方</a:t>
            </a:r>
            <a:r>
              <a:rPr lang="zh-CN" altLang="en-US" sz="1200" b="1" dirty="0">
                <a:solidFill>
                  <a:srgbClr val="0033CC"/>
                </a:solidFill>
                <a:latin typeface="Arial" charset="0"/>
              </a:rPr>
              <a:t>使用签名者的公钥</a:t>
            </a:r>
            <a:r>
              <a:rPr lang="en-US" altLang="zh-CN" sz="1200" b="1" dirty="0" err="1">
                <a:solidFill>
                  <a:srgbClr val="0033CC"/>
                </a:solidFill>
                <a:latin typeface="Arial" charset="0"/>
              </a:rPr>
              <a:t>pk</a:t>
            </a:r>
            <a:r>
              <a:rPr lang="en-US" altLang="zh-CN" sz="1200" b="1" dirty="0">
                <a:latin typeface="Arial" charset="0"/>
              </a:rPr>
              <a:t> = {e=13, n=77}</a:t>
            </a:r>
            <a:r>
              <a:rPr lang="zh-CN" altLang="en-US" sz="1200" b="1" dirty="0">
                <a:solidFill>
                  <a:srgbClr val="0033CC"/>
                </a:solidFill>
                <a:latin typeface="Arial" charset="0"/>
              </a:rPr>
              <a:t>加密签名</a:t>
            </a:r>
            <a:r>
              <a:rPr lang="en-US" altLang="zh-CN" sz="1200" b="1" dirty="0">
                <a:solidFill>
                  <a:srgbClr val="0033CC"/>
                </a:solidFill>
                <a:latin typeface="Arial" charset="0"/>
              </a:rPr>
              <a:t>s</a:t>
            </a:r>
            <a:r>
              <a:rPr lang="en-US" altLang="zh-CN" sz="1200" b="1" dirty="0">
                <a:latin typeface="Arial" charset="0"/>
              </a:rPr>
              <a:t>=5</a:t>
            </a:r>
            <a:r>
              <a:rPr lang="zh-CN" altLang="en-US" sz="1200" b="1" dirty="0">
                <a:latin typeface="Arial" charset="0"/>
              </a:rPr>
              <a:t>，</a:t>
            </a:r>
            <a:endParaRPr lang="en-US" altLang="zh-CN" sz="1200" b="1" dirty="0">
              <a:latin typeface="Arial" charset="0"/>
            </a:endParaRPr>
          </a:p>
          <a:p>
            <a:pPr marL="228600" indent="-228600" eaLnBrk="1" hangingPunct="1">
              <a:defRPr/>
            </a:pPr>
            <a:r>
              <a:rPr lang="en-US" altLang="zh-CN" sz="1200" b="1" dirty="0">
                <a:solidFill>
                  <a:srgbClr val="FF0000"/>
                </a:solidFill>
                <a:latin typeface="Arial" charset="0"/>
              </a:rPr>
              <a:t>	</a:t>
            </a:r>
            <a:r>
              <a:rPr lang="zh-CN" altLang="en-US" sz="1200" b="1" dirty="0">
                <a:solidFill>
                  <a:srgbClr val="FF0000"/>
                </a:solidFill>
                <a:latin typeface="Arial" charset="0"/>
              </a:rPr>
              <a:t>具体加密操作：</a:t>
            </a:r>
            <a:r>
              <a:rPr lang="zh-CN" altLang="en-US" sz="1200" b="1" dirty="0">
                <a:solidFill>
                  <a:srgbClr val="0033CC"/>
                </a:solidFill>
                <a:latin typeface="Arial" charset="0"/>
              </a:rPr>
              <a:t>消息</a:t>
            </a:r>
            <a:r>
              <a:rPr lang="en-US" altLang="zh-CN" sz="1200" b="1" dirty="0">
                <a:solidFill>
                  <a:srgbClr val="0033CC"/>
                </a:solidFill>
                <a:latin typeface="Arial" charset="0"/>
              </a:rPr>
              <a:t>m’ </a:t>
            </a:r>
            <a:r>
              <a:rPr lang="en-US" altLang="zh-CN" sz="1200" b="1" dirty="0">
                <a:latin typeface="Arial" charset="0"/>
              </a:rPr>
              <a:t>= s</a:t>
            </a:r>
            <a:r>
              <a:rPr lang="en-US" altLang="zh-CN" sz="1200" b="1" baseline="30000" dirty="0">
                <a:latin typeface="Arial" charset="0"/>
              </a:rPr>
              <a:t>e</a:t>
            </a:r>
            <a:r>
              <a:rPr lang="en-US" altLang="zh-CN" sz="1200" b="1" dirty="0">
                <a:latin typeface="Arial" charset="0"/>
              </a:rPr>
              <a:t> mod n = 5</a:t>
            </a:r>
            <a:r>
              <a:rPr lang="en-US" altLang="zh-CN" sz="1200" b="1" baseline="30000" dirty="0">
                <a:latin typeface="Arial" charset="0"/>
              </a:rPr>
              <a:t>13</a:t>
            </a:r>
            <a:r>
              <a:rPr lang="zh-CN" altLang="en-US" sz="1200" b="1" dirty="0">
                <a:latin typeface="Arial" charset="0"/>
              </a:rPr>
              <a:t> </a:t>
            </a:r>
            <a:r>
              <a:rPr lang="en-US" altLang="zh-CN" sz="1200" b="1" dirty="0">
                <a:latin typeface="Arial" charset="0"/>
              </a:rPr>
              <a:t>mod 77 = 26</a:t>
            </a:r>
            <a:r>
              <a:rPr lang="en-US" altLang="zh-CN" sz="1200" b="1" dirty="0">
                <a:solidFill>
                  <a:srgbClr val="FF0000"/>
                </a:solidFill>
                <a:latin typeface="Arial" charset="0"/>
              </a:rPr>
              <a:t>;</a:t>
            </a:r>
            <a:endParaRPr lang="en-US" altLang="zh-CN" sz="1200" b="1" dirty="0">
              <a:latin typeface="Arial" charset="0"/>
            </a:endParaRPr>
          </a:p>
          <a:p>
            <a:pPr marL="228600" indent="-228600" eaLnBrk="1" hangingPunct="1">
              <a:buFont typeface="Wingdings" pitchFamily="2" charset="2"/>
              <a:buAutoNum type="arabicParenBoth" startAt="9"/>
              <a:defRPr/>
            </a:pPr>
            <a:r>
              <a:rPr lang="zh-CN" altLang="en-US" sz="1200" b="1" dirty="0">
                <a:solidFill>
                  <a:srgbClr val="FF0000"/>
                </a:solidFill>
                <a:latin typeface="Arial" charset="0"/>
              </a:rPr>
              <a:t>验证方</a:t>
            </a:r>
            <a:r>
              <a:rPr lang="zh-CN" altLang="en-US" sz="1200" b="1" dirty="0">
                <a:latin typeface="Arial" charset="0"/>
              </a:rPr>
              <a:t>验证解密后消息</a:t>
            </a:r>
            <a:r>
              <a:rPr lang="en-US" altLang="zh-CN" sz="1200" b="1" dirty="0">
                <a:latin typeface="Arial" charset="0"/>
              </a:rPr>
              <a:t>m’</a:t>
            </a:r>
            <a:r>
              <a:rPr lang="zh-CN" altLang="en-US" sz="1200" b="1" dirty="0">
                <a:latin typeface="Arial" charset="0"/>
              </a:rPr>
              <a:t>和接收到的消息</a:t>
            </a:r>
            <a:r>
              <a:rPr lang="en-US" altLang="zh-CN" sz="1200" b="1" dirty="0">
                <a:latin typeface="Arial" charset="0"/>
              </a:rPr>
              <a:t>m</a:t>
            </a:r>
            <a:r>
              <a:rPr lang="zh-CN" altLang="en-US" sz="1200" b="1" dirty="0">
                <a:latin typeface="Arial" charset="0"/>
              </a:rPr>
              <a:t>是否一致，</a:t>
            </a:r>
            <a:endParaRPr lang="en-US" altLang="zh-CN" sz="1200" b="1" dirty="0">
              <a:latin typeface="Arial" charset="0"/>
            </a:endParaRPr>
          </a:p>
          <a:p>
            <a:pPr marL="228600" indent="-228600" eaLnBrk="1" hangingPunct="1">
              <a:defRPr/>
            </a:pPr>
            <a:r>
              <a:rPr lang="en-US" altLang="zh-CN" sz="1200" b="1" dirty="0">
                <a:latin typeface="Arial" charset="0"/>
              </a:rPr>
              <a:t>	</a:t>
            </a:r>
            <a:r>
              <a:rPr lang="zh-CN" altLang="en-US" sz="1200" b="1" dirty="0">
                <a:solidFill>
                  <a:srgbClr val="FF0000"/>
                </a:solidFill>
                <a:latin typeface="Arial" charset="0"/>
              </a:rPr>
              <a:t>如果一致</a:t>
            </a:r>
            <a:r>
              <a:rPr lang="zh-CN" altLang="en-US" sz="1200" b="1" dirty="0">
                <a:solidFill>
                  <a:srgbClr val="0033CC"/>
                </a:solidFill>
                <a:latin typeface="Arial" charset="0"/>
              </a:rPr>
              <a:t>则认为签名是有效的</a:t>
            </a:r>
            <a:r>
              <a:rPr lang="zh-CN" altLang="en-US" sz="1200" b="1" dirty="0">
                <a:latin typeface="Arial" charset="0"/>
              </a:rPr>
              <a:t>。</a:t>
            </a:r>
            <a:endParaRPr lang="en-US" altLang="zh-CN" sz="1200" b="1" dirty="0">
              <a:solidFill>
                <a:srgbClr val="FF0000"/>
              </a:solidFill>
              <a:latin typeface="Arial" charset="0"/>
            </a:endParaRPr>
          </a:p>
        </p:txBody>
      </p:sp>
      <p:sp>
        <p:nvSpPr>
          <p:cNvPr id="7" name="标题 1">
            <a:extLst>
              <a:ext uri="{FF2B5EF4-FFF2-40B4-BE49-F238E27FC236}">
                <a16:creationId xmlns:a16="http://schemas.microsoft.com/office/drawing/2014/main" id="{95555911-CAA7-4873-89A3-DF2315AF82D5}"/>
              </a:ext>
            </a:extLst>
          </p:cNvPr>
          <p:cNvSpPr txBox="1">
            <a:spLocks/>
          </p:cNvSpPr>
          <p:nvPr/>
        </p:nvSpPr>
        <p:spPr bwMode="auto">
          <a:xfrm>
            <a:off x="142275" y="32107"/>
            <a:ext cx="47177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基于</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的数字签名（简化）举例</a:t>
            </a:r>
          </a:p>
        </p:txBody>
      </p:sp>
      <p:sp>
        <p:nvSpPr>
          <p:cNvPr id="8" name="圆角矩形标注 7">
            <a:extLst>
              <a:ext uri="{FF2B5EF4-FFF2-40B4-BE49-F238E27FC236}">
                <a16:creationId xmlns:a16="http://schemas.microsoft.com/office/drawing/2014/main" id="{D4FE0EA8-8A96-4649-873C-25B3D7BA758C}"/>
              </a:ext>
            </a:extLst>
          </p:cNvPr>
          <p:cNvSpPr>
            <a:spLocks noChangeArrowheads="1"/>
          </p:cNvSpPr>
          <p:nvPr/>
        </p:nvSpPr>
        <p:spPr bwMode="auto">
          <a:xfrm>
            <a:off x="827088" y="4084638"/>
            <a:ext cx="8137525" cy="935037"/>
          </a:xfrm>
          <a:prstGeom prst="wedgeRoundRectCallout">
            <a:avLst>
              <a:gd name="adj1" fmla="val -24647"/>
              <a:gd name="adj2" fmla="val -98628"/>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初始化：</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Tx/>
              <a:buAutoNum type="arabicParenBoth"/>
              <a:defRPr/>
            </a:pPr>
            <a:r>
              <a:rPr lang="zh-CN" altLang="en-US" sz="1200" b="1" dirty="0">
                <a:solidFill>
                  <a:srgbClr val="0033CC"/>
                </a:solidFill>
                <a:latin typeface="Arial" charset="0"/>
              </a:rPr>
              <a:t>签名者</a:t>
            </a:r>
            <a:r>
              <a:rPr lang="zh-CN" altLang="en-US" sz="1200" b="1" dirty="0">
                <a:solidFill>
                  <a:srgbClr val="FF0000"/>
                </a:solidFill>
                <a:latin typeface="Arial" charset="0"/>
              </a:rPr>
              <a:t>选择</a:t>
            </a:r>
            <a:r>
              <a:rPr lang="zh-CN" altLang="en-US" sz="1200" b="1" dirty="0">
                <a:latin typeface="Arial" charset="0"/>
              </a:rPr>
              <a:t>两个</a:t>
            </a:r>
            <a:r>
              <a:rPr lang="zh-CN" altLang="en-US" sz="1200" b="1" dirty="0">
                <a:solidFill>
                  <a:srgbClr val="FF0000"/>
                </a:solidFill>
                <a:latin typeface="Arial" charset="0"/>
              </a:rPr>
              <a:t>素数</a:t>
            </a:r>
            <a:r>
              <a:rPr lang="en-US" altLang="zh-CN" sz="1200" b="1" dirty="0">
                <a:solidFill>
                  <a:srgbClr val="FF0000"/>
                </a:solidFill>
                <a:latin typeface="Arial" charset="0"/>
              </a:rPr>
              <a:t>p</a:t>
            </a:r>
            <a:r>
              <a:rPr lang="en-US" altLang="zh-CN" sz="1200" b="1" dirty="0">
                <a:latin typeface="Arial" charset="0"/>
              </a:rPr>
              <a:t> = 7</a:t>
            </a:r>
            <a:r>
              <a:rPr lang="zh-CN" altLang="en-US" sz="1200" b="1" dirty="0">
                <a:latin typeface="Arial" charset="0"/>
              </a:rPr>
              <a:t>和</a:t>
            </a:r>
            <a:r>
              <a:rPr lang="en-US" altLang="zh-CN" sz="1200" b="1" dirty="0">
                <a:solidFill>
                  <a:srgbClr val="FF0000"/>
                </a:solidFill>
                <a:latin typeface="Arial" charset="0"/>
              </a:rPr>
              <a:t>q</a:t>
            </a:r>
            <a:r>
              <a:rPr lang="en-US" altLang="zh-CN" sz="1200" b="1" dirty="0">
                <a:latin typeface="Arial" charset="0"/>
              </a:rPr>
              <a:t> = 11</a:t>
            </a:r>
            <a:r>
              <a:rPr lang="zh-CN" altLang="en-US" sz="1200" b="1" dirty="0">
                <a:latin typeface="Arial" charset="0"/>
              </a:rPr>
              <a:t>，计算：</a:t>
            </a:r>
            <a:r>
              <a:rPr lang="en-US" altLang="zh-CN" sz="1200" b="1" dirty="0">
                <a:solidFill>
                  <a:srgbClr val="FF0000"/>
                </a:solidFill>
                <a:latin typeface="Arial" charset="0"/>
              </a:rPr>
              <a:t>n</a:t>
            </a:r>
            <a:r>
              <a:rPr lang="en-US" altLang="zh-CN" sz="1200" b="1" dirty="0">
                <a:latin typeface="Arial" charset="0"/>
              </a:rPr>
              <a:t>=</a:t>
            </a:r>
            <a:r>
              <a:rPr lang="en-US" altLang="zh-CN" sz="1200" b="1" dirty="0" err="1">
                <a:latin typeface="Arial" charset="0"/>
              </a:rPr>
              <a:t>p×q</a:t>
            </a:r>
            <a:r>
              <a:rPr lang="en-US" altLang="zh-CN" sz="1200" b="1" dirty="0">
                <a:latin typeface="Arial" charset="0"/>
              </a:rPr>
              <a:t>=7×11=77; </a:t>
            </a:r>
            <a:r>
              <a:rPr lang="en-US" altLang="zh-CN" sz="1200" b="1" dirty="0">
                <a:solidFill>
                  <a:srgbClr val="FF0000"/>
                </a:solidFill>
                <a:latin typeface="Arial" charset="0"/>
              </a:rPr>
              <a:t>φ(n)</a:t>
            </a:r>
            <a:r>
              <a:rPr lang="en-US" altLang="zh-CN" sz="1200" b="1" dirty="0">
                <a:latin typeface="Arial" charset="0"/>
              </a:rPr>
              <a:t> = (p-1) ×(q-1) = 6×10 = 60 </a:t>
            </a:r>
            <a:endParaRPr lang="en-US" altLang="zh-CN" sz="1200" b="1" dirty="0">
              <a:solidFill>
                <a:srgbClr val="FF0000"/>
              </a:solidFill>
              <a:latin typeface="Arial" charset="0"/>
            </a:endParaRPr>
          </a:p>
          <a:p>
            <a:pPr marL="228600" indent="-228600" eaLnBrk="1" hangingPunct="1">
              <a:buFontTx/>
              <a:buAutoNum type="arabicParenBoth"/>
              <a:defRPr/>
            </a:pPr>
            <a:r>
              <a:rPr lang="zh-CN" altLang="en-US" sz="1200" b="1" dirty="0">
                <a:solidFill>
                  <a:srgbClr val="0033CC"/>
                </a:solidFill>
                <a:latin typeface="Arial" charset="0"/>
              </a:rPr>
              <a:t>签名者</a:t>
            </a:r>
            <a:r>
              <a:rPr lang="zh-CN" altLang="en-US" sz="1200" b="1" dirty="0">
                <a:solidFill>
                  <a:srgbClr val="FF0000"/>
                </a:solidFill>
                <a:latin typeface="Arial" charset="0"/>
              </a:rPr>
              <a:t>选择</a:t>
            </a:r>
            <a:r>
              <a:rPr lang="zh-CN" altLang="en-US" sz="1200" b="1" dirty="0">
                <a:latin typeface="Arial" charset="0"/>
              </a:rPr>
              <a:t>与</a:t>
            </a:r>
            <a:r>
              <a:rPr lang="en-US" altLang="zh-CN" sz="1200" b="1" dirty="0">
                <a:solidFill>
                  <a:srgbClr val="FF0000"/>
                </a:solidFill>
                <a:latin typeface="Arial" charset="0"/>
              </a:rPr>
              <a:t>φ(n) =60</a:t>
            </a:r>
            <a:r>
              <a:rPr lang="zh-CN" altLang="en-US" sz="1200" b="1" dirty="0">
                <a:solidFill>
                  <a:srgbClr val="0033CC"/>
                </a:solidFill>
                <a:latin typeface="Arial" charset="0"/>
              </a:rPr>
              <a:t>互质</a:t>
            </a:r>
            <a:r>
              <a:rPr lang="zh-CN" altLang="en-US" sz="1200" b="1" dirty="0">
                <a:latin typeface="Arial" charset="0"/>
              </a:rPr>
              <a:t>的整数</a:t>
            </a:r>
            <a:r>
              <a:rPr lang="en-US" altLang="zh-CN" sz="1200" b="1" dirty="0">
                <a:solidFill>
                  <a:srgbClr val="FF0000"/>
                </a:solidFill>
                <a:latin typeface="Arial" charset="0"/>
              </a:rPr>
              <a:t>e=13</a:t>
            </a:r>
            <a:r>
              <a:rPr lang="zh-CN" altLang="en-US" sz="1200" b="1" dirty="0">
                <a:solidFill>
                  <a:srgbClr val="FF0000"/>
                </a:solidFill>
                <a:latin typeface="Arial" charset="0"/>
              </a:rPr>
              <a:t>，</a:t>
            </a:r>
            <a:r>
              <a:rPr lang="zh-CN" altLang="en-US" sz="1200" b="1" dirty="0">
                <a:latin typeface="Arial" charset="0"/>
              </a:rPr>
              <a:t>利用辗转相除法可求得</a:t>
            </a:r>
            <a:r>
              <a:rPr lang="en-US" altLang="zh-CN" sz="1200" b="1" dirty="0">
                <a:latin typeface="Arial" charset="0"/>
              </a:rPr>
              <a:t>: d = e</a:t>
            </a:r>
            <a:r>
              <a:rPr lang="en-US" altLang="zh-CN" sz="1200" b="1" baseline="30000" dirty="0">
                <a:latin typeface="Arial" charset="0"/>
              </a:rPr>
              <a:t>-1 </a:t>
            </a:r>
            <a:r>
              <a:rPr lang="en-US" altLang="zh-CN" sz="1200" b="1" dirty="0">
                <a:latin typeface="Arial" charset="0"/>
              </a:rPr>
              <a:t>= 13</a:t>
            </a:r>
            <a:r>
              <a:rPr lang="en-US" altLang="zh-CN" sz="1200" b="1" baseline="30000" dirty="0">
                <a:latin typeface="Arial" charset="0"/>
              </a:rPr>
              <a:t>-1</a:t>
            </a:r>
            <a:r>
              <a:rPr lang="zh-CN" altLang="en-US" sz="1200" b="1" dirty="0">
                <a:latin typeface="Arial" charset="0"/>
              </a:rPr>
              <a:t> </a:t>
            </a:r>
            <a:r>
              <a:rPr lang="en-US" altLang="zh-CN" sz="1200" b="1" dirty="0">
                <a:latin typeface="Arial" charset="0"/>
              </a:rPr>
              <a:t>mod 60 = 37</a:t>
            </a:r>
            <a:r>
              <a:rPr lang="zh-CN" altLang="en-US" sz="1200" b="1" dirty="0">
                <a:latin typeface="Arial" charset="0"/>
              </a:rPr>
              <a:t>（即</a:t>
            </a:r>
            <a:r>
              <a:rPr lang="en-US" altLang="zh-CN" sz="1200" b="1" dirty="0" err="1">
                <a:latin typeface="Arial" charset="0"/>
              </a:rPr>
              <a:t>ed</a:t>
            </a:r>
            <a:r>
              <a:rPr lang="en-US" altLang="zh-CN" sz="1200" b="1" dirty="0">
                <a:latin typeface="Arial" charset="0"/>
              </a:rPr>
              <a:t> mod φ(n) =1</a:t>
            </a:r>
            <a:r>
              <a:rPr lang="zh-CN" altLang="en-US" sz="1200" b="1" dirty="0">
                <a:latin typeface="Arial" charset="0"/>
              </a:rPr>
              <a:t>）</a:t>
            </a:r>
            <a:endParaRPr lang="en-US" altLang="zh-CN" sz="1200" b="1" dirty="0">
              <a:latin typeface="Arial" charset="0"/>
            </a:endParaRPr>
          </a:p>
          <a:p>
            <a:pPr marL="228600" indent="-228600" eaLnBrk="1" hangingPunct="1">
              <a:buFontTx/>
              <a:buAutoNum type="arabicParenBoth"/>
              <a:defRPr/>
            </a:pPr>
            <a:r>
              <a:rPr lang="zh-CN" altLang="en-US" sz="1200" b="1" dirty="0">
                <a:solidFill>
                  <a:srgbClr val="0033CC"/>
                </a:solidFill>
                <a:latin typeface="Arial" charset="0"/>
              </a:rPr>
              <a:t>签名者</a:t>
            </a:r>
            <a:r>
              <a:rPr lang="zh-CN" altLang="en-US" sz="1200" b="1" dirty="0">
                <a:solidFill>
                  <a:srgbClr val="FF0000"/>
                </a:solidFill>
                <a:latin typeface="Arial" charset="0"/>
              </a:rPr>
              <a:t>公布</a:t>
            </a:r>
            <a:r>
              <a:rPr lang="zh-CN" altLang="en-US" sz="1200" b="1" dirty="0">
                <a:latin typeface="Arial" charset="0"/>
              </a:rPr>
              <a:t>他的公钥</a:t>
            </a:r>
            <a:r>
              <a:rPr lang="en-US" altLang="zh-CN" sz="1200" b="1" dirty="0" err="1">
                <a:solidFill>
                  <a:srgbClr val="FF0000"/>
                </a:solidFill>
                <a:latin typeface="Arial" charset="0"/>
              </a:rPr>
              <a:t>pk</a:t>
            </a:r>
            <a:r>
              <a:rPr lang="en-US" altLang="zh-CN" sz="1200" b="1" dirty="0">
                <a:latin typeface="Arial" charset="0"/>
              </a:rPr>
              <a:t> = {e=13, n=77}</a:t>
            </a:r>
            <a:r>
              <a:rPr lang="zh-CN" altLang="en-US" sz="1200" b="1" dirty="0">
                <a:solidFill>
                  <a:srgbClr val="0033CC"/>
                </a:solidFill>
                <a:latin typeface="Arial" charset="0"/>
              </a:rPr>
              <a:t> （用于验证签名）</a:t>
            </a:r>
            <a:r>
              <a:rPr lang="en-US" altLang="zh-CN" sz="1200" b="1" dirty="0">
                <a:latin typeface="Arial" charset="0"/>
              </a:rPr>
              <a:t>, </a:t>
            </a:r>
            <a:r>
              <a:rPr lang="zh-CN" altLang="en-US" sz="1200" b="1" dirty="0">
                <a:latin typeface="Arial" charset="0"/>
              </a:rPr>
              <a:t>将私钥</a:t>
            </a:r>
            <a:r>
              <a:rPr lang="en-US" altLang="zh-CN" sz="1200" b="1" dirty="0" err="1">
                <a:solidFill>
                  <a:srgbClr val="FF0000"/>
                </a:solidFill>
                <a:latin typeface="Arial" charset="0"/>
              </a:rPr>
              <a:t>sk</a:t>
            </a:r>
            <a:r>
              <a:rPr lang="en-US" altLang="zh-CN" sz="1200" b="1" dirty="0">
                <a:latin typeface="Arial" charset="0"/>
              </a:rPr>
              <a:t> = {d=37, n=77}</a:t>
            </a:r>
            <a:r>
              <a:rPr lang="zh-CN" altLang="en-US" sz="1200" b="1" dirty="0">
                <a:latin typeface="Arial" charset="0"/>
              </a:rPr>
              <a:t>保密</a:t>
            </a:r>
            <a:r>
              <a:rPr lang="zh-CN" altLang="en-US" sz="1200" b="1" dirty="0">
                <a:solidFill>
                  <a:srgbClr val="0033CC"/>
                </a:solidFill>
                <a:latin typeface="Arial" charset="0"/>
              </a:rPr>
              <a:t>（用于签名）</a:t>
            </a:r>
            <a:endParaRPr lang="en-US" altLang="zh-CN" sz="1200" b="1" dirty="0">
              <a:solidFill>
                <a:srgbClr val="0033CC"/>
              </a:solidFill>
              <a:latin typeface="Arial" charset="0"/>
            </a:endParaRPr>
          </a:p>
        </p:txBody>
      </p:sp>
      <p:pic>
        <p:nvPicPr>
          <p:cNvPr id="114694" name="Picture 2">
            <a:extLst>
              <a:ext uri="{FF2B5EF4-FFF2-40B4-BE49-F238E27FC236}">
                <a16:creationId xmlns:a16="http://schemas.microsoft.com/office/drawing/2014/main" id="{17EA2B8A-8821-4989-A68A-45D7707E00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7813" y="1419225"/>
            <a:ext cx="6264275" cy="2557463"/>
          </a:xfrm>
          <a:noFill/>
        </p:spPr>
      </p:pic>
    </p:spTree>
  </p:cSld>
  <p:clrMapOvr>
    <a:masterClrMapping/>
  </p:clrMapOvr>
  <p:transition spd="med">
    <p:randomBar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13634-AB82-41EA-BBA8-9012731BDBD1}"/>
              </a:ext>
            </a:extLst>
          </p:cNvPr>
          <p:cNvSpPr>
            <a:spLocks noGrp="1"/>
          </p:cNvSpPr>
          <p:nvPr>
            <p:ph type="title"/>
          </p:nvPr>
        </p:nvSpPr>
        <p:spPr>
          <a:xfrm>
            <a:off x="428625" y="1285875"/>
            <a:ext cx="2000250" cy="307975"/>
          </a:xfrm>
        </p:spPr>
        <p:txBody>
          <a:bodyPr/>
          <a:lstStyle/>
          <a:p>
            <a:pPr>
              <a:defRPr/>
            </a:pPr>
            <a:r>
              <a:rPr altLang="en-US" sz="2000" dirty="0">
                <a:solidFill>
                  <a:srgbClr val="E46C0A"/>
                </a:solidFill>
                <a:effectLst/>
              </a:rPr>
              <a:t>数字签名的特点</a:t>
            </a:r>
          </a:p>
        </p:txBody>
      </p:sp>
      <p:sp>
        <p:nvSpPr>
          <p:cNvPr id="115715" name="内容占位符 2">
            <a:extLst>
              <a:ext uri="{FF2B5EF4-FFF2-40B4-BE49-F238E27FC236}">
                <a16:creationId xmlns:a16="http://schemas.microsoft.com/office/drawing/2014/main" id="{A47FB57B-6912-47E3-BB15-6469E692F801}"/>
              </a:ext>
            </a:extLst>
          </p:cNvPr>
          <p:cNvSpPr>
            <a:spLocks noGrp="1" noChangeArrowheads="1"/>
          </p:cNvSpPr>
          <p:nvPr>
            <p:ph idx="1"/>
          </p:nvPr>
        </p:nvSpPr>
        <p:spPr>
          <a:xfrm>
            <a:off x="34925" y="1800225"/>
            <a:ext cx="8966200" cy="2578100"/>
          </a:xfrm>
        </p:spPr>
        <p:txBody>
          <a:bodyPr/>
          <a:lstStyle/>
          <a:p>
            <a:pPr lvl="1"/>
            <a:r>
              <a:rPr lang="zh-CN" altLang="zh-CN" b="1" dirty="0">
                <a:solidFill>
                  <a:srgbClr val="0033CC"/>
                </a:solidFill>
              </a:rPr>
              <a:t>身份</a:t>
            </a:r>
            <a:r>
              <a:rPr lang="zh-CN" altLang="en-US" b="1" dirty="0">
                <a:solidFill>
                  <a:srgbClr val="0033CC"/>
                </a:solidFill>
              </a:rPr>
              <a:t>可</a:t>
            </a:r>
            <a:r>
              <a:rPr lang="zh-CN" altLang="zh-CN" b="1" dirty="0">
                <a:solidFill>
                  <a:srgbClr val="0033CC"/>
                </a:solidFill>
              </a:rPr>
              <a:t>认证</a:t>
            </a:r>
            <a:r>
              <a:rPr lang="zh-CN" altLang="en-US" b="1" dirty="0">
                <a:solidFill>
                  <a:srgbClr val="0033CC"/>
                </a:solidFill>
              </a:rPr>
              <a:t>性</a:t>
            </a:r>
            <a:r>
              <a:rPr lang="en-US" altLang="zh-CN" b="1" dirty="0">
                <a:solidFill>
                  <a:srgbClr val="0033CC"/>
                </a:solidFill>
              </a:rPr>
              <a:t> </a:t>
            </a:r>
            <a:r>
              <a:rPr lang="en-US" altLang="zh-CN" b="1" dirty="0">
                <a:solidFill>
                  <a:srgbClr val="FF0000"/>
                </a:solidFill>
                <a:sym typeface="Wingdings" panose="05000000000000000000" pitchFamily="2" charset="2"/>
              </a:rPr>
              <a:t></a:t>
            </a:r>
            <a:r>
              <a:rPr lang="en-US" altLang="zh-CN" b="1" dirty="0">
                <a:solidFill>
                  <a:srgbClr val="0033CC"/>
                </a:solidFill>
                <a:sym typeface="Wingdings" panose="05000000000000000000" pitchFamily="2" charset="2"/>
              </a:rPr>
              <a:t> </a:t>
            </a:r>
            <a:r>
              <a:rPr lang="zh-CN" altLang="en-US" b="1" u="sng" dirty="0">
                <a:sym typeface="Wingdings" panose="05000000000000000000" pitchFamily="2" charset="2"/>
              </a:rPr>
              <a:t>签名者使用私钥</a:t>
            </a:r>
            <a:r>
              <a:rPr lang="en-US" altLang="zh-CN" b="1" u="sng" dirty="0" err="1">
                <a:sym typeface="Wingdings" panose="05000000000000000000" pitchFamily="2" charset="2"/>
              </a:rPr>
              <a:t>sk</a:t>
            </a:r>
            <a:r>
              <a:rPr lang="zh-CN" altLang="en-US" b="1" u="sng" dirty="0">
                <a:sym typeface="Wingdings" panose="05000000000000000000" pitchFamily="2" charset="2"/>
              </a:rPr>
              <a:t>签名消息</a:t>
            </a:r>
            <a:r>
              <a:rPr lang="en-US" altLang="zh-CN" b="1" u="sng" dirty="0">
                <a:sym typeface="Wingdings" panose="05000000000000000000" pitchFamily="2" charset="2"/>
              </a:rPr>
              <a:t>m</a:t>
            </a:r>
            <a:r>
              <a:rPr lang="zh-CN" altLang="en-US" b="1" u="sng" dirty="0">
                <a:sym typeface="Wingdings" panose="05000000000000000000" pitchFamily="2" charset="2"/>
              </a:rPr>
              <a:t>，验证者通过验证数字签名</a:t>
            </a:r>
            <a:r>
              <a:rPr lang="en-US" altLang="zh-CN" b="1" u="sng" dirty="0">
                <a:sym typeface="Wingdings" panose="05000000000000000000" pitchFamily="2" charset="2"/>
              </a:rPr>
              <a:t>sig</a:t>
            </a:r>
            <a:r>
              <a:rPr lang="zh-CN" altLang="en-US" b="1" u="sng" dirty="0">
                <a:sym typeface="Wingdings" panose="05000000000000000000" pitchFamily="2" charset="2"/>
              </a:rPr>
              <a:t>和消息</a:t>
            </a:r>
            <a:r>
              <a:rPr lang="en-US" altLang="zh-CN" b="1" u="sng" dirty="0">
                <a:sym typeface="Wingdings" panose="05000000000000000000" pitchFamily="2" charset="2"/>
              </a:rPr>
              <a:t>m</a:t>
            </a:r>
            <a:r>
              <a:rPr lang="zh-CN" altLang="en-US" b="1" u="sng" dirty="0">
                <a:sym typeface="Wingdings" panose="05000000000000000000" pitchFamily="2" charset="2"/>
              </a:rPr>
              <a:t>来确定签名者的身份</a:t>
            </a:r>
            <a:r>
              <a:rPr lang="zh-CN" altLang="en-US" sz="1400" b="1" dirty="0">
                <a:sym typeface="Wingdings" panose="05000000000000000000" pitchFamily="2" charset="2"/>
              </a:rPr>
              <a:t>（即签名者是拥有私钥</a:t>
            </a:r>
            <a:r>
              <a:rPr lang="en-US" altLang="zh-CN" sz="1400" b="1" dirty="0" err="1">
                <a:sym typeface="Wingdings" panose="05000000000000000000" pitchFamily="2" charset="2"/>
              </a:rPr>
              <a:t>sk</a:t>
            </a:r>
            <a:r>
              <a:rPr lang="zh-CN" altLang="en-US" sz="1400" b="1" dirty="0">
                <a:sym typeface="Wingdings" panose="05000000000000000000" pitchFamily="2" charset="2"/>
              </a:rPr>
              <a:t>的人）</a:t>
            </a:r>
            <a:endParaRPr lang="en-US" altLang="zh-CN" sz="1400" b="1" dirty="0"/>
          </a:p>
          <a:p>
            <a:pPr lvl="1"/>
            <a:r>
              <a:rPr lang="zh-CN" altLang="zh-CN" b="1" dirty="0">
                <a:solidFill>
                  <a:srgbClr val="0033CC"/>
                </a:solidFill>
              </a:rPr>
              <a:t>不可否认性</a:t>
            </a:r>
            <a:r>
              <a:rPr lang="en-US" altLang="zh-CN" b="1" dirty="0">
                <a:solidFill>
                  <a:srgbClr val="0033CC"/>
                </a:solidFill>
              </a:rPr>
              <a:t> </a:t>
            </a:r>
            <a:r>
              <a:rPr lang="en-US" altLang="zh-CN" b="1" dirty="0">
                <a:solidFill>
                  <a:srgbClr val="FF0000"/>
                </a:solidFill>
                <a:sym typeface="Wingdings" panose="05000000000000000000" pitchFamily="2" charset="2"/>
              </a:rPr>
              <a:t> </a:t>
            </a:r>
            <a:r>
              <a:rPr lang="zh-CN" altLang="en-US" b="1" u="sng" dirty="0">
                <a:sym typeface="Wingdings" panose="05000000000000000000" pitchFamily="2" charset="2"/>
              </a:rPr>
              <a:t>通过验证数字签名</a:t>
            </a:r>
            <a:r>
              <a:rPr lang="en-US" altLang="zh-CN" b="1" u="sng" dirty="0">
                <a:sym typeface="Wingdings" panose="05000000000000000000" pitchFamily="2" charset="2"/>
              </a:rPr>
              <a:t>sig</a:t>
            </a:r>
            <a:r>
              <a:rPr lang="zh-CN" altLang="en-US" b="1" u="sng" dirty="0">
                <a:sym typeface="Wingdings" panose="05000000000000000000" pitchFamily="2" charset="2"/>
              </a:rPr>
              <a:t>，发送者不能事后否认他发送过消息</a:t>
            </a:r>
            <a:r>
              <a:rPr lang="en-US" altLang="zh-CN" b="1" u="sng" dirty="0">
                <a:sym typeface="Wingdings" panose="05000000000000000000" pitchFamily="2" charset="2"/>
              </a:rPr>
              <a:t>m</a:t>
            </a:r>
            <a:r>
              <a:rPr lang="zh-CN" altLang="en-US" sz="1200" b="1" dirty="0">
                <a:sym typeface="Wingdings" panose="05000000000000000000" pitchFamily="2" charset="2"/>
              </a:rPr>
              <a:t>，消息</a:t>
            </a:r>
            <a:r>
              <a:rPr lang="en-US" altLang="zh-CN" sz="1200" b="1" dirty="0">
                <a:sym typeface="Wingdings" panose="05000000000000000000" pitchFamily="2" charset="2"/>
              </a:rPr>
              <a:t>m</a:t>
            </a:r>
            <a:r>
              <a:rPr lang="zh-CN" altLang="en-US" sz="1200" b="1" dirty="0">
                <a:sym typeface="Wingdings" panose="05000000000000000000" pitchFamily="2" charset="2"/>
              </a:rPr>
              <a:t>的接受者可以向第三方证实发送者确实发出了消息</a:t>
            </a:r>
            <a:r>
              <a:rPr lang="en-US" altLang="zh-CN" sz="1200" b="1" dirty="0">
                <a:sym typeface="Wingdings" panose="05000000000000000000" pitchFamily="2" charset="2"/>
              </a:rPr>
              <a:t>m</a:t>
            </a:r>
            <a:r>
              <a:rPr lang="zh-CN" altLang="en-US" sz="1400" b="1" dirty="0">
                <a:sym typeface="Wingdings" panose="05000000000000000000" pitchFamily="2" charset="2"/>
              </a:rPr>
              <a:t>（即只有拥有私钥</a:t>
            </a:r>
            <a:r>
              <a:rPr lang="en-US" altLang="zh-CN" sz="1400" b="1" dirty="0" err="1">
                <a:sym typeface="Wingdings" panose="05000000000000000000" pitchFamily="2" charset="2"/>
              </a:rPr>
              <a:t>sk</a:t>
            </a:r>
            <a:r>
              <a:rPr lang="zh-CN" altLang="en-US" sz="1400" b="1" dirty="0">
                <a:sym typeface="Wingdings" panose="05000000000000000000" pitchFamily="2" charset="2"/>
              </a:rPr>
              <a:t>的人才能签名）</a:t>
            </a:r>
            <a:endParaRPr lang="en-US" altLang="zh-CN" sz="1400" b="1" dirty="0"/>
          </a:p>
          <a:p>
            <a:pPr lvl="1"/>
            <a:r>
              <a:rPr lang="zh-CN" altLang="zh-CN" b="1" dirty="0">
                <a:solidFill>
                  <a:srgbClr val="0033CC"/>
                </a:solidFill>
              </a:rPr>
              <a:t>数据完整性</a:t>
            </a:r>
            <a:r>
              <a:rPr lang="en-US" altLang="zh-CN" b="1" dirty="0">
                <a:solidFill>
                  <a:srgbClr val="0033CC"/>
                </a:solidFill>
              </a:rPr>
              <a:t> </a:t>
            </a:r>
            <a:r>
              <a:rPr lang="en-US" altLang="zh-CN" b="1" dirty="0">
                <a:solidFill>
                  <a:srgbClr val="FF0000"/>
                </a:solidFill>
                <a:sym typeface="Wingdings" panose="05000000000000000000" pitchFamily="2" charset="2"/>
              </a:rPr>
              <a:t></a:t>
            </a:r>
            <a:r>
              <a:rPr lang="en-US" altLang="zh-CN" b="1" dirty="0">
                <a:solidFill>
                  <a:srgbClr val="0033CC"/>
                </a:solidFill>
                <a:sym typeface="Wingdings" panose="05000000000000000000" pitchFamily="2" charset="2"/>
              </a:rPr>
              <a:t> </a:t>
            </a:r>
            <a:r>
              <a:rPr lang="zh-CN" altLang="en-US" b="1" u="sng" dirty="0">
                <a:sym typeface="Wingdings" panose="05000000000000000000" pitchFamily="2" charset="2"/>
              </a:rPr>
              <a:t>往往结合</a:t>
            </a:r>
            <a:r>
              <a:rPr lang="zh-CN" altLang="en-US" b="1" u="sng" dirty="0">
                <a:solidFill>
                  <a:srgbClr val="0033CC"/>
                </a:solidFill>
                <a:sym typeface="Wingdings" panose="05000000000000000000" pitchFamily="2" charset="2"/>
              </a:rPr>
              <a:t>哈希函数</a:t>
            </a:r>
            <a:r>
              <a:rPr lang="zh-CN" altLang="en-US" b="1" u="sng" dirty="0">
                <a:sym typeface="Wingdings" panose="05000000000000000000" pitchFamily="2" charset="2"/>
              </a:rPr>
              <a:t>来保证的</a:t>
            </a:r>
            <a:endParaRPr lang="en-US" altLang="zh-CN" b="1" u="sng" dirty="0"/>
          </a:p>
          <a:p>
            <a:pPr lvl="1"/>
            <a:r>
              <a:rPr lang="zh-CN" altLang="zh-CN" b="1" dirty="0">
                <a:solidFill>
                  <a:srgbClr val="0033CC"/>
                </a:solidFill>
              </a:rPr>
              <a:t>匿名性</a:t>
            </a:r>
            <a:r>
              <a:rPr lang="en-US" altLang="zh-CN" b="1" dirty="0">
                <a:solidFill>
                  <a:srgbClr val="FF0000"/>
                </a:solidFill>
                <a:sym typeface="Wingdings" panose="05000000000000000000" pitchFamily="2" charset="2"/>
              </a:rPr>
              <a:t></a:t>
            </a:r>
            <a:r>
              <a:rPr lang="en-US" altLang="zh-CN" b="1" dirty="0">
                <a:solidFill>
                  <a:srgbClr val="0033CC"/>
                </a:solidFill>
                <a:sym typeface="Wingdings" panose="05000000000000000000" pitchFamily="2" charset="2"/>
              </a:rPr>
              <a:t> </a:t>
            </a:r>
            <a:r>
              <a:rPr lang="zh-CN" altLang="en-US" b="1" u="sng" dirty="0">
                <a:sym typeface="Wingdings" panose="05000000000000000000" pitchFamily="2" charset="2"/>
              </a:rPr>
              <a:t>通过</a:t>
            </a:r>
            <a:r>
              <a:rPr lang="zh-CN" altLang="en-US" b="1" u="sng" dirty="0">
                <a:solidFill>
                  <a:srgbClr val="0033CC"/>
                </a:solidFill>
                <a:sym typeface="Wingdings" panose="05000000000000000000" pitchFamily="2" charset="2"/>
              </a:rPr>
              <a:t>匿名签名算法（环签名、群签名、代理签名等）</a:t>
            </a:r>
            <a:r>
              <a:rPr lang="zh-CN" altLang="en-US" b="1" u="sng" dirty="0">
                <a:sym typeface="Wingdings" panose="05000000000000000000" pitchFamily="2" charset="2"/>
              </a:rPr>
              <a:t>来保证的</a:t>
            </a:r>
            <a:endParaRPr lang="zh-CN" altLang="en-US" b="1" u="sng" dirty="0">
              <a:solidFill>
                <a:srgbClr val="FF0000"/>
              </a:solidFill>
            </a:endParaRPr>
          </a:p>
        </p:txBody>
      </p:sp>
      <p:pic>
        <p:nvPicPr>
          <p:cNvPr id="115716" name="Picture 4">
            <a:extLst>
              <a:ext uri="{FF2B5EF4-FFF2-40B4-BE49-F238E27FC236}">
                <a16:creationId xmlns:a16="http://schemas.microsoft.com/office/drawing/2014/main" id="{0B9EC424-0A45-4921-9507-99EAB02E4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3355975"/>
            <a:ext cx="1466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20F44CEF-DE15-4E25-8A67-3E47227FE1A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数字签名技术</a:t>
            </a:r>
          </a:p>
        </p:txBody>
      </p:sp>
      <p:sp>
        <p:nvSpPr>
          <p:cNvPr id="8" name="矩形 3">
            <a:extLst>
              <a:ext uri="{FF2B5EF4-FFF2-40B4-BE49-F238E27FC236}">
                <a16:creationId xmlns:a16="http://schemas.microsoft.com/office/drawing/2014/main" id="{24AEE418-04B4-41B4-A23E-8A689ECCD45A}"/>
              </a:ext>
            </a:extLst>
          </p:cNvPr>
          <p:cNvSpPr>
            <a:spLocks noChangeArrowheads="1"/>
          </p:cNvSpPr>
          <p:nvPr/>
        </p:nvSpPr>
        <p:spPr bwMode="auto">
          <a:xfrm>
            <a:off x="214282" y="642924"/>
            <a:ext cx="3389069"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4.5.1 </a:t>
            </a:r>
            <a:r>
              <a:rPr lang="zh-CN" altLang="en-US" sz="2000" b="1" dirty="0">
                <a:solidFill>
                  <a:srgbClr val="C00000"/>
                </a:solidFill>
                <a:effectLst>
                  <a:reflection blurRad="6350" stA="50000" endA="300" endPos="50000" dist="60007" dir="5400000" sy="-100000" algn="bl" rotWithShape="0"/>
                </a:effectLst>
                <a:latin typeface="Arial" charset="0"/>
              </a:rPr>
              <a:t>数字签名的特点和功能</a:t>
            </a:r>
          </a:p>
        </p:txBody>
      </p:sp>
    </p:spTree>
  </p:cSld>
  <p:clrMapOvr>
    <a:masterClrMapping/>
  </p:clrMapOvr>
  <p:transition spd="med">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47239-D094-4977-8513-5523CC2B7AC4}"/>
              </a:ext>
            </a:extLst>
          </p:cNvPr>
          <p:cNvSpPr>
            <a:spLocks noGrp="1"/>
          </p:cNvSpPr>
          <p:nvPr>
            <p:ph type="title"/>
          </p:nvPr>
        </p:nvSpPr>
        <p:spPr>
          <a:xfrm>
            <a:off x="571472" y="1214428"/>
            <a:ext cx="1285865" cy="428628"/>
          </a:xfrm>
        </p:spPr>
        <p:txBody>
          <a:bodyPr/>
          <a:lstStyle/>
          <a:p>
            <a:pPr>
              <a:defRPr/>
            </a:pPr>
            <a:r>
              <a:rPr altLang="en-US" sz="1800" dirty="0">
                <a:solidFill>
                  <a:srgbClr val="FF0000"/>
                </a:solidFill>
                <a:effectLst/>
              </a:rPr>
              <a:t>古典密码</a:t>
            </a:r>
            <a:endParaRPr altLang="en-US" sz="1800" dirty="0">
              <a:solidFill>
                <a:srgbClr val="FF0000"/>
              </a:solidFill>
            </a:endParaRPr>
          </a:p>
        </p:txBody>
      </p:sp>
      <p:sp>
        <p:nvSpPr>
          <p:cNvPr id="8" name="标题 3">
            <a:extLst>
              <a:ext uri="{FF2B5EF4-FFF2-40B4-BE49-F238E27FC236}">
                <a16:creationId xmlns:a16="http://schemas.microsoft.com/office/drawing/2014/main" id="{1A28782A-2EDF-4479-AAC5-25F055B44C02}"/>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
        <p:nvSpPr>
          <p:cNvPr id="9" name="内容占位符 2">
            <a:extLst>
              <a:ext uri="{FF2B5EF4-FFF2-40B4-BE49-F238E27FC236}">
                <a16:creationId xmlns:a16="http://schemas.microsoft.com/office/drawing/2014/main" id="{1A1B2187-9A01-41F6-BEC5-5358E8148793}"/>
              </a:ext>
            </a:extLst>
          </p:cNvPr>
          <p:cNvSpPr txBox="1">
            <a:spLocks/>
          </p:cNvSpPr>
          <p:nvPr/>
        </p:nvSpPr>
        <p:spPr bwMode="auto">
          <a:xfrm>
            <a:off x="198438" y="1573213"/>
            <a:ext cx="8837612" cy="2794000"/>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zh-CN" altLang="zh-CN" sz="1600" b="1" kern="0" dirty="0">
                <a:solidFill>
                  <a:srgbClr val="0033CC"/>
                </a:solidFill>
                <a:latin typeface="+mj-ea"/>
                <a:ea typeface="+mj-ea"/>
              </a:rPr>
              <a:t>凯撒密码</a:t>
            </a:r>
            <a:r>
              <a:rPr lang="zh-CN" altLang="en-US" sz="1600" b="1" kern="0" dirty="0">
                <a:solidFill>
                  <a:srgbClr val="FF0000"/>
                </a:solidFill>
                <a:latin typeface="+mj-ea"/>
                <a:ea typeface="+mj-ea"/>
              </a:rPr>
              <a:t>的破解</a:t>
            </a:r>
            <a:r>
              <a:rPr lang="zh-CN" altLang="en-US" b="1" kern="0" dirty="0">
                <a:solidFill>
                  <a:srgbClr val="FF0000"/>
                </a:solidFill>
                <a:latin typeface="+mj-ea"/>
              </a:rPr>
              <a:t>（替代密码的一种）</a:t>
            </a:r>
            <a:endParaRPr lang="en-US" altLang="zh-CN" b="1" kern="0" dirty="0">
              <a:solidFill>
                <a:srgbClr val="0033CC"/>
              </a:solidFill>
              <a:latin typeface="+mj-ea"/>
              <a:ea typeface="+mj-ea"/>
            </a:endParaRPr>
          </a:p>
          <a:p>
            <a:pPr hangingPunct="1">
              <a:lnSpc>
                <a:spcPct val="150000"/>
              </a:lnSpc>
              <a:buClr>
                <a:srgbClr val="C00000"/>
              </a:buClr>
              <a:defRPr/>
            </a:pPr>
            <a:r>
              <a:rPr lang="en-US" altLang="zh-CN" sz="1600" b="1" kern="0" dirty="0">
                <a:solidFill>
                  <a:srgbClr val="FF0000"/>
                </a:solidFill>
                <a:latin typeface="Times New Roman" panose="02020603050405020304" pitchFamily="18" charset="0"/>
                <a:cs typeface="Times New Roman" panose="02020603050405020304" pitchFamily="18" charset="0"/>
              </a:rPr>
              <a:t>       </a:t>
            </a:r>
            <a:r>
              <a:rPr lang="zh-CN" altLang="en-US" sz="1600" b="1" kern="0" dirty="0">
                <a:solidFill>
                  <a:srgbClr val="FF0000"/>
                </a:solidFill>
                <a:latin typeface="Times New Roman" panose="02020603050405020304" pitchFamily="18" charset="0"/>
                <a:cs typeface="Times New Roman" panose="02020603050405020304" pitchFamily="18" charset="0"/>
              </a:rPr>
              <a:t>问题：</a:t>
            </a:r>
            <a:r>
              <a:rPr lang="zh-CN" altLang="en-US" sz="1600" b="1" kern="0" dirty="0">
                <a:solidFill>
                  <a:srgbClr val="0033CC"/>
                </a:solidFill>
                <a:latin typeface="Times New Roman" panose="02020603050405020304" pitchFamily="18" charset="0"/>
                <a:cs typeface="Times New Roman" panose="02020603050405020304" pitchFamily="18" charset="0"/>
              </a:rPr>
              <a:t>密钥固定 </a:t>
            </a:r>
            <a:r>
              <a:rPr lang="en-US" altLang="zh-CN" sz="1600" b="1" kern="0" dirty="0">
                <a:solidFill>
                  <a:srgbClr val="FF0000"/>
                </a:solidFill>
                <a:latin typeface="Times New Roman" panose="02020603050405020304" pitchFamily="18" charset="0"/>
                <a:cs typeface="Times New Roman" panose="02020603050405020304" pitchFamily="18" charset="0"/>
                <a:sym typeface="Wingdings" pitchFamily="2" charset="2"/>
              </a:rPr>
              <a:t></a:t>
            </a:r>
            <a:r>
              <a:rPr lang="en-US" altLang="zh-CN" sz="1600" b="1" kern="0" dirty="0">
                <a:solidFill>
                  <a:srgbClr val="0033CC"/>
                </a:solidFill>
                <a:latin typeface="Times New Roman" panose="02020603050405020304" pitchFamily="18" charset="0"/>
                <a:cs typeface="Times New Roman" panose="02020603050405020304" pitchFamily="18" charset="0"/>
                <a:sym typeface="Wingdings" pitchFamily="2" charset="2"/>
              </a:rPr>
              <a:t> </a:t>
            </a:r>
            <a:r>
              <a:rPr lang="zh-CN" altLang="en-US" sz="1600" b="1" kern="0" dirty="0">
                <a:solidFill>
                  <a:srgbClr val="0033CC"/>
                </a:solidFill>
                <a:latin typeface="Times New Roman" panose="02020603050405020304" pitchFamily="18" charset="0"/>
                <a:cs typeface="Times New Roman" panose="02020603050405020304" pitchFamily="18" charset="0"/>
              </a:rPr>
              <a:t>只是将字母在母表循环右移</a:t>
            </a:r>
            <a:r>
              <a:rPr lang="en-US" altLang="zh-CN" sz="1600" b="1" kern="0" dirty="0">
                <a:solidFill>
                  <a:srgbClr val="0033CC"/>
                </a:solidFill>
                <a:latin typeface="Times New Roman" panose="02020603050405020304" pitchFamily="18" charset="0"/>
                <a:cs typeface="Times New Roman" panose="02020603050405020304" pitchFamily="18" charset="0"/>
              </a:rPr>
              <a:t>3</a:t>
            </a:r>
            <a:r>
              <a:rPr lang="zh-CN" altLang="en-US" sz="1600" b="1" kern="0" dirty="0">
                <a:solidFill>
                  <a:srgbClr val="0033CC"/>
                </a:solidFill>
                <a:latin typeface="Times New Roman" panose="02020603050405020304" pitchFamily="18" charset="0"/>
                <a:cs typeface="Times New Roman" panose="02020603050405020304" pitchFamily="18" charset="0"/>
              </a:rPr>
              <a:t>个位置。</a:t>
            </a:r>
            <a:endParaRPr lang="en-US" altLang="zh-CN" sz="1600" b="1" kern="0" dirty="0">
              <a:solidFill>
                <a:srgbClr val="0033CC"/>
              </a:solidFill>
              <a:latin typeface="Times New Roman" panose="02020603050405020304" pitchFamily="18" charset="0"/>
              <a:cs typeface="Times New Roman" panose="02020603050405020304" pitchFamily="18" charset="0"/>
            </a:endParaRPr>
          </a:p>
          <a:p>
            <a:pPr hangingPunct="1">
              <a:lnSpc>
                <a:spcPct val="150000"/>
              </a:lnSpc>
              <a:buClr>
                <a:srgbClr val="C00000"/>
              </a:buClr>
              <a:defRPr/>
            </a:pPr>
            <a:r>
              <a:rPr lang="en-US" altLang="zh-CN" sz="1600" b="1" kern="0" dirty="0">
                <a:solidFill>
                  <a:srgbClr val="0033CC"/>
                </a:solidFill>
                <a:latin typeface="Times New Roman" panose="02020603050405020304" pitchFamily="18" charset="0"/>
                <a:cs typeface="Times New Roman" panose="02020603050405020304" pitchFamily="18" charset="0"/>
              </a:rPr>
              <a:t>       </a:t>
            </a:r>
            <a:r>
              <a:rPr lang="zh-CN" altLang="zh-CN" sz="1600" b="1" kern="0" dirty="0">
                <a:solidFill>
                  <a:srgbClr val="0033CC"/>
                </a:solidFill>
                <a:latin typeface="Times New Roman" panose="02020603050405020304" pitchFamily="18" charset="0"/>
                <a:cs typeface="Times New Roman" panose="02020603050405020304" pitchFamily="18" charset="0"/>
              </a:rPr>
              <a:t>明文</a:t>
            </a:r>
            <a:r>
              <a:rPr lang="en-US" altLang="zh-CN" sz="1600" b="1" i="1" kern="0" dirty="0">
                <a:solidFill>
                  <a:srgbClr val="0033CC"/>
                </a:solidFill>
                <a:latin typeface="Times New Roman" panose="02020603050405020304" pitchFamily="18" charset="0"/>
                <a:cs typeface="Times New Roman" panose="02020603050405020304" pitchFamily="18" charset="0"/>
              </a:rPr>
              <a:t>m</a:t>
            </a:r>
            <a:r>
              <a:rPr lang="en-US" altLang="zh-CN" sz="1600" b="1" kern="0" dirty="0">
                <a:solidFill>
                  <a:srgbClr val="0033CC"/>
                </a:solidFill>
                <a:latin typeface="Times New Roman" panose="02020603050405020304" pitchFamily="18" charset="0"/>
                <a:cs typeface="Times New Roman" panose="02020603050405020304" pitchFamily="18" charset="0"/>
              </a:rPr>
              <a:t> = It is a secret     </a:t>
            </a:r>
            <a:r>
              <a:rPr lang="zh-CN" altLang="zh-CN" sz="1600" b="1" kern="0" dirty="0">
                <a:solidFill>
                  <a:srgbClr val="0033CC"/>
                </a:solidFill>
                <a:latin typeface="Times New Roman" panose="02020603050405020304" pitchFamily="18" charset="0"/>
                <a:cs typeface="Times New Roman" panose="02020603050405020304" pitchFamily="18" charset="0"/>
              </a:rPr>
              <a:t>密文</a:t>
            </a:r>
            <a:r>
              <a:rPr lang="en-US" altLang="zh-CN" sz="1600" b="1" i="1" kern="0" dirty="0">
                <a:solidFill>
                  <a:srgbClr val="0033CC"/>
                </a:solidFill>
                <a:latin typeface="Times New Roman" panose="02020603050405020304" pitchFamily="18" charset="0"/>
                <a:cs typeface="Times New Roman" panose="02020603050405020304" pitchFamily="18" charset="0"/>
              </a:rPr>
              <a:t>c</a:t>
            </a:r>
            <a:r>
              <a:rPr lang="en-US" altLang="zh-CN" sz="1600" b="1" kern="0" dirty="0">
                <a:solidFill>
                  <a:srgbClr val="0033CC"/>
                </a:solidFill>
                <a:latin typeface="Times New Roman" panose="02020603050405020304" pitchFamily="18" charset="0"/>
                <a:cs typeface="Times New Roman" panose="02020603050405020304" pitchFamily="18" charset="0"/>
              </a:rPr>
              <a:t> = LWLVDVHFUHW</a:t>
            </a:r>
            <a:endParaRPr lang="en-US" altLang="zh-CN" sz="1600" b="1" kern="0" dirty="0">
              <a:latin typeface="+mj-ea"/>
              <a:ea typeface="+mj-ea"/>
            </a:endParaRPr>
          </a:p>
          <a:p>
            <a:pPr hangingPunct="1">
              <a:lnSpc>
                <a:spcPct val="150000"/>
              </a:lnSpc>
              <a:buClr>
                <a:srgbClr val="C00000"/>
              </a:buClr>
              <a:defRPr/>
            </a:pPr>
            <a:r>
              <a:rPr lang="zh-CN" altLang="en-US" sz="1600" b="1" kern="0" dirty="0">
                <a:solidFill>
                  <a:srgbClr val="FF0000"/>
                </a:solidFill>
                <a:latin typeface="Times New Roman" panose="02020603050405020304" pitchFamily="18" charset="0"/>
                <a:cs typeface="Times New Roman" panose="02020603050405020304" pitchFamily="18" charset="0"/>
              </a:rPr>
              <a:t>       破解方法：</a:t>
            </a:r>
            <a:r>
              <a:rPr lang="zh-CN" altLang="en-US" sz="1600" b="1" kern="0" dirty="0">
                <a:latin typeface="+mj-ea"/>
                <a:ea typeface="+mj-ea"/>
              </a:rPr>
              <a:t>将密文中的字母在字母表循环左移动</a:t>
            </a:r>
            <a:r>
              <a:rPr lang="en-US" altLang="zh-CN" sz="1600" b="1" kern="0" dirty="0">
                <a:latin typeface="+mj-ea"/>
                <a:ea typeface="+mj-ea"/>
              </a:rPr>
              <a:t>3</a:t>
            </a:r>
            <a:r>
              <a:rPr lang="zh-CN" altLang="en-US" sz="1600" b="1" kern="0" dirty="0">
                <a:latin typeface="+mj-ea"/>
                <a:ea typeface="+mj-ea"/>
              </a:rPr>
              <a:t>个位置，就能破解。</a:t>
            </a:r>
            <a:r>
              <a:rPr lang="en-US" altLang="zh-CN" sz="1600" b="1" kern="0" dirty="0">
                <a:latin typeface="+mj-ea"/>
                <a:ea typeface="+mj-ea"/>
              </a:rPr>
              <a:t>   </a:t>
            </a:r>
            <a:endParaRPr lang="en-US" altLang="zh-CN" sz="1600" b="1" kern="0" dirty="0">
              <a:ea typeface="+mj-ea"/>
            </a:endParaRPr>
          </a:p>
          <a:p>
            <a:pPr marL="342900" indent="-342900" hangingPunct="1">
              <a:lnSpc>
                <a:spcPct val="150000"/>
              </a:lnSpc>
              <a:buClr>
                <a:srgbClr val="C00000"/>
              </a:buClr>
              <a:buFont typeface="Wingdings" pitchFamily="2" charset="2"/>
              <a:buChar char="n"/>
              <a:defRPr/>
            </a:pPr>
            <a:endParaRPr lang="zh-CN" altLang="en-US" sz="1600" b="1" kern="0" dirty="0">
              <a:latin typeface="+mj-ea"/>
              <a:ea typeface="+mj-ea"/>
            </a:endParaRPr>
          </a:p>
        </p:txBody>
      </p:sp>
      <p:sp>
        <p:nvSpPr>
          <p:cNvPr id="12" name="标题 3">
            <a:extLst>
              <a:ext uri="{FF2B5EF4-FFF2-40B4-BE49-F238E27FC236}">
                <a16:creationId xmlns:a16="http://schemas.microsoft.com/office/drawing/2014/main" id="{92EF2E68-B126-40E7-857E-008427818FEE}"/>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pic>
        <p:nvPicPr>
          <p:cNvPr id="16390" name="Picture 176">
            <a:extLst>
              <a:ext uri="{FF2B5EF4-FFF2-40B4-BE49-F238E27FC236}">
                <a16:creationId xmlns:a16="http://schemas.microsoft.com/office/drawing/2014/main" id="{625DEE2C-C412-413B-9A3C-577B796DF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700088"/>
            <a:ext cx="30480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randomBar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3159B-A2AA-4446-AD51-426DC0DE3D6D}"/>
              </a:ext>
            </a:extLst>
          </p:cNvPr>
          <p:cNvSpPr>
            <a:spLocks noGrp="1"/>
          </p:cNvSpPr>
          <p:nvPr>
            <p:ph type="title"/>
          </p:nvPr>
        </p:nvSpPr>
        <p:spPr>
          <a:xfrm>
            <a:off x="1857356" y="357172"/>
            <a:ext cx="5614987" cy="857250"/>
          </a:xfrm>
        </p:spPr>
        <p:txBody>
          <a:bodyPr/>
          <a:lstStyle/>
          <a:p>
            <a:pPr>
              <a:defRPr/>
            </a:pPr>
            <a:r>
              <a:rPr altLang="en-US" dirty="0"/>
              <a:t>内容提纲</a:t>
            </a:r>
          </a:p>
        </p:txBody>
      </p:sp>
      <p:pic>
        <p:nvPicPr>
          <p:cNvPr id="120835" name="Picture 5" descr="http://pic2.ooopic.com/01/05/48/42b1OOOPICf4.jpg">
            <a:extLst>
              <a:ext uri="{FF2B5EF4-FFF2-40B4-BE49-F238E27FC236}">
                <a16:creationId xmlns:a16="http://schemas.microsoft.com/office/drawing/2014/main" id="{E8F47A8A-0194-4336-AF97-A9265CB162B6}"/>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6" name="组合 15">
            <a:extLst>
              <a:ext uri="{FF2B5EF4-FFF2-40B4-BE49-F238E27FC236}">
                <a16:creationId xmlns:a16="http://schemas.microsoft.com/office/drawing/2014/main" id="{A0C2E65B-FCAE-4FF9-BCF3-AB3B7B30778F}"/>
              </a:ext>
            </a:extLst>
          </p:cNvPr>
          <p:cNvGrpSpPr>
            <a:grpSpLocks/>
          </p:cNvGrpSpPr>
          <p:nvPr/>
        </p:nvGrpSpPr>
        <p:grpSpPr bwMode="auto">
          <a:xfrm>
            <a:off x="2357438" y="2286000"/>
            <a:ext cx="4286250" cy="357188"/>
            <a:chOff x="1571604" y="2428874"/>
            <a:chExt cx="4286311" cy="357190"/>
          </a:xfrm>
        </p:grpSpPr>
        <p:sp>
          <p:nvSpPr>
            <p:cNvPr id="120858" name="五边形 12">
              <a:extLst>
                <a:ext uri="{FF2B5EF4-FFF2-40B4-BE49-F238E27FC236}">
                  <a16:creationId xmlns:a16="http://schemas.microsoft.com/office/drawing/2014/main" id="{383E3418-EFA7-41E0-AB0E-E2C70BC96C26}"/>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9" name="椭圆 3">
              <a:extLst>
                <a:ext uri="{FF2B5EF4-FFF2-40B4-BE49-F238E27FC236}">
                  <a16:creationId xmlns:a16="http://schemas.microsoft.com/office/drawing/2014/main" id="{9E95BC5F-6A67-4870-96C8-88F4830D8C33}"/>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60" name="TextBox 14">
              <a:extLst>
                <a:ext uri="{FF2B5EF4-FFF2-40B4-BE49-F238E27FC236}">
                  <a16:creationId xmlns:a16="http://schemas.microsoft.com/office/drawing/2014/main" id="{928CA82B-7B41-4D82-9838-1A5278895389}"/>
                </a:ext>
              </a:extLst>
            </p:cNvPr>
            <p:cNvSpPr txBox="1">
              <a:spLocks noChangeArrowheads="1"/>
            </p:cNvSpPr>
            <p:nvPr/>
          </p:nvSpPr>
          <p:spPr bwMode="auto">
            <a:xfrm>
              <a:off x="1928797" y="2428874"/>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非对称密码体制</a:t>
              </a:r>
            </a:p>
          </p:txBody>
        </p:sp>
      </p:grpSp>
      <p:sp>
        <p:nvSpPr>
          <p:cNvPr id="120837" name="五边形 17">
            <a:extLst>
              <a:ext uri="{FF2B5EF4-FFF2-40B4-BE49-F238E27FC236}">
                <a16:creationId xmlns:a16="http://schemas.microsoft.com/office/drawing/2014/main" id="{23564AB4-35F0-4B3E-99EC-926770E609D2}"/>
              </a:ext>
            </a:extLst>
          </p:cNvPr>
          <p:cNvSpPr>
            <a:spLocks noChangeArrowheads="1"/>
          </p:cNvSpPr>
          <p:nvPr/>
        </p:nvSpPr>
        <p:spPr bwMode="auto">
          <a:xfrm rot="10800000">
            <a:off x="2571750" y="1795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38" name="椭圆 18">
            <a:extLst>
              <a:ext uri="{FF2B5EF4-FFF2-40B4-BE49-F238E27FC236}">
                <a16:creationId xmlns:a16="http://schemas.microsoft.com/office/drawing/2014/main" id="{D906388A-E2F5-4C6E-8865-080675E94F5A}"/>
              </a:ext>
            </a:extLst>
          </p:cNvPr>
          <p:cNvSpPr>
            <a:spLocks noChangeArrowheads="1"/>
          </p:cNvSpPr>
          <p:nvPr/>
        </p:nvSpPr>
        <p:spPr bwMode="auto">
          <a:xfrm>
            <a:off x="2357438" y="1795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39" name="TextBox 19">
            <a:extLst>
              <a:ext uri="{FF2B5EF4-FFF2-40B4-BE49-F238E27FC236}">
                <a16:creationId xmlns:a16="http://schemas.microsoft.com/office/drawing/2014/main" id="{72D08DCB-8553-4B05-8EB2-EB0A509500E9}"/>
              </a:ext>
            </a:extLst>
          </p:cNvPr>
          <p:cNvSpPr txBox="1">
            <a:spLocks noChangeArrowheads="1"/>
          </p:cNvSpPr>
          <p:nvPr/>
        </p:nvSpPr>
        <p:spPr bwMode="auto">
          <a:xfrm>
            <a:off x="2714625" y="1785938"/>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对称密码体制</a:t>
            </a:r>
          </a:p>
        </p:txBody>
      </p:sp>
      <p:grpSp>
        <p:nvGrpSpPr>
          <p:cNvPr id="120840" name="组合 20">
            <a:extLst>
              <a:ext uri="{FF2B5EF4-FFF2-40B4-BE49-F238E27FC236}">
                <a16:creationId xmlns:a16="http://schemas.microsoft.com/office/drawing/2014/main" id="{0C899FEF-D579-472B-A153-3D86791444B6}"/>
              </a:ext>
            </a:extLst>
          </p:cNvPr>
          <p:cNvGrpSpPr>
            <a:grpSpLocks/>
          </p:cNvGrpSpPr>
          <p:nvPr/>
        </p:nvGrpSpPr>
        <p:grpSpPr bwMode="auto">
          <a:xfrm>
            <a:off x="2357438" y="2714625"/>
            <a:ext cx="4286250" cy="366713"/>
            <a:chOff x="1571604" y="2419350"/>
            <a:chExt cx="4286311" cy="366714"/>
          </a:xfrm>
        </p:grpSpPr>
        <p:sp>
          <p:nvSpPr>
            <p:cNvPr id="120855" name="五边形 21">
              <a:extLst>
                <a:ext uri="{FF2B5EF4-FFF2-40B4-BE49-F238E27FC236}">
                  <a16:creationId xmlns:a16="http://schemas.microsoft.com/office/drawing/2014/main" id="{0B58BEDE-45C2-4262-8DF8-62103C0B9548}"/>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6" name="椭圆 22">
              <a:extLst>
                <a:ext uri="{FF2B5EF4-FFF2-40B4-BE49-F238E27FC236}">
                  <a16:creationId xmlns:a16="http://schemas.microsoft.com/office/drawing/2014/main" id="{422D1154-6B52-48ED-9FC8-42C29C8C8577}"/>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7" name="TextBox 23">
              <a:extLst>
                <a:ext uri="{FF2B5EF4-FFF2-40B4-BE49-F238E27FC236}">
                  <a16:creationId xmlns:a16="http://schemas.microsoft.com/office/drawing/2014/main" id="{A9269A60-7AE2-485B-A35A-493E3843AD87}"/>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Hash</a:t>
              </a:r>
              <a:r>
                <a:rPr lang="zh-CN" altLang="en-US" sz="1500" b="1">
                  <a:latin typeface="黑体" panose="02010609060101010101" pitchFamily="49" charset="-122"/>
                  <a:ea typeface="黑体" panose="02010609060101010101" pitchFamily="49" charset="-122"/>
                </a:rPr>
                <a:t>函数与消息认证</a:t>
              </a:r>
            </a:p>
          </p:txBody>
        </p:sp>
      </p:grpSp>
      <p:grpSp>
        <p:nvGrpSpPr>
          <p:cNvPr id="120841" name="组合 24">
            <a:extLst>
              <a:ext uri="{FF2B5EF4-FFF2-40B4-BE49-F238E27FC236}">
                <a16:creationId xmlns:a16="http://schemas.microsoft.com/office/drawing/2014/main" id="{DA87934A-FC53-4C89-987F-7D4BE5FB754B}"/>
              </a:ext>
            </a:extLst>
          </p:cNvPr>
          <p:cNvGrpSpPr>
            <a:grpSpLocks/>
          </p:cNvGrpSpPr>
          <p:nvPr/>
        </p:nvGrpSpPr>
        <p:grpSpPr bwMode="auto">
          <a:xfrm>
            <a:off x="2366963" y="3152775"/>
            <a:ext cx="4286250" cy="366713"/>
            <a:chOff x="1571604" y="2419350"/>
            <a:chExt cx="4286280" cy="366714"/>
          </a:xfrm>
        </p:grpSpPr>
        <p:sp>
          <p:nvSpPr>
            <p:cNvPr id="120852" name="五边形 25">
              <a:extLst>
                <a:ext uri="{FF2B5EF4-FFF2-40B4-BE49-F238E27FC236}">
                  <a16:creationId xmlns:a16="http://schemas.microsoft.com/office/drawing/2014/main" id="{2F62723F-3D20-4552-92F0-B48AADC93E79}"/>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3" name="椭圆 26">
              <a:extLst>
                <a:ext uri="{FF2B5EF4-FFF2-40B4-BE49-F238E27FC236}">
                  <a16:creationId xmlns:a16="http://schemas.microsoft.com/office/drawing/2014/main" id="{59A06CB4-5787-4698-9802-2C6214F7E4C3}"/>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4" name="TextBox 27">
              <a:extLst>
                <a:ext uri="{FF2B5EF4-FFF2-40B4-BE49-F238E27FC236}">
                  <a16:creationId xmlns:a16="http://schemas.microsoft.com/office/drawing/2014/main" id="{57E33D31-2196-4292-9BD9-5216AA12AB0A}"/>
                </a:ext>
              </a:extLst>
            </p:cNvPr>
            <p:cNvSpPr txBox="1">
              <a:spLocks noChangeArrowheads="1"/>
            </p:cNvSpPr>
            <p:nvPr/>
          </p:nvSpPr>
          <p:spPr bwMode="auto">
            <a:xfrm>
              <a:off x="1990693"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数字签名技术</a:t>
              </a:r>
            </a:p>
          </p:txBody>
        </p:sp>
      </p:grpSp>
      <p:sp>
        <p:nvSpPr>
          <p:cNvPr id="120842" name="五边形 29">
            <a:extLst>
              <a:ext uri="{FF2B5EF4-FFF2-40B4-BE49-F238E27FC236}">
                <a16:creationId xmlns:a16="http://schemas.microsoft.com/office/drawing/2014/main" id="{47FC022E-45D8-4432-B0CE-75600F822BB3}"/>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43" name="椭圆 30">
            <a:extLst>
              <a:ext uri="{FF2B5EF4-FFF2-40B4-BE49-F238E27FC236}">
                <a16:creationId xmlns:a16="http://schemas.microsoft.com/office/drawing/2014/main" id="{AFB7BD99-99EF-4DD4-9AFA-8486923DC1FE}"/>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44" name="TextBox 24">
            <a:extLst>
              <a:ext uri="{FF2B5EF4-FFF2-40B4-BE49-F238E27FC236}">
                <a16:creationId xmlns:a16="http://schemas.microsoft.com/office/drawing/2014/main" id="{8E9CCB28-9A63-4701-8A7F-1A7F22CA0FAA}"/>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密码学概述</a:t>
            </a:r>
          </a:p>
        </p:txBody>
      </p:sp>
      <p:grpSp>
        <p:nvGrpSpPr>
          <p:cNvPr id="120845" name="组合 32">
            <a:extLst>
              <a:ext uri="{FF2B5EF4-FFF2-40B4-BE49-F238E27FC236}">
                <a16:creationId xmlns:a16="http://schemas.microsoft.com/office/drawing/2014/main" id="{1F02CCB8-5801-46D4-B6A8-F583E43B3FCE}"/>
              </a:ext>
            </a:extLst>
          </p:cNvPr>
          <p:cNvGrpSpPr>
            <a:grpSpLocks/>
          </p:cNvGrpSpPr>
          <p:nvPr/>
        </p:nvGrpSpPr>
        <p:grpSpPr bwMode="auto">
          <a:xfrm>
            <a:off x="2357438" y="4071938"/>
            <a:ext cx="4286250" cy="366712"/>
            <a:chOff x="1571604" y="2419350"/>
            <a:chExt cx="4286311" cy="366714"/>
          </a:xfrm>
        </p:grpSpPr>
        <p:sp>
          <p:nvSpPr>
            <p:cNvPr id="120849" name="五边形 33">
              <a:extLst>
                <a:ext uri="{FF2B5EF4-FFF2-40B4-BE49-F238E27FC236}">
                  <a16:creationId xmlns:a16="http://schemas.microsoft.com/office/drawing/2014/main" id="{F4B1D45B-BC7F-46FB-BFA4-F120A4DAF082}"/>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0" name="椭圆 34">
              <a:extLst>
                <a:ext uri="{FF2B5EF4-FFF2-40B4-BE49-F238E27FC236}">
                  <a16:creationId xmlns:a16="http://schemas.microsoft.com/office/drawing/2014/main" id="{0B0ACA34-134F-441A-A5A2-D1B78DF65160}"/>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51" name="TextBox 35">
              <a:extLst>
                <a:ext uri="{FF2B5EF4-FFF2-40B4-BE49-F238E27FC236}">
                  <a16:creationId xmlns:a16="http://schemas.microsoft.com/office/drawing/2014/main" id="{AE80B1C1-5257-48EF-AA92-13D6A42EBA81}"/>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本章小结</a:t>
              </a:r>
            </a:p>
          </p:txBody>
        </p:sp>
      </p:grpSp>
      <p:sp>
        <p:nvSpPr>
          <p:cNvPr id="120846" name="五边形 33">
            <a:extLst>
              <a:ext uri="{FF2B5EF4-FFF2-40B4-BE49-F238E27FC236}">
                <a16:creationId xmlns:a16="http://schemas.microsoft.com/office/drawing/2014/main" id="{EDA14295-4B33-4040-A167-361E45454711}"/>
              </a:ext>
            </a:extLst>
          </p:cNvPr>
          <p:cNvSpPr>
            <a:spLocks noChangeArrowheads="1"/>
          </p:cNvSpPr>
          <p:nvPr/>
        </p:nvSpPr>
        <p:spPr bwMode="auto">
          <a:xfrm rot="10800000">
            <a:off x="2571750" y="3652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20847" name="椭圆 34">
            <a:extLst>
              <a:ext uri="{FF2B5EF4-FFF2-40B4-BE49-F238E27FC236}">
                <a16:creationId xmlns:a16="http://schemas.microsoft.com/office/drawing/2014/main" id="{C399FCD0-A26B-49B8-AF71-CC04A1A0AEA1}"/>
              </a:ext>
            </a:extLst>
          </p:cNvPr>
          <p:cNvSpPr>
            <a:spLocks noChangeArrowheads="1"/>
          </p:cNvSpPr>
          <p:nvPr/>
        </p:nvSpPr>
        <p:spPr bwMode="auto">
          <a:xfrm>
            <a:off x="2357438" y="3652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4" name="TextBox 35">
            <a:extLst>
              <a:ext uri="{FF2B5EF4-FFF2-40B4-BE49-F238E27FC236}">
                <a16:creationId xmlns:a16="http://schemas.microsoft.com/office/drawing/2014/main" id="{92025FAD-A532-4F28-BE10-E3F18C0535A2}"/>
              </a:ext>
            </a:extLst>
          </p:cNvPr>
          <p:cNvSpPr txBox="1">
            <a:spLocks noChangeArrowheads="1"/>
          </p:cNvSpPr>
          <p:nvPr/>
        </p:nvSpPr>
        <p:spPr bwMode="auto">
          <a:xfrm>
            <a:off x="2786063" y="3643313"/>
            <a:ext cx="3857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solidFill>
                  <a:srgbClr val="FF0000"/>
                </a:solidFill>
                <a:latin typeface="黑体" panose="02010609060101010101" pitchFamily="49" charset="-122"/>
                <a:ea typeface="黑体" panose="02010609060101010101" pitchFamily="49" charset="-122"/>
              </a:rPr>
              <a:t>密钥管理技术</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iterate type="lt">
                                    <p:tmPct val="0"/>
                                  </p:iterate>
                                  <p:childTnLst>
                                    <p:animClr clrSpc="rgb" dir="cw">
                                      <p:cBhvr override="childStyle">
                                        <p:cTn id="6" dur="500" fill="hold"/>
                                        <p:tgtEl>
                                          <p:spTgt spid="34">
                                            <p:txEl>
                                              <p:pRg st="0" end="0"/>
                                            </p:txEl>
                                          </p:spTgt>
                                        </p:tgtEl>
                                        <p:attrNameLst>
                                          <p:attrName>style.color</p:attrName>
                                        </p:attrNameLst>
                                      </p:cBhvr>
                                      <p:to>
                                        <a:srgbClr val="CC0000"/>
                                      </p:to>
                                    </p:animClr>
                                  </p:childTnLst>
                                </p:cTn>
                              </p:par>
                              <p:par>
                                <p:cTn id="7" presetID="15" presetClass="emph" presetSubtype="0" nodeType="withEffect">
                                  <p:stCondLst>
                                    <p:cond delay="0"/>
                                  </p:stCondLst>
                                  <p:iterate type="lt">
                                    <p:tmAbs val="25"/>
                                  </p:iterate>
                                  <p:childTnLst>
                                    <p:set>
                                      <p:cBhvr override="childStyle">
                                        <p:cTn id="8" dur="indefinite"/>
                                        <p:tgtEl>
                                          <p:spTgt spid="34">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4D86E0-B508-4364-B2A3-92898398BA3B}"/>
              </a:ext>
            </a:extLst>
          </p:cNvPr>
          <p:cNvSpPr txBox="1">
            <a:spLocks/>
          </p:cNvSpPr>
          <p:nvPr/>
        </p:nvSpPr>
        <p:spPr bwMode="auto">
          <a:xfrm>
            <a:off x="1428728" y="857238"/>
            <a:ext cx="6143668" cy="1021556"/>
          </a:xfrm>
          <a:prstGeom prst="rect">
            <a:avLst/>
          </a:prstGeom>
          <a:noFill/>
          <a:ln w="9525">
            <a:noFill/>
            <a:miter lim="800000"/>
            <a:headEnd/>
            <a:tailEnd/>
          </a:ln>
        </p:spPr>
        <p:txBody>
          <a:bodyPr anchor="ctr"/>
          <a:lstStyle/>
          <a:p>
            <a:pPr algn="ctr">
              <a:defRPr/>
            </a:pPr>
            <a:r>
              <a:rPr lang="en-US" altLang="zh-CN" sz="3200" b="1" dirty="0">
                <a:solidFill>
                  <a:srgbClr val="C00000"/>
                </a:solidFill>
                <a:effectLst>
                  <a:reflection blurRad="6350" stA="50000" endA="300" endPos="50000" dist="60007" dir="5400000" sy="-100000" algn="bl" rotWithShape="0"/>
                </a:effectLst>
                <a:latin typeface="Cambria Math" pitchFamily="18" charset="0"/>
                <a:ea typeface="Cambria Math" pitchFamily="18" charset="0"/>
                <a:cs typeface="+mj-cs"/>
              </a:rPr>
              <a:t>4.6</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  </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密钥管理技术</a:t>
            </a:r>
            <a:br>
              <a:rPr lang="zh-CN" altLang="en-US" sz="3200" b="1" dirty="0">
                <a:solidFill>
                  <a:srgbClr val="C00000"/>
                </a:solidFill>
                <a:effectLst>
                  <a:reflection blurRad="6350" stA="50000" endA="300" endPos="50000" dist="60007" dir="5400000" sy="-100000" algn="bl" rotWithShape="0"/>
                </a:effectLst>
                <a:latin typeface="+mj-ea"/>
                <a:ea typeface="+mj-ea"/>
                <a:cs typeface="+mj-cs"/>
              </a:rPr>
            </a:br>
            <a:endParaRPr lang="zh-CN" altLang="en-US" sz="32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122883" name="矩形 3">
            <a:extLst>
              <a:ext uri="{FF2B5EF4-FFF2-40B4-BE49-F238E27FC236}">
                <a16:creationId xmlns:a16="http://schemas.microsoft.com/office/drawing/2014/main" id="{114AFA70-6F3D-4A6D-9EC4-E43F3E931494}"/>
              </a:ext>
            </a:extLst>
          </p:cNvPr>
          <p:cNvSpPr>
            <a:spLocks noChangeArrowheads="1"/>
          </p:cNvSpPr>
          <p:nvPr/>
        </p:nvSpPr>
        <p:spPr bwMode="auto">
          <a:xfrm>
            <a:off x="2857500" y="1643063"/>
            <a:ext cx="46672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4.6.1  </a:t>
            </a:r>
            <a:r>
              <a:rPr lang="zh-CN" altLang="en-US" sz="2000" b="1">
                <a:latin typeface="Comic Sans MS" panose="030F0702030302020204" pitchFamily="66" charset="0"/>
                <a:ea typeface="黑体" panose="02010609060101010101" pitchFamily="49" charset="-122"/>
                <a:cs typeface="Arial" panose="020B0604020202020204" pitchFamily="34" charset="0"/>
              </a:rPr>
              <a:t>密钥管理的层次结构</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4.6.2  </a:t>
            </a:r>
            <a:r>
              <a:rPr lang="zh-CN" altLang="en-US" sz="2000" b="1">
                <a:latin typeface="Comic Sans MS" panose="030F0702030302020204" pitchFamily="66" charset="0"/>
                <a:ea typeface="黑体" panose="02010609060101010101" pitchFamily="49" charset="-122"/>
                <a:cs typeface="Arial" panose="020B0604020202020204" pitchFamily="34" charset="0"/>
              </a:rPr>
              <a:t>对称密码体制的密钥管理</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4.6.3  </a:t>
            </a:r>
            <a:r>
              <a:rPr lang="zh-CN" altLang="en-US" sz="2000" b="1">
                <a:latin typeface="Comic Sans MS" panose="030F0702030302020204" pitchFamily="66" charset="0"/>
                <a:ea typeface="黑体" panose="02010609060101010101" pitchFamily="49" charset="-122"/>
                <a:cs typeface="Arial" panose="020B0604020202020204" pitchFamily="34" charset="0"/>
              </a:rPr>
              <a:t>非对称密码体制的密钥管理</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4.6.4  </a:t>
            </a:r>
            <a:r>
              <a:rPr lang="zh-CN" altLang="en-US" sz="2000" b="1">
                <a:latin typeface="Comic Sans MS" panose="030F0702030302020204" pitchFamily="66" charset="0"/>
                <a:ea typeface="黑体" panose="02010609060101010101" pitchFamily="49" charset="-122"/>
                <a:cs typeface="Arial" panose="020B0604020202020204" pitchFamily="34" charset="0"/>
              </a:rPr>
              <a:t>公钥基础设施技术</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E02F2-EA6B-4B62-869D-2B0112E0893F}"/>
              </a:ext>
            </a:extLst>
          </p:cNvPr>
          <p:cNvSpPr>
            <a:spLocks noGrp="1"/>
          </p:cNvSpPr>
          <p:nvPr>
            <p:ph type="title"/>
          </p:nvPr>
        </p:nvSpPr>
        <p:spPr>
          <a:xfrm>
            <a:off x="357158" y="785800"/>
            <a:ext cx="1643055" cy="857250"/>
          </a:xfrm>
        </p:spPr>
        <p:txBody>
          <a:bodyPr/>
          <a:lstStyle/>
          <a:p>
            <a:pPr>
              <a:defRPr/>
            </a:pPr>
            <a:r>
              <a:rPr altLang="en-US" dirty="0"/>
              <a:t>引言</a:t>
            </a:r>
          </a:p>
        </p:txBody>
      </p:sp>
      <p:sp>
        <p:nvSpPr>
          <p:cNvPr id="122883" name="内容占位符 4">
            <a:extLst>
              <a:ext uri="{FF2B5EF4-FFF2-40B4-BE49-F238E27FC236}">
                <a16:creationId xmlns:a16="http://schemas.microsoft.com/office/drawing/2014/main" id="{3ED89E25-0EAB-4929-994B-E928AC67E88C}"/>
              </a:ext>
            </a:extLst>
          </p:cNvPr>
          <p:cNvSpPr>
            <a:spLocks noGrp="1"/>
          </p:cNvSpPr>
          <p:nvPr>
            <p:ph idx="1"/>
          </p:nvPr>
        </p:nvSpPr>
        <p:spPr/>
        <p:txBody>
          <a:bodyPr/>
          <a:lstStyle/>
          <a:p>
            <a:pPr>
              <a:defRPr/>
            </a:pPr>
            <a:r>
              <a:rPr lang="zh-CN" altLang="zh-CN" b="1" dirty="0"/>
              <a:t>现代密码体制要求密码算法是可以公开评估的，</a:t>
            </a:r>
            <a:r>
              <a:rPr lang="zh-CN" altLang="zh-CN" b="1" dirty="0">
                <a:solidFill>
                  <a:srgbClr val="FF0000"/>
                </a:solidFill>
              </a:rPr>
              <a:t>整个密码系统的安全性并不取决对密码算法的保密或者是对密码设备等的保护，决定整个密码体制安全性的因素是</a:t>
            </a:r>
            <a:r>
              <a:rPr lang="zh-CN" altLang="zh-CN" b="1" u="sng" dirty="0">
                <a:solidFill>
                  <a:srgbClr val="FF0000"/>
                </a:solidFill>
                <a:effectLst>
                  <a:outerShdw blurRad="38100" dist="38100" dir="2700000" algn="tl">
                    <a:srgbClr val="000000">
                      <a:alpha val="43137"/>
                    </a:srgbClr>
                  </a:outerShdw>
                </a:effectLst>
              </a:rPr>
              <a:t>密钥的保密性</a:t>
            </a:r>
            <a:r>
              <a:rPr lang="zh-CN" altLang="zh-CN" b="1" dirty="0">
                <a:solidFill>
                  <a:srgbClr val="FF0000"/>
                </a:solidFill>
              </a:rPr>
              <a:t>。</a:t>
            </a:r>
            <a:endParaRPr lang="en-US" altLang="zh-CN" b="1" dirty="0">
              <a:solidFill>
                <a:srgbClr val="FF0000"/>
              </a:solidFill>
            </a:endParaRPr>
          </a:p>
          <a:p>
            <a:pPr>
              <a:defRPr/>
            </a:pPr>
            <a:r>
              <a:rPr lang="zh-CN" altLang="zh-CN" b="1" dirty="0"/>
              <a:t>密钥管理是密码学许多技术（如机密性、数据源认证、数据完整性和数据签名等）的基础，在整个密码系统中是极其重要的，</a:t>
            </a:r>
            <a:r>
              <a:rPr lang="zh-CN" altLang="zh-CN" b="1" dirty="0">
                <a:solidFill>
                  <a:srgbClr val="0033CC"/>
                </a:solidFill>
              </a:rPr>
              <a:t>密钥的管理水平</a:t>
            </a:r>
            <a:r>
              <a:rPr lang="zh-CN" altLang="zh-CN" b="1" dirty="0">
                <a:solidFill>
                  <a:srgbClr val="FF0000"/>
                </a:solidFill>
              </a:rPr>
              <a:t>直接决定了</a:t>
            </a:r>
            <a:r>
              <a:rPr lang="zh-CN" altLang="zh-CN" b="1" dirty="0">
                <a:solidFill>
                  <a:srgbClr val="0033CC"/>
                </a:solidFill>
              </a:rPr>
              <a:t>密码的应用水平</a:t>
            </a:r>
            <a:r>
              <a:rPr lang="zh-CN" altLang="zh-CN" b="1" dirty="0"/>
              <a:t>。</a:t>
            </a:r>
            <a:endParaRPr lang="zh-CN" altLang="en-US" b="1" dirty="0"/>
          </a:p>
        </p:txBody>
      </p:sp>
      <p:sp>
        <p:nvSpPr>
          <p:cNvPr id="5" name="标题 3">
            <a:extLst>
              <a:ext uri="{FF2B5EF4-FFF2-40B4-BE49-F238E27FC236}">
                <a16:creationId xmlns:a16="http://schemas.microsoft.com/office/drawing/2014/main" id="{D3E18EEE-1751-4D75-B4CB-3642D9EAD7F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fade">
                                      <p:cBhvr>
                                        <p:cTn id="7" dur="500"/>
                                        <p:tgtEl>
                                          <p:spTgt spid="122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2883">
                                            <p:txEl>
                                              <p:pRg st="1" end="1"/>
                                            </p:txEl>
                                          </p:spTgt>
                                        </p:tgtEl>
                                        <p:attrNameLst>
                                          <p:attrName>style.visibility</p:attrName>
                                        </p:attrNameLst>
                                      </p:cBhvr>
                                      <p:to>
                                        <p:strVal val="visible"/>
                                      </p:to>
                                    </p:set>
                                    <p:animEffect transition="in" filter="fade">
                                      <p:cBhvr>
                                        <p:cTn id="12" dur="500"/>
                                        <p:tgtEl>
                                          <p:spTgt spid="1228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内容占位符 2">
            <a:extLst>
              <a:ext uri="{FF2B5EF4-FFF2-40B4-BE49-F238E27FC236}">
                <a16:creationId xmlns:a16="http://schemas.microsoft.com/office/drawing/2014/main" id="{A2A2F6CC-6513-4EC2-B9EE-C6DF62C0F8BE}"/>
              </a:ext>
            </a:extLst>
          </p:cNvPr>
          <p:cNvSpPr>
            <a:spLocks noGrp="1" noChangeArrowheads="1"/>
          </p:cNvSpPr>
          <p:nvPr>
            <p:ph idx="1"/>
          </p:nvPr>
        </p:nvSpPr>
        <p:spPr>
          <a:xfrm>
            <a:off x="357188" y="1214438"/>
            <a:ext cx="8229600" cy="785812"/>
          </a:xfrm>
        </p:spPr>
        <p:txBody>
          <a:bodyPr/>
          <a:lstStyle/>
          <a:p>
            <a:r>
              <a:rPr lang="zh-CN" altLang="zh-CN" b="1"/>
              <a:t>根据不同种类密钥所起的作用和重要性不同，现有的密码系统的设计大都采用了层次化的密钥结构，这种层次化结构与对系统的密钥控制关系是对应的。</a:t>
            </a:r>
            <a:endParaRPr lang="zh-CN" altLang="en-US" b="1"/>
          </a:p>
        </p:txBody>
      </p:sp>
      <p:pic>
        <p:nvPicPr>
          <p:cNvPr id="78852" name="Picture 2">
            <a:extLst>
              <a:ext uri="{FF2B5EF4-FFF2-40B4-BE49-F238E27FC236}">
                <a16:creationId xmlns:a16="http://schemas.microsoft.com/office/drawing/2014/main" id="{11B4337E-569E-4844-B413-0B5F5D7EF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566988"/>
            <a:ext cx="482441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7A143E92-B377-4F64-AE5B-5EB7791E3302}"/>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6" name="矩形 3">
            <a:extLst>
              <a:ext uri="{FF2B5EF4-FFF2-40B4-BE49-F238E27FC236}">
                <a16:creationId xmlns:a16="http://schemas.microsoft.com/office/drawing/2014/main" id="{07FFF914-ED53-4F1F-9805-637A48E722FF}"/>
              </a:ext>
            </a:extLst>
          </p:cNvPr>
          <p:cNvSpPr>
            <a:spLocks noChangeArrowheads="1"/>
          </p:cNvSpPr>
          <p:nvPr/>
        </p:nvSpPr>
        <p:spPr bwMode="auto">
          <a:xfrm>
            <a:off x="214282" y="642924"/>
            <a:ext cx="3132589"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4.6.1 </a:t>
            </a:r>
            <a:r>
              <a:rPr lang="zh-CN" altLang="en-US" sz="2000" b="1" dirty="0">
                <a:solidFill>
                  <a:srgbClr val="C00000"/>
                </a:solidFill>
                <a:effectLst>
                  <a:reflection blurRad="6350" stA="50000" endA="300" endPos="50000" dist="60007" dir="5400000" sy="-100000" algn="bl" rotWithShape="0"/>
                </a:effectLst>
                <a:latin typeface="Arial" charset="0"/>
              </a:rPr>
              <a:t>密钥管理的层次结构</a:t>
            </a:r>
          </a:p>
        </p:txBody>
      </p:sp>
      <p:sp>
        <p:nvSpPr>
          <p:cNvPr id="10" name="矩形 3">
            <a:extLst>
              <a:ext uri="{FF2B5EF4-FFF2-40B4-BE49-F238E27FC236}">
                <a16:creationId xmlns:a16="http://schemas.microsoft.com/office/drawing/2014/main" id="{4ABB7A37-C023-40CF-9743-5F34D1AE87FF}"/>
              </a:ext>
            </a:extLst>
          </p:cNvPr>
          <p:cNvSpPr>
            <a:spLocks noChangeArrowheads="1"/>
          </p:cNvSpPr>
          <p:nvPr/>
        </p:nvSpPr>
        <p:spPr bwMode="auto">
          <a:xfrm>
            <a:off x="2468563" y="4351338"/>
            <a:ext cx="3954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1400" b="1">
                <a:latin typeface="Arial" panose="020B0604020202020204" pitchFamily="34" charset="0"/>
              </a:rPr>
              <a:t>密钥管理的层次结构图</a:t>
            </a:r>
            <a:r>
              <a:rPr lang="zh-CN" altLang="en-US" sz="1400" b="1">
                <a:solidFill>
                  <a:srgbClr val="FF0000"/>
                </a:solidFill>
                <a:latin typeface="Arial" panose="020B0604020202020204" pitchFamily="34" charset="0"/>
              </a:rPr>
              <a:t>（抽象的管理层次模型）</a:t>
            </a:r>
          </a:p>
        </p:txBody>
      </p:sp>
      <p:sp>
        <p:nvSpPr>
          <p:cNvPr id="124935" name="矩形 6">
            <a:extLst>
              <a:ext uri="{FF2B5EF4-FFF2-40B4-BE49-F238E27FC236}">
                <a16:creationId xmlns:a16="http://schemas.microsoft.com/office/drawing/2014/main" id="{E130667B-90BC-4634-A21D-2594F98405E6}"/>
              </a:ext>
            </a:extLst>
          </p:cNvPr>
          <p:cNvSpPr>
            <a:spLocks noChangeArrowheads="1"/>
          </p:cNvSpPr>
          <p:nvPr/>
        </p:nvSpPr>
        <p:spPr bwMode="auto">
          <a:xfrm>
            <a:off x="539750" y="2492375"/>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round/>
                <a:headEnd/>
                <a:tailEnd/>
              </a14:hiddenLine>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1000" b="1">
                <a:solidFill>
                  <a:srgbClr val="FF0000"/>
                </a:solidFill>
                <a:latin typeface="Arial" panose="020B0604020202020204" pitchFamily="34" charset="0"/>
              </a:rPr>
              <a:t>非对称密钥</a:t>
            </a:r>
          </a:p>
        </p:txBody>
      </p:sp>
      <p:sp>
        <p:nvSpPr>
          <p:cNvPr id="124936" name="矩形 7">
            <a:extLst>
              <a:ext uri="{FF2B5EF4-FFF2-40B4-BE49-F238E27FC236}">
                <a16:creationId xmlns:a16="http://schemas.microsoft.com/office/drawing/2014/main" id="{066D9207-352A-4CD2-B220-C6780D7D3AEF}"/>
              </a:ext>
            </a:extLst>
          </p:cNvPr>
          <p:cNvSpPr>
            <a:spLocks noChangeArrowheads="1"/>
          </p:cNvSpPr>
          <p:nvPr/>
        </p:nvSpPr>
        <p:spPr bwMode="auto">
          <a:xfrm>
            <a:off x="539750" y="2995613"/>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round/>
                <a:headEnd/>
                <a:tailEnd/>
              </a14:hiddenLine>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1000" b="1">
                <a:solidFill>
                  <a:srgbClr val="FF0000"/>
                </a:solidFill>
                <a:latin typeface="Arial" panose="020B0604020202020204" pitchFamily="34" charset="0"/>
              </a:rPr>
              <a:t>非对称密钥 或 对称密钥</a:t>
            </a:r>
          </a:p>
        </p:txBody>
      </p:sp>
      <p:sp>
        <p:nvSpPr>
          <p:cNvPr id="124937" name="矩形 8">
            <a:extLst>
              <a:ext uri="{FF2B5EF4-FFF2-40B4-BE49-F238E27FC236}">
                <a16:creationId xmlns:a16="http://schemas.microsoft.com/office/drawing/2014/main" id="{4277EFA5-085C-4F14-B3DD-E79C410A5B52}"/>
              </a:ext>
            </a:extLst>
          </p:cNvPr>
          <p:cNvSpPr>
            <a:spLocks noChangeArrowheads="1"/>
          </p:cNvSpPr>
          <p:nvPr/>
        </p:nvSpPr>
        <p:spPr bwMode="auto">
          <a:xfrm>
            <a:off x="539750" y="3500438"/>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round/>
                <a:headEnd/>
                <a:tailEnd/>
              </a14:hiddenLine>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1000" b="1">
                <a:solidFill>
                  <a:srgbClr val="FF0000"/>
                </a:solidFill>
                <a:latin typeface="Arial" panose="020B0604020202020204" pitchFamily="34" charset="0"/>
              </a:rPr>
              <a:t>对称密钥</a:t>
            </a:r>
          </a:p>
        </p:txBody>
      </p:sp>
      <p:sp>
        <p:nvSpPr>
          <p:cNvPr id="124938" name="矩形 10">
            <a:extLst>
              <a:ext uri="{FF2B5EF4-FFF2-40B4-BE49-F238E27FC236}">
                <a16:creationId xmlns:a16="http://schemas.microsoft.com/office/drawing/2014/main" id="{ED02F0EB-9488-4DA6-9904-5DC955CA16A6}"/>
              </a:ext>
            </a:extLst>
          </p:cNvPr>
          <p:cNvSpPr>
            <a:spLocks noChangeArrowheads="1"/>
          </p:cNvSpPr>
          <p:nvPr/>
        </p:nvSpPr>
        <p:spPr bwMode="auto">
          <a:xfrm>
            <a:off x="3203575" y="1851025"/>
            <a:ext cx="25923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round/>
                <a:headEnd/>
                <a:tailEnd/>
              </a14:hiddenLine>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zh-CN" altLang="en-US" sz="1000" b="1" dirty="0">
                <a:solidFill>
                  <a:srgbClr val="FF0000"/>
                </a:solidFill>
                <a:latin typeface="Arial" panose="020B0604020202020204" pitchFamily="34" charset="0"/>
              </a:rPr>
              <a:t>注意：可以扩展成树形管理模式</a:t>
            </a:r>
            <a:endParaRPr lang="en-US" altLang="zh-CN" sz="1000" b="1" dirty="0">
              <a:solidFill>
                <a:srgbClr val="FF0000"/>
              </a:solidFill>
              <a:latin typeface="Arial" panose="020B0604020202020204" pitchFamily="34" charset="0"/>
            </a:endParaRPr>
          </a:p>
          <a:p>
            <a:pPr eaLnBrk="1" hangingPunct="1">
              <a:lnSpc>
                <a:spcPct val="100000"/>
              </a:lnSpc>
              <a:buClrTx/>
              <a:buFontTx/>
              <a:buNone/>
            </a:pPr>
            <a:r>
              <a:rPr lang="zh-CN" altLang="en-US" sz="1000" b="1" dirty="0">
                <a:solidFill>
                  <a:srgbClr val="FF0000"/>
                </a:solidFill>
                <a:latin typeface="Arial" panose="020B0604020202020204" pitchFamily="34" charset="0"/>
              </a:rPr>
              <a:t>即：</a:t>
            </a:r>
            <a:r>
              <a:rPr lang="en-US" altLang="zh-CN" sz="1000" b="1" dirty="0">
                <a:solidFill>
                  <a:srgbClr val="0033CC"/>
                </a:solidFill>
                <a:latin typeface="Arial" panose="020B0604020202020204" pitchFamily="34" charset="0"/>
              </a:rPr>
              <a:t>1</a:t>
            </a:r>
            <a:r>
              <a:rPr lang="zh-CN" altLang="en-US" sz="1000" b="1" dirty="0">
                <a:solidFill>
                  <a:srgbClr val="0033CC"/>
                </a:solidFill>
                <a:latin typeface="Arial" panose="020B0604020202020204" pitchFamily="34" charset="0"/>
              </a:rPr>
              <a:t>个主密钥 </a:t>
            </a:r>
            <a:r>
              <a:rPr lang="zh-CN" altLang="en-US" sz="1000" b="1" dirty="0">
                <a:solidFill>
                  <a:srgbClr val="FF0000"/>
                </a:solidFill>
                <a:latin typeface="Arial" panose="020B0604020202020204" pitchFamily="34" charset="0"/>
              </a:rPr>
              <a:t>管理</a:t>
            </a:r>
            <a:r>
              <a:rPr lang="en-US" altLang="zh-CN" sz="1000" b="1" dirty="0">
                <a:solidFill>
                  <a:srgbClr val="FF0000"/>
                </a:solidFill>
                <a:latin typeface="Arial" panose="020B0604020202020204" pitchFamily="34" charset="0"/>
              </a:rPr>
              <a:t>/</a:t>
            </a:r>
            <a:r>
              <a:rPr lang="zh-CN" altLang="en-US" sz="1000" b="1" dirty="0">
                <a:solidFill>
                  <a:srgbClr val="FF0000"/>
                </a:solidFill>
                <a:latin typeface="Arial" panose="020B0604020202020204" pitchFamily="34" charset="0"/>
              </a:rPr>
              <a:t>保护 </a:t>
            </a:r>
            <a:r>
              <a:rPr lang="zh-CN" altLang="en-US" sz="1000" b="1" dirty="0">
                <a:solidFill>
                  <a:srgbClr val="0033CC"/>
                </a:solidFill>
                <a:latin typeface="Arial" panose="020B0604020202020204" pitchFamily="34" charset="0"/>
              </a:rPr>
              <a:t>多个密钥加密密钥</a:t>
            </a:r>
            <a:endParaRPr lang="en-US" altLang="zh-CN" sz="1000" b="1" dirty="0">
              <a:solidFill>
                <a:srgbClr val="0033CC"/>
              </a:solidFill>
              <a:latin typeface="Arial" panose="020B0604020202020204" pitchFamily="34" charset="0"/>
            </a:endParaRPr>
          </a:p>
          <a:p>
            <a:pPr eaLnBrk="1" hangingPunct="1">
              <a:lnSpc>
                <a:spcPct val="100000"/>
              </a:lnSpc>
              <a:buClrTx/>
              <a:buFontTx/>
              <a:buNone/>
            </a:pPr>
            <a:r>
              <a:rPr lang="en-US" altLang="zh-CN" sz="1000" b="1" dirty="0">
                <a:solidFill>
                  <a:srgbClr val="FF0000"/>
                </a:solidFill>
                <a:latin typeface="Arial" panose="020B0604020202020204" pitchFamily="34" charset="0"/>
              </a:rPr>
              <a:t>        </a:t>
            </a:r>
            <a:r>
              <a:rPr lang="en-US" altLang="zh-CN" sz="1000" b="1" dirty="0">
                <a:solidFill>
                  <a:srgbClr val="0033CC"/>
                </a:solidFill>
                <a:latin typeface="Arial" panose="020B0604020202020204" pitchFamily="34" charset="0"/>
              </a:rPr>
              <a:t>1</a:t>
            </a:r>
            <a:r>
              <a:rPr lang="zh-CN" altLang="en-US" sz="1000" b="1" dirty="0">
                <a:solidFill>
                  <a:srgbClr val="0033CC"/>
                </a:solidFill>
                <a:latin typeface="Arial" panose="020B0604020202020204" pitchFamily="34" charset="0"/>
              </a:rPr>
              <a:t>个密钥加密密钥 </a:t>
            </a:r>
            <a:r>
              <a:rPr lang="zh-CN" altLang="en-US" sz="1000" b="1" dirty="0">
                <a:solidFill>
                  <a:srgbClr val="FF0000"/>
                </a:solidFill>
                <a:latin typeface="Arial" panose="020B0604020202020204" pitchFamily="34" charset="0"/>
              </a:rPr>
              <a:t>管理</a:t>
            </a:r>
            <a:r>
              <a:rPr lang="en-US" altLang="zh-CN" sz="1000" b="1" dirty="0">
                <a:solidFill>
                  <a:srgbClr val="FF0000"/>
                </a:solidFill>
                <a:latin typeface="Arial" panose="020B0604020202020204" pitchFamily="34" charset="0"/>
              </a:rPr>
              <a:t>/</a:t>
            </a:r>
            <a:r>
              <a:rPr lang="zh-CN" altLang="en-US" sz="1000" b="1" dirty="0">
                <a:solidFill>
                  <a:srgbClr val="FF0000"/>
                </a:solidFill>
                <a:latin typeface="Arial" panose="020B0604020202020204" pitchFamily="34" charset="0"/>
              </a:rPr>
              <a:t>保护 </a:t>
            </a:r>
            <a:r>
              <a:rPr lang="zh-CN" altLang="en-US" sz="1000" b="1" dirty="0">
                <a:solidFill>
                  <a:srgbClr val="0033CC"/>
                </a:solidFill>
                <a:latin typeface="Arial" panose="020B0604020202020204" pitchFamily="34" charset="0"/>
              </a:rPr>
              <a:t>多个会话密钥</a:t>
            </a:r>
            <a:endParaRPr lang="en-US" altLang="zh-CN" sz="1000" b="1" dirty="0">
              <a:solidFill>
                <a:srgbClr val="0033CC"/>
              </a:solidFill>
              <a:latin typeface="Arial" panose="020B0604020202020204" pitchFamily="34" charset="0"/>
            </a:endParaRPr>
          </a:p>
        </p:txBody>
      </p:sp>
      <p:sp>
        <p:nvSpPr>
          <p:cNvPr id="124939" name="矩形 11">
            <a:extLst>
              <a:ext uri="{FF2B5EF4-FFF2-40B4-BE49-F238E27FC236}">
                <a16:creationId xmlns:a16="http://schemas.microsoft.com/office/drawing/2014/main" id="{A1C5C558-E4EB-48ED-B7CD-E6A84B1BC3DF}"/>
              </a:ext>
            </a:extLst>
          </p:cNvPr>
          <p:cNvSpPr>
            <a:spLocks noChangeArrowheads="1"/>
          </p:cNvSpPr>
          <p:nvPr/>
        </p:nvSpPr>
        <p:spPr bwMode="auto">
          <a:xfrm>
            <a:off x="6300788" y="2500313"/>
            <a:ext cx="2374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zh-CN" sz="1000" b="1" dirty="0">
                <a:latin typeface="Arial" panose="020B0604020202020204" pitchFamily="34" charset="0"/>
              </a:rPr>
              <a:t>对应于层次化密钥结构中的最高层次</a:t>
            </a:r>
            <a:r>
              <a:rPr lang="zh-CN" altLang="en-US" sz="1000" b="1" dirty="0">
                <a:latin typeface="Arial" panose="020B0604020202020204" pitchFamily="34" charset="0"/>
              </a:rPr>
              <a:t>，</a:t>
            </a:r>
            <a:r>
              <a:rPr lang="zh-CN" altLang="zh-CN" sz="1000" b="1" dirty="0">
                <a:latin typeface="Arial" panose="020B0604020202020204" pitchFamily="34" charset="0"/>
              </a:rPr>
              <a:t>主密钥</a:t>
            </a:r>
            <a:r>
              <a:rPr lang="zh-CN" altLang="zh-CN" sz="1000" b="1" dirty="0">
                <a:solidFill>
                  <a:srgbClr val="FF0000"/>
                </a:solidFill>
                <a:latin typeface="Arial" panose="020B0604020202020204" pitchFamily="34" charset="0"/>
              </a:rPr>
              <a:t>还起到标识用户</a:t>
            </a:r>
            <a:r>
              <a:rPr lang="zh-CN" altLang="zh-CN" sz="1000" b="1" dirty="0">
                <a:latin typeface="Arial" panose="020B0604020202020204" pitchFamily="34" charset="0"/>
              </a:rPr>
              <a:t>的作用</a:t>
            </a:r>
            <a:endParaRPr lang="zh-CN" altLang="en-US" sz="1000" dirty="0">
              <a:latin typeface="Arial" panose="020B0604020202020204" pitchFamily="34" charset="0"/>
            </a:endParaRPr>
          </a:p>
        </p:txBody>
      </p:sp>
      <p:sp>
        <p:nvSpPr>
          <p:cNvPr id="124940" name="矩形 12">
            <a:extLst>
              <a:ext uri="{FF2B5EF4-FFF2-40B4-BE49-F238E27FC236}">
                <a16:creationId xmlns:a16="http://schemas.microsoft.com/office/drawing/2014/main" id="{6E73C6B8-D4D4-4AFF-ABEB-59E7F544CCE9}"/>
              </a:ext>
            </a:extLst>
          </p:cNvPr>
          <p:cNvSpPr>
            <a:spLocks noChangeArrowheads="1"/>
          </p:cNvSpPr>
          <p:nvPr/>
        </p:nvSpPr>
        <p:spPr bwMode="auto">
          <a:xfrm>
            <a:off x="6300788" y="3003550"/>
            <a:ext cx="2843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000" b="1" dirty="0">
                <a:latin typeface="Arial" panose="020B0604020202020204" pitchFamily="34" charset="0"/>
              </a:rPr>
              <a:t>一般是</a:t>
            </a:r>
            <a:r>
              <a:rPr lang="zh-CN" altLang="en-US" sz="1000" b="1" dirty="0">
                <a:solidFill>
                  <a:srgbClr val="FF0000"/>
                </a:solidFill>
                <a:latin typeface="Arial" panose="020B0604020202020204" pitchFamily="34" charset="0"/>
              </a:rPr>
              <a:t>用来对传输的会话密钥进行加密</a:t>
            </a:r>
            <a:r>
              <a:rPr lang="zh-CN" altLang="en-US" sz="1000" b="1" dirty="0">
                <a:latin typeface="Arial" panose="020B0604020202020204" pitchFamily="34" charset="0"/>
              </a:rPr>
              <a:t>时采用的密钥，又称为次主密钥或者二级密钥。</a:t>
            </a:r>
            <a:endParaRPr lang="zh-CN" altLang="en-US" sz="1000" dirty="0">
              <a:latin typeface="Arial" panose="020B0604020202020204" pitchFamily="34" charset="0"/>
            </a:endParaRPr>
          </a:p>
        </p:txBody>
      </p:sp>
      <p:sp>
        <p:nvSpPr>
          <p:cNvPr id="124941" name="矩形 13">
            <a:extLst>
              <a:ext uri="{FF2B5EF4-FFF2-40B4-BE49-F238E27FC236}">
                <a16:creationId xmlns:a16="http://schemas.microsoft.com/office/drawing/2014/main" id="{7F0B431D-99A9-40F2-8EC8-39E5A845C9BB}"/>
              </a:ext>
            </a:extLst>
          </p:cNvPr>
          <p:cNvSpPr>
            <a:spLocks noChangeArrowheads="1"/>
          </p:cNvSpPr>
          <p:nvPr/>
        </p:nvSpPr>
        <p:spPr bwMode="auto">
          <a:xfrm>
            <a:off x="6318250" y="3508375"/>
            <a:ext cx="2862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zh-CN" sz="1000" b="1" dirty="0">
                <a:latin typeface="Arial" panose="020B0604020202020204" pitchFamily="34" charset="0"/>
              </a:rPr>
              <a:t>在一次通信或数据交换中，</a:t>
            </a:r>
            <a:r>
              <a:rPr lang="zh-CN" altLang="zh-CN" sz="1000" b="1" dirty="0">
                <a:solidFill>
                  <a:srgbClr val="FF0000"/>
                </a:solidFill>
                <a:latin typeface="Arial" panose="020B0604020202020204" pitchFamily="34" charset="0"/>
              </a:rPr>
              <a:t>用户之间</a:t>
            </a:r>
            <a:r>
              <a:rPr lang="zh-CN" altLang="en-US" sz="1000" b="1" dirty="0">
                <a:solidFill>
                  <a:srgbClr val="FF0000"/>
                </a:solidFill>
                <a:latin typeface="Arial" panose="020B0604020202020204" pitchFamily="34" charset="0"/>
              </a:rPr>
              <a:t>加密数据</a:t>
            </a:r>
            <a:r>
              <a:rPr lang="zh-CN" altLang="zh-CN" sz="1000" b="1" dirty="0">
                <a:latin typeface="Arial" panose="020B0604020202020204" pitchFamily="34" charset="0"/>
              </a:rPr>
              <a:t>的密钥，是由通信用户之间进行协商得到的。</a:t>
            </a:r>
            <a:endParaRPr lang="zh-CN" altLang="en-US" sz="1000" b="1" dirty="0">
              <a:latin typeface="Arial" panose="020B0604020202020204" pitchFamily="34" charset="0"/>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500"/>
                                        <p:tgtEl>
                                          <p:spTgt spid="123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fade">
                                      <p:cBhvr>
                                        <p:cTn id="12" dur="500"/>
                                        <p:tgtEl>
                                          <p:spTgt spid="78852"/>
                                        </p:tgtEl>
                                      </p:cBhvr>
                                    </p:animEffect>
                                    <p:anim calcmode="lin" valueType="num">
                                      <p:cBhvr>
                                        <p:cTn id="13" dur="500" fill="hold"/>
                                        <p:tgtEl>
                                          <p:spTgt spid="78852"/>
                                        </p:tgtEl>
                                        <p:attrNameLst>
                                          <p:attrName>ppt_x</p:attrName>
                                        </p:attrNameLst>
                                      </p:cBhvr>
                                      <p:tavLst>
                                        <p:tav tm="0">
                                          <p:val>
                                            <p:strVal val="#ppt_x"/>
                                          </p:val>
                                        </p:tav>
                                        <p:tav tm="100000">
                                          <p:val>
                                            <p:strVal val="#ppt_x"/>
                                          </p:val>
                                        </p:tav>
                                      </p:tavLst>
                                    </p:anim>
                                    <p:anim calcmode="lin" valueType="num">
                                      <p:cBhvr>
                                        <p:cTn id="14" dur="500" fill="hold"/>
                                        <p:tgtEl>
                                          <p:spTgt spid="7885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内容占位符 2">
            <a:extLst>
              <a:ext uri="{FF2B5EF4-FFF2-40B4-BE49-F238E27FC236}">
                <a16:creationId xmlns:a16="http://schemas.microsoft.com/office/drawing/2014/main" id="{DD07F5D2-2BA9-40A4-8A9B-A1039492BD23}"/>
              </a:ext>
            </a:extLst>
          </p:cNvPr>
          <p:cNvSpPr>
            <a:spLocks noGrp="1" noChangeArrowheads="1"/>
          </p:cNvSpPr>
          <p:nvPr>
            <p:ph idx="1"/>
          </p:nvPr>
        </p:nvSpPr>
        <p:spPr>
          <a:xfrm>
            <a:off x="357188" y="1285875"/>
            <a:ext cx="8229600" cy="1643063"/>
          </a:xfrm>
        </p:spPr>
        <p:txBody>
          <a:bodyPr/>
          <a:lstStyle/>
          <a:p>
            <a:r>
              <a:rPr lang="zh-CN" altLang="zh-CN" b="1">
                <a:solidFill>
                  <a:srgbClr val="0033CC"/>
                </a:solidFill>
              </a:rPr>
              <a:t>在对称密码体制下</a:t>
            </a:r>
            <a:r>
              <a:rPr lang="zh-CN" altLang="zh-CN" b="1"/>
              <a:t>，必须通过安全可靠的途径将密钥送至接收端，</a:t>
            </a:r>
            <a:r>
              <a:rPr lang="zh-CN" altLang="zh-CN" b="1">
                <a:solidFill>
                  <a:srgbClr val="FF0000"/>
                </a:solidFill>
              </a:rPr>
              <a:t>系统的保密性取决于密钥的安全性</a:t>
            </a:r>
            <a:r>
              <a:rPr lang="zh-CN" altLang="zh-CN" b="1"/>
              <a:t>。</a:t>
            </a:r>
            <a:endParaRPr lang="en-US" altLang="zh-CN" sz="1400" b="1">
              <a:solidFill>
                <a:srgbClr val="7030A0"/>
              </a:solidFill>
            </a:endParaRPr>
          </a:p>
          <a:p>
            <a:r>
              <a:rPr lang="zh-CN" altLang="zh-CN" b="1">
                <a:solidFill>
                  <a:srgbClr val="0033CC"/>
                </a:solidFill>
              </a:rPr>
              <a:t>每个密钥</a:t>
            </a:r>
            <a:r>
              <a:rPr lang="zh-CN" altLang="zh-CN" b="1">
                <a:solidFill>
                  <a:srgbClr val="FF0000"/>
                </a:solidFill>
              </a:rPr>
              <a:t>都有</a:t>
            </a:r>
            <a:r>
              <a:rPr lang="zh-CN" altLang="zh-CN" b="1">
                <a:solidFill>
                  <a:srgbClr val="0033CC"/>
                </a:solidFill>
              </a:rPr>
              <a:t>其生命周期</a:t>
            </a:r>
            <a:r>
              <a:rPr lang="zh-CN" altLang="zh-CN" b="1"/>
              <a:t>，有其自身的产生、使用和消亡的过程。在密钥的生命周期中有</a:t>
            </a:r>
            <a:r>
              <a:rPr lang="en-US" altLang="zh-CN" b="1"/>
              <a:t>4</a:t>
            </a:r>
            <a:r>
              <a:rPr lang="zh-CN" altLang="zh-CN" b="1"/>
              <a:t>个主要的状态：即将活动状态、活动状态、活动后状态和废弃状态。</a:t>
            </a:r>
            <a:endParaRPr lang="zh-CN" altLang="en-US" b="1"/>
          </a:p>
        </p:txBody>
      </p:sp>
      <p:pic>
        <p:nvPicPr>
          <p:cNvPr id="128004" name="Picture 3">
            <a:extLst>
              <a:ext uri="{FF2B5EF4-FFF2-40B4-BE49-F238E27FC236}">
                <a16:creationId xmlns:a16="http://schemas.microsoft.com/office/drawing/2014/main" id="{90B11656-4BE2-4BDB-A045-D4096EA85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928938"/>
            <a:ext cx="5530850"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AA64C370-437E-46E7-8EB1-1146D97C7BBC}"/>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6" name="矩形 3">
            <a:extLst>
              <a:ext uri="{FF2B5EF4-FFF2-40B4-BE49-F238E27FC236}">
                <a16:creationId xmlns:a16="http://schemas.microsoft.com/office/drawing/2014/main" id="{31BAD4C4-0769-4F4D-B1C4-CB18EAA82224}"/>
              </a:ext>
            </a:extLst>
          </p:cNvPr>
          <p:cNvSpPr>
            <a:spLocks noChangeArrowheads="1"/>
          </p:cNvSpPr>
          <p:nvPr/>
        </p:nvSpPr>
        <p:spPr bwMode="auto">
          <a:xfrm>
            <a:off x="214282" y="642924"/>
            <a:ext cx="364555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4.6.2 </a:t>
            </a:r>
            <a:r>
              <a:rPr lang="zh-CN" altLang="en-US" sz="2000" b="1" dirty="0">
                <a:solidFill>
                  <a:srgbClr val="C00000"/>
                </a:solidFill>
                <a:effectLst>
                  <a:reflection blurRad="6350" stA="50000" endA="300" endPos="50000" dist="60007" dir="5400000" sy="-100000" algn="bl" rotWithShape="0"/>
                </a:effectLst>
                <a:latin typeface="Arial" charset="0"/>
              </a:rPr>
              <a:t>对称密码体制的密钥管理</a:t>
            </a:r>
          </a:p>
        </p:txBody>
      </p:sp>
      <p:sp>
        <p:nvSpPr>
          <p:cNvPr id="8" name="矩形 3">
            <a:extLst>
              <a:ext uri="{FF2B5EF4-FFF2-40B4-BE49-F238E27FC236}">
                <a16:creationId xmlns:a16="http://schemas.microsoft.com/office/drawing/2014/main" id="{6FF5D4C7-754D-44CF-87ED-18F3EE8A1F22}"/>
              </a:ext>
            </a:extLst>
          </p:cNvPr>
          <p:cNvSpPr>
            <a:spLocks noChangeArrowheads="1"/>
          </p:cNvSpPr>
          <p:nvPr/>
        </p:nvSpPr>
        <p:spPr bwMode="auto">
          <a:xfrm>
            <a:off x="3286125" y="4071938"/>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1400" b="1">
                <a:solidFill>
                  <a:srgbClr val="0033CC"/>
                </a:solidFill>
                <a:latin typeface="Arial" panose="020B0604020202020204" pitchFamily="34" charset="0"/>
              </a:rPr>
              <a:t>密钥的生命周期</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fade">
                                      <p:cBhvr>
                                        <p:cTn id="7" dur="500"/>
                                        <p:tgtEl>
                                          <p:spTgt spid="1280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8003">
                                            <p:txEl>
                                              <p:pRg st="1" end="1"/>
                                            </p:txEl>
                                          </p:spTgt>
                                        </p:tgtEl>
                                        <p:attrNameLst>
                                          <p:attrName>style.visibility</p:attrName>
                                        </p:attrNameLst>
                                      </p:cBhvr>
                                      <p:to>
                                        <p:strVal val="visible"/>
                                      </p:to>
                                    </p:set>
                                    <p:animEffect transition="in" filter="fade">
                                      <p:cBhvr>
                                        <p:cTn id="12" dur="500"/>
                                        <p:tgtEl>
                                          <p:spTgt spid="1280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nodeType="clickEffect">
                                  <p:stCondLst>
                                    <p:cond delay="0"/>
                                  </p:stCondLst>
                                  <p:childTnLst>
                                    <p:set>
                                      <p:cBhvr>
                                        <p:cTn id="16" dur="1" fill="hold">
                                          <p:stCondLst>
                                            <p:cond delay="0"/>
                                          </p:stCondLst>
                                        </p:cTn>
                                        <p:tgtEl>
                                          <p:spTgt spid="128004"/>
                                        </p:tgtEl>
                                        <p:attrNameLst>
                                          <p:attrName>style.visibility</p:attrName>
                                        </p:attrNameLst>
                                      </p:cBhvr>
                                      <p:to>
                                        <p:strVal val="visible"/>
                                      </p:to>
                                    </p:set>
                                    <p:animEffect transition="in" filter="fade">
                                      <p:cBhvr>
                                        <p:cTn id="17" dur="500"/>
                                        <p:tgtEl>
                                          <p:spTgt spid="128004"/>
                                        </p:tgtEl>
                                      </p:cBhvr>
                                    </p:animEffect>
                                    <p:anim calcmode="lin" valueType="num">
                                      <p:cBhvr>
                                        <p:cTn id="18" dur="500" fill="hold"/>
                                        <p:tgtEl>
                                          <p:spTgt spid="128004"/>
                                        </p:tgtEl>
                                        <p:attrNameLst>
                                          <p:attrName>ppt_x</p:attrName>
                                        </p:attrNameLst>
                                      </p:cBhvr>
                                      <p:tavLst>
                                        <p:tav tm="0">
                                          <p:val>
                                            <p:strVal val="#ppt_x"/>
                                          </p:val>
                                        </p:tav>
                                        <p:tav tm="100000">
                                          <p:val>
                                            <p:strVal val="#ppt_x"/>
                                          </p:val>
                                        </p:tav>
                                      </p:tavLst>
                                    </p:anim>
                                    <p:anim calcmode="lin" valueType="num">
                                      <p:cBhvr>
                                        <p:cTn id="19" dur="500" fill="hold"/>
                                        <p:tgtEl>
                                          <p:spTgt spid="12800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内容占位符 2">
            <a:extLst>
              <a:ext uri="{FF2B5EF4-FFF2-40B4-BE49-F238E27FC236}">
                <a16:creationId xmlns:a16="http://schemas.microsoft.com/office/drawing/2014/main" id="{12116575-0BE5-4C56-BBA6-87FBE6F159E8}"/>
              </a:ext>
            </a:extLst>
          </p:cNvPr>
          <p:cNvSpPr>
            <a:spLocks noGrp="1" noChangeArrowheads="1"/>
          </p:cNvSpPr>
          <p:nvPr>
            <p:ph idx="1"/>
          </p:nvPr>
        </p:nvSpPr>
        <p:spPr>
          <a:xfrm>
            <a:off x="357188" y="1643063"/>
            <a:ext cx="8229600" cy="3003550"/>
          </a:xfrm>
        </p:spPr>
        <p:txBody>
          <a:bodyPr/>
          <a:lstStyle/>
          <a:p>
            <a:r>
              <a:rPr lang="zh-CN" altLang="zh-CN" b="1" dirty="0"/>
              <a:t>按照是否需要第三方可信机构来分，可分为</a:t>
            </a:r>
            <a:r>
              <a:rPr lang="zh-CN" altLang="zh-CN" b="1" dirty="0">
                <a:solidFill>
                  <a:srgbClr val="0033CC"/>
                </a:solidFill>
              </a:rPr>
              <a:t>无中心的密钥建立</a:t>
            </a:r>
            <a:r>
              <a:rPr lang="zh-CN" altLang="zh-CN" b="1" dirty="0"/>
              <a:t>和</a:t>
            </a:r>
            <a:r>
              <a:rPr lang="zh-CN" altLang="en-US" b="1" dirty="0">
                <a:solidFill>
                  <a:srgbClr val="0033CC"/>
                </a:solidFill>
              </a:rPr>
              <a:t>基于可信第三方</a:t>
            </a:r>
            <a:r>
              <a:rPr lang="zh-CN" altLang="zh-CN" b="1" dirty="0">
                <a:solidFill>
                  <a:srgbClr val="0033CC"/>
                </a:solidFill>
              </a:rPr>
              <a:t>的密钥建立</a:t>
            </a:r>
            <a:r>
              <a:rPr lang="zh-CN" altLang="zh-CN" b="1" dirty="0"/>
              <a:t>方式两类。</a:t>
            </a:r>
            <a:endParaRPr lang="en-US" altLang="zh-CN" b="1" dirty="0"/>
          </a:p>
          <a:p>
            <a:pPr lvl="1"/>
            <a:r>
              <a:rPr lang="zh-CN" altLang="zh-CN" b="1" dirty="0">
                <a:solidFill>
                  <a:srgbClr val="0033CC"/>
                </a:solidFill>
              </a:rPr>
              <a:t>无中心的密钥建立</a:t>
            </a:r>
            <a:r>
              <a:rPr lang="zh-CN" altLang="zh-CN" b="1" dirty="0">
                <a:solidFill>
                  <a:srgbClr val="FF0000"/>
                </a:solidFill>
              </a:rPr>
              <a:t>是指</a:t>
            </a:r>
            <a:r>
              <a:rPr lang="zh-CN" altLang="zh-CN" b="1" dirty="0">
                <a:solidFill>
                  <a:srgbClr val="0033CC"/>
                </a:solidFill>
              </a:rPr>
              <a:t>用户</a:t>
            </a:r>
            <a:r>
              <a:rPr lang="zh-CN" altLang="zh-CN" b="1" dirty="0">
                <a:solidFill>
                  <a:srgbClr val="FF0000"/>
                </a:solidFill>
              </a:rPr>
              <a:t>直接将</a:t>
            </a:r>
            <a:r>
              <a:rPr lang="zh-CN" altLang="zh-CN" b="1" dirty="0">
                <a:solidFill>
                  <a:srgbClr val="0033CC"/>
                </a:solidFill>
              </a:rPr>
              <a:t>密钥</a:t>
            </a:r>
            <a:r>
              <a:rPr lang="zh-CN" altLang="zh-CN" b="1" dirty="0">
                <a:solidFill>
                  <a:srgbClr val="FF0000"/>
                </a:solidFill>
              </a:rPr>
              <a:t>传送给对方</a:t>
            </a:r>
            <a:r>
              <a:rPr lang="zh-CN" altLang="zh-CN" b="1" dirty="0"/>
              <a:t>，</a:t>
            </a:r>
            <a:r>
              <a:rPr lang="zh-CN" altLang="zh-CN" b="1" dirty="0">
                <a:solidFill>
                  <a:srgbClr val="0033CC"/>
                </a:solidFill>
              </a:rPr>
              <a:t>此时参与者</a:t>
            </a:r>
            <a:r>
              <a:rPr lang="zh-CN" altLang="zh-CN" b="1" dirty="0">
                <a:solidFill>
                  <a:srgbClr val="FF0000"/>
                </a:solidFill>
              </a:rPr>
              <a:t>通常需要事先掌握</a:t>
            </a:r>
            <a:r>
              <a:rPr lang="zh-CN" altLang="zh-CN" b="1" dirty="0">
                <a:solidFill>
                  <a:srgbClr val="0033CC"/>
                </a:solidFill>
              </a:rPr>
              <a:t>一些资源</a:t>
            </a:r>
            <a:r>
              <a:rPr lang="zh-CN" altLang="zh-CN" b="1" dirty="0"/>
              <a:t>。如果使用对称密码技术，在点对点的密钥建立过程中，要求在建立密钥之前参与协议的双方事先共享一个对称密钥，以便使用此共享的对称密钥作为密钥加密密钥来保护建立密钥时双方的通信。如果使用公钥密码技术，那么参与协议的双方也要事先知道对方的公钥。</a:t>
            </a:r>
            <a:endParaRPr lang="zh-CN" altLang="en-US" b="1" dirty="0"/>
          </a:p>
        </p:txBody>
      </p:sp>
      <p:sp>
        <p:nvSpPr>
          <p:cNvPr id="4" name="标题 3">
            <a:extLst>
              <a:ext uri="{FF2B5EF4-FFF2-40B4-BE49-F238E27FC236}">
                <a16:creationId xmlns:a16="http://schemas.microsoft.com/office/drawing/2014/main" id="{9C003505-9660-4FCE-B726-F148F7298A17}"/>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C9BC85BB-CA39-46CE-B8D8-EBF4930A5E03}"/>
              </a:ext>
            </a:extLst>
          </p:cNvPr>
          <p:cNvSpPr>
            <a:spLocks noChangeArrowheads="1"/>
          </p:cNvSpPr>
          <p:nvPr/>
        </p:nvSpPr>
        <p:spPr bwMode="auto">
          <a:xfrm>
            <a:off x="214282" y="642924"/>
            <a:ext cx="364555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4.6.2 </a:t>
            </a:r>
            <a:r>
              <a:rPr lang="zh-CN" altLang="en-US" sz="2000" b="1" dirty="0">
                <a:solidFill>
                  <a:srgbClr val="C00000"/>
                </a:solidFill>
                <a:effectLst>
                  <a:reflection blurRad="6350" stA="50000" endA="300" endPos="50000" dist="60007" dir="5400000" sy="-100000" algn="bl" rotWithShape="0"/>
                </a:effectLst>
                <a:latin typeface="Arial" charset="0"/>
              </a:rPr>
              <a:t>对称密码体制的密钥管理</a:t>
            </a:r>
          </a:p>
        </p:txBody>
      </p:sp>
      <p:sp>
        <p:nvSpPr>
          <p:cNvPr id="6" name="矩形 3">
            <a:extLst>
              <a:ext uri="{FF2B5EF4-FFF2-40B4-BE49-F238E27FC236}">
                <a16:creationId xmlns:a16="http://schemas.microsoft.com/office/drawing/2014/main" id="{92066F39-5FF8-4EA7-8D3C-C28F5907ECB9}"/>
              </a:ext>
            </a:extLst>
          </p:cNvPr>
          <p:cNvSpPr>
            <a:spLocks noChangeArrowheads="1"/>
          </p:cNvSpPr>
          <p:nvPr/>
        </p:nvSpPr>
        <p:spPr bwMode="auto">
          <a:xfrm>
            <a:off x="395537" y="1143000"/>
            <a:ext cx="4031873" cy="400110"/>
          </a:xfrm>
          <a:prstGeom prst="rect">
            <a:avLst/>
          </a:prstGeom>
          <a:noFill/>
          <a:ln w="9525">
            <a:noFill/>
            <a:miter lim="800000"/>
            <a:headEnd/>
            <a:tailEnd/>
          </a:ln>
        </p:spPr>
        <p:txBody>
          <a:bodyPr wrap="none">
            <a:spAutoFit/>
          </a:bodyPr>
          <a:lstStyle/>
          <a:p>
            <a:pPr algn="ctr" eaLnBrk="1" hangingPunct="1">
              <a:defRPr/>
            </a:pPr>
            <a:r>
              <a:rPr lang="zh-CN" altLang="en-US" sz="2000" b="1" u="sng" dirty="0">
                <a:solidFill>
                  <a:schemeClr val="accent6"/>
                </a:solidFill>
                <a:effectLst>
                  <a:outerShdw blurRad="38100" dist="38100" dir="2700000" algn="tl">
                    <a:srgbClr val="000000">
                      <a:alpha val="43137"/>
                    </a:srgbClr>
                  </a:outerShdw>
                </a:effectLst>
                <a:latin typeface="Arial" charset="0"/>
              </a:rPr>
              <a:t>会话密钥建立</a:t>
            </a:r>
            <a:r>
              <a:rPr lang="zh-CN" altLang="en-US" sz="2000" b="1" dirty="0">
                <a:solidFill>
                  <a:srgbClr val="FF0000"/>
                </a:solidFill>
                <a:effectLst>
                  <a:outerShdw blurRad="38100" dist="38100" dir="2700000" algn="tl">
                    <a:srgbClr val="000000">
                      <a:alpha val="43137"/>
                    </a:srgbClr>
                  </a:outerShdw>
                </a:effectLst>
                <a:latin typeface="Arial" charset="0"/>
              </a:rPr>
              <a:t>（</a:t>
            </a:r>
            <a:r>
              <a:rPr lang="zh-CN" altLang="en-US" sz="2000" b="1" u="sng" dirty="0">
                <a:solidFill>
                  <a:srgbClr val="FF0000"/>
                </a:solidFill>
                <a:effectLst>
                  <a:outerShdw blurRad="38100" dist="38100" dir="2700000" algn="tl">
                    <a:srgbClr val="000000">
                      <a:alpha val="43137"/>
                    </a:srgbClr>
                  </a:outerShdw>
                </a:effectLst>
                <a:latin typeface="Arial" charset="0"/>
              </a:rPr>
              <a:t>密钥协商</a:t>
            </a:r>
            <a:r>
              <a:rPr lang="zh-CN" altLang="en-US" sz="2000" b="1" dirty="0">
                <a:solidFill>
                  <a:srgbClr val="FF0000"/>
                </a:solidFill>
                <a:effectLst>
                  <a:outerShdw blurRad="38100" dist="38100" dir="2700000" algn="tl">
                    <a:srgbClr val="000000">
                      <a:alpha val="43137"/>
                    </a:srgbClr>
                  </a:outerShdw>
                </a:effectLst>
                <a:latin typeface="Arial" charset="0"/>
              </a:rPr>
              <a:t>）</a:t>
            </a:r>
            <a:r>
              <a:rPr lang="zh-CN" altLang="en-US" sz="2000" b="1" dirty="0">
                <a:solidFill>
                  <a:schemeClr val="accent6"/>
                </a:solidFill>
                <a:latin typeface="Arial" charset="0"/>
              </a:rPr>
              <a:t>的方法</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9027">
                                            <p:txEl>
                                              <p:pRg st="1" end="1"/>
                                            </p:txEl>
                                          </p:spTgt>
                                        </p:tgtEl>
                                        <p:attrNameLst>
                                          <p:attrName>style.visibility</p:attrName>
                                        </p:attrNameLst>
                                      </p:cBhvr>
                                      <p:to>
                                        <p:strVal val="visible"/>
                                      </p:to>
                                    </p:set>
                                    <p:animEffect transition="in" filter="fade">
                                      <p:cBhvr>
                                        <p:cTn id="7" dur="500"/>
                                        <p:tgtEl>
                                          <p:spTgt spid="1290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731FDB-DEC6-4E90-9436-A26912DD3928}"/>
              </a:ext>
            </a:extLst>
          </p:cNvPr>
          <p:cNvSpPr>
            <a:spLocks noGrp="1"/>
          </p:cNvSpPr>
          <p:nvPr>
            <p:ph idx="1"/>
          </p:nvPr>
        </p:nvSpPr>
        <p:spPr>
          <a:xfrm>
            <a:off x="357188" y="1643063"/>
            <a:ext cx="8229600" cy="2794000"/>
          </a:xfrm>
        </p:spPr>
        <p:txBody>
          <a:bodyPr/>
          <a:lstStyle/>
          <a:p>
            <a:pPr marL="0" indent="0">
              <a:buFont typeface="Wingdings" panose="05000000000000000000" pitchFamily="2" charset="2"/>
              <a:buNone/>
              <a:defRPr/>
            </a:pPr>
            <a:r>
              <a:rPr lang="zh-CN" altLang="zh-CN" b="1" dirty="0">
                <a:latin typeface="Times New Roman" panose="02020603050405020304" pitchFamily="18" charset="0"/>
                <a:cs typeface="Times New Roman" panose="02020603050405020304" pitchFamily="18" charset="0"/>
              </a:rPr>
              <a:t>该协议实现的</a:t>
            </a:r>
            <a:r>
              <a:rPr lang="zh-CN" altLang="zh-CN" b="1" dirty="0">
                <a:solidFill>
                  <a:srgbClr val="FF0000"/>
                </a:solidFill>
                <a:latin typeface="Times New Roman" panose="02020603050405020304" pitchFamily="18" charset="0"/>
                <a:cs typeface="Times New Roman" panose="02020603050405020304" pitchFamily="18" charset="0"/>
              </a:rPr>
              <a:t>前提是存在</a:t>
            </a:r>
            <a:r>
              <a:rPr lang="zh-CN" altLang="zh-CN" b="1" u="sng" dirty="0">
                <a:solidFill>
                  <a:srgbClr val="0033CC"/>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一种可交换的对称密码算法</a:t>
            </a:r>
            <a:r>
              <a:rPr lang="zh-CN" altLang="zh-CN" b="1" dirty="0">
                <a:latin typeface="Times New Roman" panose="02020603050405020304" pitchFamily="18" charset="0"/>
                <a:cs typeface="Times New Roman" panose="02020603050405020304" pitchFamily="18" charset="0"/>
              </a:rPr>
              <a:t>，即</a:t>
            </a:r>
            <a:r>
              <a:rPr lang="en-US" altLang="zh-CN" b="1"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defRPr/>
            </a:pPr>
            <a:r>
              <a:rPr lang="en-US" altLang="zh-CN" b="1" dirty="0">
                <a:latin typeface="Times New Roman" panose="02020603050405020304" pitchFamily="18" charset="0"/>
                <a:cs typeface="Times New Roman" panose="02020603050405020304" pitchFamily="18" charset="0"/>
              </a:rPr>
              <a:t>A</a:t>
            </a:r>
            <a:r>
              <a:rPr lang="zh-CN" altLang="zh-CN" b="1" dirty="0">
                <a:latin typeface="Times New Roman" panose="02020603050405020304" pitchFamily="18" charset="0"/>
                <a:cs typeface="Times New Roman" panose="02020603050405020304" pitchFamily="18" charset="0"/>
              </a:rPr>
              <a:t>用自己的密钥加密</a:t>
            </a:r>
            <a:r>
              <a:rPr lang="en-US" altLang="zh-CN" b="1" i="1" dirty="0">
                <a:latin typeface="Times New Roman" panose="02020603050405020304" pitchFamily="18" charset="0"/>
                <a:cs typeface="Times New Roman" panose="02020603050405020304" pitchFamily="18" charset="0"/>
              </a:rPr>
              <a:t>k</a:t>
            </a:r>
            <a:r>
              <a:rPr lang="zh-CN" altLang="zh-CN" b="1" dirty="0">
                <a:latin typeface="Times New Roman" panose="02020603050405020304" pitchFamily="18" charset="0"/>
                <a:cs typeface="Times New Roman" panose="02020603050405020304" pitchFamily="18" charset="0"/>
              </a:rPr>
              <a:t>得到密文</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将密文</a:t>
            </a:r>
            <a:r>
              <a:rPr lang="en-US" altLang="zh-CN" b="1" i="1" dirty="0">
                <a:latin typeface="Times New Roman" panose="02020603050405020304" pitchFamily="18" charset="0"/>
                <a:cs typeface="Times New Roman" panose="02020603050405020304" pitchFamily="18" charset="0"/>
              </a:rPr>
              <a:t>c</a:t>
            </a:r>
            <a:r>
              <a:rPr lang="en-US" altLang="zh-CN" b="1" baseline="-25000"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传送给</a:t>
            </a:r>
            <a:r>
              <a:rPr lang="en-US" altLang="zh-CN" b="1" dirty="0">
                <a:latin typeface="Times New Roman" panose="02020603050405020304" pitchFamily="18" charset="0"/>
                <a:cs typeface="Times New Roman" panose="02020603050405020304" pitchFamily="18" charset="0"/>
              </a:rPr>
              <a:t>B</a:t>
            </a:r>
            <a:endParaRPr lang="zh-CN"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altLang="zh-CN" b="1" dirty="0">
                <a:latin typeface="Times New Roman" panose="02020603050405020304" pitchFamily="18" charset="0"/>
                <a:cs typeface="Times New Roman" panose="02020603050405020304" pitchFamily="18" charset="0"/>
              </a:rPr>
              <a:t>B</a:t>
            </a:r>
            <a:r>
              <a:rPr lang="zh-CN" altLang="zh-CN" b="1" dirty="0">
                <a:latin typeface="Times New Roman" panose="02020603050405020304" pitchFamily="18" charset="0"/>
                <a:cs typeface="Times New Roman" panose="02020603050405020304" pitchFamily="18" charset="0"/>
              </a:rPr>
              <a:t>用自己的密钥加密</a:t>
            </a:r>
            <a:r>
              <a:rPr lang="en-US" altLang="zh-CN" b="1" i="1" dirty="0">
                <a:latin typeface="Times New Roman" panose="02020603050405020304" pitchFamily="18" charset="0"/>
                <a:cs typeface="Times New Roman" panose="02020603050405020304" pitchFamily="18" charset="0"/>
              </a:rPr>
              <a:t>c</a:t>
            </a:r>
            <a:r>
              <a:rPr lang="en-US" altLang="zh-CN" b="1" baseline="-25000"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得到密文</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，将密文</a:t>
            </a:r>
            <a:r>
              <a:rPr lang="en-US" altLang="zh-CN" b="1" i="1" dirty="0">
                <a:latin typeface="Times New Roman" panose="02020603050405020304" pitchFamily="18" charset="0"/>
                <a:cs typeface="Times New Roman" panose="02020603050405020304" pitchFamily="18" charset="0"/>
              </a:rPr>
              <a:t>c</a:t>
            </a:r>
            <a:r>
              <a:rPr lang="en-US" altLang="zh-CN" b="1" baseline="-25000" dirty="0">
                <a:latin typeface="Times New Roman" panose="02020603050405020304" pitchFamily="18" charset="0"/>
                <a:cs typeface="Times New Roman" panose="02020603050405020304" pitchFamily="18" charset="0"/>
              </a:rPr>
              <a:t>2</a:t>
            </a:r>
            <a:r>
              <a:rPr lang="zh-CN" altLang="zh-CN" b="1" dirty="0">
                <a:latin typeface="Times New Roman" panose="02020603050405020304" pitchFamily="18" charset="0"/>
                <a:cs typeface="Times New Roman" panose="02020603050405020304" pitchFamily="18" charset="0"/>
              </a:rPr>
              <a:t>传送给</a:t>
            </a:r>
            <a:r>
              <a:rPr lang="en-US" altLang="zh-CN" b="1" dirty="0">
                <a:latin typeface="Times New Roman" panose="02020603050405020304" pitchFamily="18" charset="0"/>
                <a:cs typeface="Times New Roman" panose="02020603050405020304" pitchFamily="18" charset="0"/>
              </a:rPr>
              <a:t>A</a:t>
            </a:r>
            <a:endParaRPr lang="zh-CN"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altLang="zh-CN" b="1" dirty="0">
                <a:latin typeface="Times New Roman" panose="02020603050405020304" pitchFamily="18" charset="0"/>
                <a:cs typeface="Times New Roman" panose="02020603050405020304" pitchFamily="18" charset="0"/>
              </a:rPr>
              <a:t>A</a:t>
            </a:r>
            <a:r>
              <a:rPr lang="zh-CN" altLang="zh-CN" b="1" dirty="0">
                <a:latin typeface="Times New Roman" panose="02020603050405020304" pitchFamily="18" charset="0"/>
                <a:cs typeface="Times New Roman" panose="02020603050405020304" pitchFamily="18" charset="0"/>
              </a:rPr>
              <a:t>用自己的密钥解密</a:t>
            </a:r>
            <a:r>
              <a:rPr lang="en-US" altLang="zh-CN" b="1" i="1" dirty="0">
                <a:latin typeface="Times New Roman" panose="02020603050405020304" pitchFamily="18" charset="0"/>
                <a:cs typeface="Times New Roman" panose="02020603050405020304" pitchFamily="18" charset="0"/>
              </a:rPr>
              <a:t>c</a:t>
            </a:r>
            <a:r>
              <a:rPr lang="en-US" altLang="zh-CN" b="1" baseline="-25000" dirty="0">
                <a:latin typeface="Times New Roman" panose="02020603050405020304" pitchFamily="18" charset="0"/>
                <a:cs typeface="Times New Roman" panose="02020603050405020304" pitchFamily="18" charset="0"/>
              </a:rPr>
              <a:t>2</a:t>
            </a:r>
            <a:r>
              <a:rPr lang="zh-CN" altLang="zh-CN" b="1" dirty="0">
                <a:latin typeface="Times New Roman" panose="02020603050405020304" pitchFamily="18" charset="0"/>
                <a:cs typeface="Times New Roman" panose="02020603050405020304" pitchFamily="18" charset="0"/>
              </a:rPr>
              <a:t>得到</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，将</a:t>
            </a:r>
            <a:r>
              <a:rPr lang="en-US" altLang="zh-CN" b="1" i="1" dirty="0">
                <a:latin typeface="Times New Roman" panose="02020603050405020304" pitchFamily="18" charset="0"/>
                <a:cs typeface="Times New Roman" panose="02020603050405020304" pitchFamily="18" charset="0"/>
              </a:rPr>
              <a:t>c</a:t>
            </a:r>
            <a:r>
              <a:rPr lang="en-US" altLang="zh-CN" b="1" baseline="-25000" dirty="0">
                <a:latin typeface="Times New Roman" panose="02020603050405020304" pitchFamily="18" charset="0"/>
                <a:cs typeface="Times New Roman" panose="02020603050405020304" pitchFamily="18" charset="0"/>
              </a:rPr>
              <a:t>3</a:t>
            </a:r>
            <a:r>
              <a:rPr lang="zh-CN" altLang="zh-CN" b="1" dirty="0">
                <a:latin typeface="Times New Roman" panose="02020603050405020304" pitchFamily="18" charset="0"/>
                <a:cs typeface="Times New Roman" panose="02020603050405020304" pitchFamily="18" charset="0"/>
              </a:rPr>
              <a:t>传送给</a:t>
            </a:r>
            <a:r>
              <a:rPr lang="en-US" altLang="zh-CN" b="1" dirty="0">
                <a:latin typeface="Times New Roman" panose="02020603050405020304" pitchFamily="18" charset="0"/>
                <a:cs typeface="Times New Roman" panose="02020603050405020304" pitchFamily="18" charset="0"/>
              </a:rPr>
              <a:t>B</a:t>
            </a:r>
            <a:endParaRPr lang="zh-CN" altLang="zh-C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altLang="zh-CN" b="1" dirty="0">
                <a:latin typeface="Times New Roman" panose="02020603050405020304" pitchFamily="18" charset="0"/>
                <a:cs typeface="Times New Roman" panose="02020603050405020304" pitchFamily="18" charset="0"/>
              </a:rPr>
              <a:t>B</a:t>
            </a:r>
            <a:r>
              <a:rPr lang="zh-CN" altLang="zh-CN" b="1" dirty="0">
                <a:latin typeface="Times New Roman" panose="02020603050405020304" pitchFamily="18" charset="0"/>
                <a:cs typeface="Times New Roman" panose="02020603050405020304" pitchFamily="18" charset="0"/>
              </a:rPr>
              <a:t>用自己的密钥解密</a:t>
            </a:r>
            <a:r>
              <a:rPr lang="en-US" altLang="zh-CN" b="1" i="1" dirty="0">
                <a:latin typeface="Times New Roman" panose="02020603050405020304" pitchFamily="18" charset="0"/>
                <a:cs typeface="Times New Roman" panose="02020603050405020304" pitchFamily="18" charset="0"/>
              </a:rPr>
              <a:t>c</a:t>
            </a:r>
            <a:r>
              <a:rPr lang="en-US" altLang="zh-CN" b="1" baseline="-25000" dirty="0">
                <a:latin typeface="Times New Roman" panose="02020603050405020304" pitchFamily="18" charset="0"/>
                <a:cs typeface="Times New Roman" panose="02020603050405020304" pitchFamily="18" charset="0"/>
              </a:rPr>
              <a:t>3</a:t>
            </a:r>
            <a:r>
              <a:rPr lang="zh-CN" altLang="zh-CN" b="1" dirty="0">
                <a:latin typeface="Times New Roman" panose="02020603050405020304" pitchFamily="18" charset="0"/>
                <a:cs typeface="Times New Roman" panose="02020603050405020304" pitchFamily="18" charset="0"/>
              </a:rPr>
              <a:t>得到</a:t>
            </a:r>
            <a:r>
              <a:rPr lang="en-US" altLang="zh-CN" b="1" i="1" dirty="0">
                <a:latin typeface="Times New Roman" panose="02020603050405020304" pitchFamily="18" charset="0"/>
                <a:cs typeface="Times New Roman" panose="02020603050405020304" pitchFamily="18" charset="0"/>
              </a:rPr>
              <a:t>k</a:t>
            </a:r>
          </a:p>
          <a:p>
            <a:pPr marL="0" indent="0">
              <a:buNone/>
              <a:defRPr/>
            </a:pPr>
            <a:endParaRPr lang="en-US" altLang="zh-CN" b="1" dirty="0">
              <a:solidFill>
                <a:srgbClr val="FF0000"/>
              </a:solidFill>
            </a:endParaRPr>
          </a:p>
          <a:p>
            <a:pPr marL="0" indent="0">
              <a:buNone/>
              <a:defRPr/>
            </a:pPr>
            <a:r>
              <a:rPr lang="zh-CN" altLang="en-US" b="1" dirty="0">
                <a:solidFill>
                  <a:srgbClr val="FF0000"/>
                </a:solidFill>
              </a:rPr>
              <a:t>注：</a:t>
            </a:r>
            <a:r>
              <a:rPr lang="zh-CN" altLang="zh-CN" b="1" dirty="0"/>
              <a:t>虽然这个协议可以保证密钥的正确性，但是由于没有提供身份认证，很容易在执行过程中发生冒充行为。</a:t>
            </a:r>
            <a:r>
              <a:rPr lang="zh-CN" altLang="zh-CN" b="1" dirty="0">
                <a:solidFill>
                  <a:srgbClr val="FF0000"/>
                </a:solidFill>
              </a:rPr>
              <a:t>因此，</a:t>
            </a:r>
            <a:r>
              <a:rPr lang="zh-CN" altLang="zh-CN" b="1" dirty="0">
                <a:solidFill>
                  <a:srgbClr val="0033CC"/>
                </a:solidFill>
              </a:rPr>
              <a:t>在使用此协议时</a:t>
            </a:r>
            <a:r>
              <a:rPr lang="zh-CN" altLang="zh-CN" b="1" dirty="0"/>
              <a:t>，</a:t>
            </a:r>
            <a:r>
              <a:rPr lang="zh-CN" altLang="zh-CN" b="1" dirty="0">
                <a:solidFill>
                  <a:srgbClr val="FF0000"/>
                </a:solidFill>
              </a:rPr>
              <a:t>需要有</a:t>
            </a:r>
            <a:r>
              <a:rPr lang="zh-CN" altLang="zh-CN" b="1" dirty="0">
                <a:solidFill>
                  <a:srgbClr val="0033CC"/>
                </a:solidFill>
              </a:rPr>
              <a:t>其他配套协议提供身份认证</a:t>
            </a:r>
            <a:r>
              <a:rPr lang="zh-CN" altLang="zh-CN" b="1" dirty="0"/>
              <a:t>。</a:t>
            </a:r>
            <a:endParaRPr lang="zh-CN" altLang="en-US" b="1" dirty="0">
              <a:latin typeface="Times New Roman" panose="02020603050405020304" pitchFamily="18" charset="0"/>
              <a:cs typeface="Times New Roman" panose="02020603050405020304" pitchFamily="18" charset="0"/>
            </a:endParaRPr>
          </a:p>
        </p:txBody>
      </p:sp>
      <p:sp>
        <p:nvSpPr>
          <p:cNvPr id="128003" name="Rectangle 2">
            <a:extLst>
              <a:ext uri="{FF2B5EF4-FFF2-40B4-BE49-F238E27FC236}">
                <a16:creationId xmlns:a16="http://schemas.microsoft.com/office/drawing/2014/main" id="{726531D2-E29D-4825-B2F3-319140640D98}"/>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128004" name="对象 4">
            <a:extLst>
              <a:ext uri="{FF2B5EF4-FFF2-40B4-BE49-F238E27FC236}">
                <a16:creationId xmlns:a16="http://schemas.microsoft.com/office/drawing/2014/main" id="{B8CDB3D6-EB04-4993-A66D-159427A51441}"/>
              </a:ext>
            </a:extLst>
          </p:cNvPr>
          <p:cNvGraphicFramePr>
            <a:graphicFrameLocks noChangeAspect="1"/>
          </p:cNvGraphicFramePr>
          <p:nvPr/>
        </p:nvGraphicFramePr>
        <p:xfrm>
          <a:off x="5643563" y="1785938"/>
          <a:ext cx="1728787" cy="252412"/>
        </p:xfrm>
        <a:graphic>
          <a:graphicData uri="http://schemas.openxmlformats.org/presentationml/2006/ole">
            <mc:AlternateContent xmlns:mc="http://schemas.openxmlformats.org/markup-compatibility/2006">
              <mc:Choice xmlns:v="urn:schemas-microsoft-com:vml" Requires="v">
                <p:oleObj name="Equation" r:id="rId2" imgW="1371600" imgH="203200" progId="Equation.DSMT4">
                  <p:embed/>
                </p:oleObj>
              </mc:Choice>
              <mc:Fallback>
                <p:oleObj name="Equation" r:id="rId2" imgW="1371600" imgH="203200" progId="Equation.DSMT4">
                  <p:embed/>
                  <p:pic>
                    <p:nvPicPr>
                      <p:cNvPr id="128004" name="对象 4">
                        <a:extLst>
                          <a:ext uri="{FF2B5EF4-FFF2-40B4-BE49-F238E27FC236}">
                            <a16:creationId xmlns:a16="http://schemas.microsoft.com/office/drawing/2014/main" id="{B8CDB3D6-EB04-4993-A66D-159427A51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3" y="1785938"/>
                        <a:ext cx="17287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5" name="Rectangle 4">
            <a:extLst>
              <a:ext uri="{FF2B5EF4-FFF2-40B4-BE49-F238E27FC236}">
                <a16:creationId xmlns:a16="http://schemas.microsoft.com/office/drawing/2014/main" id="{9F362F47-2881-4C29-9748-9A11B5B4DA5F}"/>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128006" name="对象 6">
            <a:extLst>
              <a:ext uri="{FF2B5EF4-FFF2-40B4-BE49-F238E27FC236}">
                <a16:creationId xmlns:a16="http://schemas.microsoft.com/office/drawing/2014/main" id="{88069231-0020-463E-BAF6-7A9516E278D0}"/>
              </a:ext>
            </a:extLst>
          </p:cNvPr>
          <p:cNvGraphicFramePr>
            <a:graphicFrameLocks noChangeAspect="1"/>
          </p:cNvGraphicFramePr>
          <p:nvPr/>
        </p:nvGraphicFramePr>
        <p:xfrm>
          <a:off x="3500438" y="2113568"/>
          <a:ext cx="863600" cy="288925"/>
        </p:xfrm>
        <a:graphic>
          <a:graphicData uri="http://schemas.openxmlformats.org/presentationml/2006/ole">
            <mc:AlternateContent xmlns:mc="http://schemas.openxmlformats.org/markup-compatibility/2006">
              <mc:Choice xmlns:v="urn:schemas-microsoft-com:vml" Requires="v">
                <p:oleObj name="Equation" r:id="rId4" imgW="596641" imgH="203112" progId="Equation.DSMT4">
                  <p:embed/>
                </p:oleObj>
              </mc:Choice>
              <mc:Fallback>
                <p:oleObj name="Equation" r:id="rId4" imgW="596641" imgH="203112" progId="Equation.DSMT4">
                  <p:embed/>
                  <p:pic>
                    <p:nvPicPr>
                      <p:cNvPr id="128006" name="对象 6">
                        <a:extLst>
                          <a:ext uri="{FF2B5EF4-FFF2-40B4-BE49-F238E27FC236}">
                            <a16:creationId xmlns:a16="http://schemas.microsoft.com/office/drawing/2014/main" id="{88069231-0020-463E-BAF6-7A9516E27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438" y="2113568"/>
                        <a:ext cx="8636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7" name="Rectangle 6">
            <a:extLst>
              <a:ext uri="{FF2B5EF4-FFF2-40B4-BE49-F238E27FC236}">
                <a16:creationId xmlns:a16="http://schemas.microsoft.com/office/drawing/2014/main" id="{80272C4D-A470-4A3F-B621-FBBF622D5BEA}"/>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128008" name="对象 8">
            <a:extLst>
              <a:ext uri="{FF2B5EF4-FFF2-40B4-BE49-F238E27FC236}">
                <a16:creationId xmlns:a16="http://schemas.microsoft.com/office/drawing/2014/main" id="{355B3AE5-6F3A-43DC-A385-9A46550D6E3C}"/>
              </a:ext>
            </a:extLst>
          </p:cNvPr>
          <p:cNvGraphicFramePr>
            <a:graphicFrameLocks noChangeAspect="1"/>
          </p:cNvGraphicFramePr>
          <p:nvPr/>
        </p:nvGraphicFramePr>
        <p:xfrm>
          <a:off x="3571875" y="2479373"/>
          <a:ext cx="1220788" cy="288925"/>
        </p:xfrm>
        <a:graphic>
          <a:graphicData uri="http://schemas.openxmlformats.org/presentationml/2006/ole">
            <mc:AlternateContent xmlns:mc="http://schemas.openxmlformats.org/markup-compatibility/2006">
              <mc:Choice xmlns:v="urn:schemas-microsoft-com:vml" Requires="v">
                <p:oleObj name="Equation" r:id="rId6" imgW="850531" imgH="203112" progId="Equation.DSMT4">
                  <p:embed/>
                </p:oleObj>
              </mc:Choice>
              <mc:Fallback>
                <p:oleObj name="Equation" r:id="rId6" imgW="850531" imgH="203112" progId="Equation.DSMT4">
                  <p:embed/>
                  <p:pic>
                    <p:nvPicPr>
                      <p:cNvPr id="128008" name="对象 8">
                        <a:extLst>
                          <a:ext uri="{FF2B5EF4-FFF2-40B4-BE49-F238E27FC236}">
                            <a16:creationId xmlns:a16="http://schemas.microsoft.com/office/drawing/2014/main" id="{355B3AE5-6F3A-43DC-A385-9A46550D6E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75" y="2479373"/>
                        <a:ext cx="12207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9" name="Rectangle 8">
            <a:extLst>
              <a:ext uri="{FF2B5EF4-FFF2-40B4-BE49-F238E27FC236}">
                <a16:creationId xmlns:a16="http://schemas.microsoft.com/office/drawing/2014/main" id="{2086F59A-C2B2-4A22-A962-129771BA4A51}"/>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128010" name="对象 10">
            <a:extLst>
              <a:ext uri="{FF2B5EF4-FFF2-40B4-BE49-F238E27FC236}">
                <a16:creationId xmlns:a16="http://schemas.microsoft.com/office/drawing/2014/main" id="{8841E685-13A7-4D23-9EE2-97764C15E8A7}"/>
              </a:ext>
            </a:extLst>
          </p:cNvPr>
          <p:cNvGraphicFramePr>
            <a:graphicFrameLocks noChangeAspect="1"/>
          </p:cNvGraphicFramePr>
          <p:nvPr/>
        </p:nvGraphicFramePr>
        <p:xfrm>
          <a:off x="3172808" y="2864480"/>
          <a:ext cx="3619500" cy="288925"/>
        </p:xfrm>
        <a:graphic>
          <a:graphicData uri="http://schemas.openxmlformats.org/presentationml/2006/ole">
            <mc:AlternateContent xmlns:mc="http://schemas.openxmlformats.org/markup-compatibility/2006">
              <mc:Choice xmlns:v="urn:schemas-microsoft-com:vml" Requires="v">
                <p:oleObj name="Equation" r:id="rId8" imgW="2514600" imgH="203200" progId="Equation.DSMT4">
                  <p:embed/>
                </p:oleObj>
              </mc:Choice>
              <mc:Fallback>
                <p:oleObj name="Equation" r:id="rId8" imgW="2514600" imgH="203200" progId="Equation.DSMT4">
                  <p:embed/>
                  <p:pic>
                    <p:nvPicPr>
                      <p:cNvPr id="128010" name="对象 10">
                        <a:extLst>
                          <a:ext uri="{FF2B5EF4-FFF2-40B4-BE49-F238E27FC236}">
                            <a16:creationId xmlns:a16="http://schemas.microsoft.com/office/drawing/2014/main" id="{8841E685-13A7-4D23-9EE2-97764C15E8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2808" y="2864480"/>
                        <a:ext cx="36195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标题 3">
            <a:extLst>
              <a:ext uri="{FF2B5EF4-FFF2-40B4-BE49-F238E27FC236}">
                <a16:creationId xmlns:a16="http://schemas.microsoft.com/office/drawing/2014/main" id="{2052A524-FD9B-49D1-ADD5-8A0F2E49291A}"/>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13" name="矩形 3">
            <a:extLst>
              <a:ext uri="{FF2B5EF4-FFF2-40B4-BE49-F238E27FC236}">
                <a16:creationId xmlns:a16="http://schemas.microsoft.com/office/drawing/2014/main" id="{AA7AB3A5-E1D1-4DBF-B71A-64EA826987C2}"/>
              </a:ext>
            </a:extLst>
          </p:cNvPr>
          <p:cNvSpPr>
            <a:spLocks noChangeArrowheads="1"/>
          </p:cNvSpPr>
          <p:nvPr/>
        </p:nvSpPr>
        <p:spPr bwMode="auto">
          <a:xfrm>
            <a:off x="214282" y="642924"/>
            <a:ext cx="364555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4.6.2 </a:t>
            </a:r>
            <a:r>
              <a:rPr lang="zh-CN" altLang="en-US" sz="2000" b="1" dirty="0">
                <a:solidFill>
                  <a:srgbClr val="C00000"/>
                </a:solidFill>
                <a:effectLst>
                  <a:reflection blurRad="6350" stA="50000" endA="300" endPos="50000" dist="60007" dir="5400000" sy="-100000" algn="bl" rotWithShape="0"/>
                </a:effectLst>
                <a:latin typeface="Arial" charset="0"/>
              </a:rPr>
              <a:t>对称密码体制的密钥管理</a:t>
            </a:r>
          </a:p>
        </p:txBody>
      </p:sp>
      <p:sp>
        <p:nvSpPr>
          <p:cNvPr id="128013" name="矩形 3">
            <a:extLst>
              <a:ext uri="{FF2B5EF4-FFF2-40B4-BE49-F238E27FC236}">
                <a16:creationId xmlns:a16="http://schemas.microsoft.com/office/drawing/2014/main" id="{64D6815D-5822-4332-8AA4-8BF821AEE401}"/>
              </a:ext>
            </a:extLst>
          </p:cNvPr>
          <p:cNvSpPr>
            <a:spLocks noChangeArrowheads="1"/>
          </p:cNvSpPr>
          <p:nvPr/>
        </p:nvSpPr>
        <p:spPr bwMode="auto">
          <a:xfrm>
            <a:off x="428625" y="1143000"/>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2000" b="1">
                <a:solidFill>
                  <a:srgbClr val="FF0000"/>
                </a:solidFill>
                <a:latin typeface="Arial" panose="020B0604020202020204" pitchFamily="34" charset="0"/>
              </a:rPr>
              <a:t>无中心的密钥建立</a:t>
            </a:r>
          </a:p>
        </p:txBody>
      </p:sp>
    </p:spTree>
  </p:cSld>
  <p:clrMapOvr>
    <a:masterClrMapping/>
  </p:clrMapOvr>
  <p:transition spd="med">
    <p:randomBar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内容占位符 2">
            <a:extLst>
              <a:ext uri="{FF2B5EF4-FFF2-40B4-BE49-F238E27FC236}">
                <a16:creationId xmlns:a16="http://schemas.microsoft.com/office/drawing/2014/main" id="{D8DD7134-21D3-4757-8BCC-869068FCBF64}"/>
              </a:ext>
            </a:extLst>
          </p:cNvPr>
          <p:cNvSpPr>
            <a:spLocks noGrp="1" noChangeArrowheads="1"/>
          </p:cNvSpPr>
          <p:nvPr>
            <p:ph idx="1"/>
          </p:nvPr>
        </p:nvSpPr>
        <p:spPr>
          <a:xfrm>
            <a:off x="428625" y="1714500"/>
            <a:ext cx="8229600" cy="2794000"/>
          </a:xfrm>
        </p:spPr>
        <p:txBody>
          <a:bodyPr/>
          <a:lstStyle/>
          <a:p>
            <a:r>
              <a:rPr lang="zh-CN" altLang="zh-CN" b="1" dirty="0">
                <a:solidFill>
                  <a:srgbClr val="FF0000"/>
                </a:solidFill>
              </a:rPr>
              <a:t>如果</a:t>
            </a:r>
            <a:r>
              <a:rPr lang="zh-CN" altLang="zh-CN" b="1" dirty="0">
                <a:solidFill>
                  <a:srgbClr val="0033CC"/>
                </a:solidFill>
              </a:rPr>
              <a:t>用户</a:t>
            </a:r>
            <a:r>
              <a:rPr lang="zh-CN" altLang="zh-CN" b="1" dirty="0"/>
              <a:t>能和</a:t>
            </a:r>
            <a:r>
              <a:rPr lang="zh-CN" altLang="zh-CN" b="1" dirty="0">
                <a:solidFill>
                  <a:srgbClr val="0033CC"/>
                </a:solidFill>
                <a:effectLst>
                  <a:outerShdw blurRad="38100" dist="38100" dir="2700000" algn="tl">
                    <a:srgbClr val="000000">
                      <a:alpha val="43137"/>
                    </a:srgbClr>
                  </a:outerShdw>
                </a:effectLst>
              </a:rPr>
              <a:t>可信第三方</a:t>
            </a:r>
            <a:r>
              <a:rPr lang="zh-CN" altLang="zh-CN" b="1" dirty="0"/>
              <a:t>（如密钥分配中心）</a:t>
            </a:r>
            <a:r>
              <a:rPr lang="zh-CN" altLang="zh-CN" b="1" dirty="0">
                <a:solidFill>
                  <a:srgbClr val="FF0000"/>
                </a:solidFill>
              </a:rPr>
              <a:t>之间建立了</a:t>
            </a:r>
            <a:r>
              <a:rPr lang="zh-CN" altLang="zh-CN" b="1" dirty="0">
                <a:solidFill>
                  <a:srgbClr val="0033CC"/>
                </a:solidFill>
              </a:rPr>
              <a:t>共享密钥</a:t>
            </a:r>
            <a:r>
              <a:rPr lang="zh-CN" altLang="zh-CN" b="1" dirty="0"/>
              <a:t>，那么可以借助可信第三方的帮助，</a:t>
            </a:r>
            <a:r>
              <a:rPr lang="zh-CN" altLang="zh-CN" b="1" dirty="0">
                <a:solidFill>
                  <a:srgbClr val="0033CC"/>
                </a:solidFill>
              </a:rPr>
              <a:t>在任何两个互不认识的用户之间</a:t>
            </a:r>
            <a:r>
              <a:rPr lang="zh-CN" altLang="zh-CN" b="1" dirty="0">
                <a:solidFill>
                  <a:srgbClr val="FF0000"/>
                </a:solidFill>
              </a:rPr>
              <a:t>建立一个共享密钥</a:t>
            </a:r>
            <a:endParaRPr lang="en-US" altLang="zh-CN" b="1" dirty="0">
              <a:solidFill>
                <a:srgbClr val="FF0000"/>
              </a:solidFill>
            </a:endParaRPr>
          </a:p>
          <a:p>
            <a:endParaRPr lang="zh-CN" altLang="zh-CN" b="1" dirty="0"/>
          </a:p>
          <a:p>
            <a:r>
              <a:rPr lang="zh-CN" altLang="zh-CN" b="1" dirty="0"/>
              <a:t>设</a:t>
            </a:r>
            <a:r>
              <a:rPr lang="zh-CN" altLang="zh-CN" b="1" u="sng" dirty="0"/>
              <a:t>可信第三方</a:t>
            </a:r>
            <a:r>
              <a:rPr lang="en-US" altLang="zh-CN" b="1" u="sng" dirty="0"/>
              <a:t>TTP</a:t>
            </a:r>
            <a:r>
              <a:rPr lang="zh-CN" altLang="zh-CN" b="1" dirty="0"/>
              <a:t>提供密钥的产生、密钥的鉴别、密钥的分发等服务。</a:t>
            </a:r>
            <a:r>
              <a:rPr lang="zh-CN" altLang="zh-CN" b="1" u="sng" dirty="0"/>
              <a:t>发送者</a:t>
            </a:r>
            <a:r>
              <a:rPr lang="en-US" altLang="zh-CN" b="1" u="sng" dirty="0"/>
              <a:t>A</a:t>
            </a:r>
            <a:r>
              <a:rPr lang="zh-CN" altLang="zh-CN" b="1" dirty="0"/>
              <a:t>和</a:t>
            </a:r>
            <a:r>
              <a:rPr lang="zh-CN" altLang="zh-CN" b="1" u="sng" dirty="0"/>
              <a:t>接收者</a:t>
            </a:r>
            <a:r>
              <a:rPr lang="en-US" altLang="zh-CN" b="1" u="sng" dirty="0"/>
              <a:t>B</a:t>
            </a:r>
            <a:r>
              <a:rPr lang="zh-CN" altLang="zh-CN" b="1" dirty="0"/>
              <a:t>分别与可信第三方</a:t>
            </a:r>
            <a:r>
              <a:rPr lang="en-US" altLang="zh-CN" b="1" dirty="0"/>
              <a:t>TTP</a:t>
            </a:r>
            <a:r>
              <a:rPr lang="zh-CN" altLang="zh-CN" b="1" dirty="0"/>
              <a:t>共享一个密钥，</a:t>
            </a:r>
            <a:r>
              <a:rPr lang="en-US" altLang="zh-CN" b="1" u="sng" dirty="0"/>
              <a:t>A</a:t>
            </a:r>
            <a:r>
              <a:rPr lang="zh-CN" altLang="zh-CN" b="1" u="sng" dirty="0"/>
              <a:t>与</a:t>
            </a:r>
            <a:r>
              <a:rPr lang="en-US" altLang="zh-CN" b="1" u="sng" dirty="0"/>
              <a:t>TTP</a:t>
            </a:r>
            <a:r>
              <a:rPr lang="zh-CN" altLang="zh-CN" b="1" u="sng" dirty="0"/>
              <a:t>的共享密钥为</a:t>
            </a:r>
            <a:r>
              <a:rPr lang="en-US" altLang="zh-CN" sz="1800" b="1" u="sng" dirty="0" err="1"/>
              <a:t>k</a:t>
            </a:r>
            <a:r>
              <a:rPr lang="en-US" altLang="zh-CN" b="1" u="sng" baseline="-25000" dirty="0" err="1"/>
              <a:t>AT</a:t>
            </a:r>
            <a:r>
              <a:rPr lang="zh-CN" altLang="zh-CN" b="1" dirty="0"/>
              <a:t>，</a:t>
            </a:r>
            <a:r>
              <a:rPr lang="en-US" altLang="zh-CN" b="1" u="sng" dirty="0"/>
              <a:t>B</a:t>
            </a:r>
            <a:r>
              <a:rPr lang="zh-CN" altLang="zh-CN" b="1" u="sng" dirty="0"/>
              <a:t>与</a:t>
            </a:r>
            <a:r>
              <a:rPr lang="en-US" altLang="zh-CN" b="1" u="sng" dirty="0"/>
              <a:t>TTP</a:t>
            </a:r>
            <a:r>
              <a:rPr lang="zh-CN" altLang="zh-CN" b="1" u="sng" dirty="0"/>
              <a:t>的共享密钥为</a:t>
            </a:r>
            <a:r>
              <a:rPr lang="en-US" altLang="zh-CN" b="1" u="sng" dirty="0"/>
              <a:t> </a:t>
            </a:r>
            <a:r>
              <a:rPr lang="en-US" altLang="zh-CN" sz="1800" b="1" u="sng" dirty="0" err="1"/>
              <a:t>k</a:t>
            </a:r>
            <a:r>
              <a:rPr lang="en-US" altLang="zh-CN" b="1" u="sng" baseline="-25000" dirty="0" err="1"/>
              <a:t>BT</a:t>
            </a:r>
            <a:r>
              <a:rPr lang="zh-CN" altLang="zh-CN" b="1" dirty="0"/>
              <a:t>，</a:t>
            </a:r>
            <a:r>
              <a:rPr lang="en-US" altLang="zh-CN" b="1" dirty="0"/>
              <a:t>A</a:t>
            </a:r>
            <a:r>
              <a:rPr lang="zh-CN" altLang="zh-CN" b="1" dirty="0"/>
              <a:t>和</a:t>
            </a:r>
            <a:r>
              <a:rPr lang="en-US" altLang="zh-CN" b="1" dirty="0"/>
              <a:t>B</a:t>
            </a:r>
            <a:r>
              <a:rPr lang="zh-CN" altLang="zh-CN" b="1" dirty="0"/>
              <a:t>可以有两种途径建立密钥。</a:t>
            </a:r>
            <a:endParaRPr lang="zh-CN" altLang="en-US" b="1" dirty="0"/>
          </a:p>
        </p:txBody>
      </p:sp>
      <p:sp>
        <p:nvSpPr>
          <p:cNvPr id="4" name="标题 3">
            <a:extLst>
              <a:ext uri="{FF2B5EF4-FFF2-40B4-BE49-F238E27FC236}">
                <a16:creationId xmlns:a16="http://schemas.microsoft.com/office/drawing/2014/main" id="{194A7AD7-B004-478A-84B2-9075C78EF1FF}"/>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797AF638-A2C2-473E-8E03-97A941FDAB6B}"/>
              </a:ext>
            </a:extLst>
          </p:cNvPr>
          <p:cNvSpPr>
            <a:spLocks noChangeArrowheads="1"/>
          </p:cNvSpPr>
          <p:nvPr/>
        </p:nvSpPr>
        <p:spPr bwMode="auto">
          <a:xfrm>
            <a:off x="214282" y="642924"/>
            <a:ext cx="364555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4.6.2 </a:t>
            </a:r>
            <a:r>
              <a:rPr lang="zh-CN" altLang="en-US" sz="2000" b="1" dirty="0">
                <a:solidFill>
                  <a:srgbClr val="C00000"/>
                </a:solidFill>
                <a:effectLst>
                  <a:reflection blurRad="6350" stA="50000" endA="300" endPos="50000" dist="60007" dir="5400000" sy="-100000" algn="bl" rotWithShape="0"/>
                </a:effectLst>
                <a:latin typeface="Arial" charset="0"/>
              </a:rPr>
              <a:t>对称密码体制的密钥管理</a:t>
            </a:r>
          </a:p>
        </p:txBody>
      </p:sp>
      <p:sp>
        <p:nvSpPr>
          <p:cNvPr id="129029" name="矩形 3">
            <a:extLst>
              <a:ext uri="{FF2B5EF4-FFF2-40B4-BE49-F238E27FC236}">
                <a16:creationId xmlns:a16="http://schemas.microsoft.com/office/drawing/2014/main" id="{D49E8BAB-7D24-49B0-85B6-41CD9675594A}"/>
              </a:ext>
            </a:extLst>
          </p:cNvPr>
          <p:cNvSpPr>
            <a:spLocks noChangeArrowheads="1"/>
          </p:cNvSpPr>
          <p:nvPr/>
        </p:nvSpPr>
        <p:spPr bwMode="auto">
          <a:xfrm>
            <a:off x="428625" y="1143000"/>
            <a:ext cx="3262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2000" b="1" dirty="0">
                <a:solidFill>
                  <a:srgbClr val="FF0000"/>
                </a:solidFill>
                <a:latin typeface="Arial" panose="020B0604020202020204" pitchFamily="34" charset="0"/>
              </a:rPr>
              <a:t>基于</a:t>
            </a:r>
            <a:r>
              <a:rPr lang="zh-CN" altLang="en-US" sz="2000" b="1" u="sng" dirty="0">
                <a:solidFill>
                  <a:srgbClr val="FF0000"/>
                </a:solidFill>
                <a:effectLst>
                  <a:outerShdw blurRad="38100" dist="38100" dir="2700000" algn="tl">
                    <a:srgbClr val="000000">
                      <a:alpha val="43137"/>
                    </a:srgbClr>
                  </a:outerShdw>
                </a:effectLst>
                <a:latin typeface="Arial" panose="020B0604020202020204" pitchFamily="34" charset="0"/>
              </a:rPr>
              <a:t>可信第三方</a:t>
            </a:r>
            <a:r>
              <a:rPr lang="zh-CN" altLang="en-US" sz="2000" b="1" dirty="0">
                <a:solidFill>
                  <a:srgbClr val="FF0000"/>
                </a:solidFill>
                <a:latin typeface="Arial" panose="020B0604020202020204" pitchFamily="34" charset="0"/>
              </a:rPr>
              <a:t>的密钥建立</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animEffect transition="in" filter="fade">
                                      <p:cBhvr>
                                        <p:cTn id="7" dur="500"/>
                                        <p:tgtEl>
                                          <p:spTgt spid="131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1075">
                                            <p:txEl>
                                              <p:pRg st="2" end="2"/>
                                            </p:txEl>
                                          </p:spTgt>
                                        </p:tgtEl>
                                        <p:attrNameLst>
                                          <p:attrName>style.visibility</p:attrName>
                                        </p:attrNameLst>
                                      </p:cBhvr>
                                      <p:to>
                                        <p:strVal val="visible"/>
                                      </p:to>
                                    </p:set>
                                    <p:animEffect transition="in" filter="fade">
                                      <p:cBhvr>
                                        <p:cTn id="12" dur="500"/>
                                        <p:tgtEl>
                                          <p:spTgt spid="131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7">
            <a:extLst>
              <a:ext uri="{FF2B5EF4-FFF2-40B4-BE49-F238E27FC236}">
                <a16:creationId xmlns:a16="http://schemas.microsoft.com/office/drawing/2014/main" id="{B4B0EBC4-1114-4BC8-B658-8AF48EC04D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4375" y="1785938"/>
            <a:ext cx="7950200" cy="2244725"/>
          </a:xfrm>
          <a:noFill/>
        </p:spPr>
      </p:pic>
      <p:sp>
        <p:nvSpPr>
          <p:cNvPr id="4" name="标题 3">
            <a:extLst>
              <a:ext uri="{FF2B5EF4-FFF2-40B4-BE49-F238E27FC236}">
                <a16:creationId xmlns:a16="http://schemas.microsoft.com/office/drawing/2014/main" id="{DF87028F-360B-454D-B435-0130ABBC8BEA}"/>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BEEA97E6-4A99-4780-BD20-66E84AA3EA70}"/>
              </a:ext>
            </a:extLst>
          </p:cNvPr>
          <p:cNvSpPr>
            <a:spLocks noChangeArrowheads="1"/>
          </p:cNvSpPr>
          <p:nvPr/>
        </p:nvSpPr>
        <p:spPr bwMode="auto">
          <a:xfrm>
            <a:off x="214282" y="642924"/>
            <a:ext cx="364555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4.6.2 </a:t>
            </a:r>
            <a:r>
              <a:rPr lang="zh-CN" altLang="en-US" sz="2000" b="1" dirty="0">
                <a:solidFill>
                  <a:srgbClr val="C00000"/>
                </a:solidFill>
                <a:effectLst>
                  <a:reflection blurRad="6350" stA="50000" endA="300" endPos="50000" dist="60007" dir="5400000" sy="-100000" algn="bl" rotWithShape="0"/>
                </a:effectLst>
                <a:latin typeface="Arial" charset="0"/>
              </a:rPr>
              <a:t>对称密码体制的密钥管理</a:t>
            </a:r>
          </a:p>
        </p:txBody>
      </p:sp>
      <p:sp>
        <p:nvSpPr>
          <p:cNvPr id="130053" name="矩形 3">
            <a:extLst>
              <a:ext uri="{FF2B5EF4-FFF2-40B4-BE49-F238E27FC236}">
                <a16:creationId xmlns:a16="http://schemas.microsoft.com/office/drawing/2014/main" id="{5A669CE8-1C2F-4F86-AFBA-8747D1349A19}"/>
              </a:ext>
            </a:extLst>
          </p:cNvPr>
          <p:cNvSpPr>
            <a:spLocks noChangeArrowheads="1"/>
          </p:cNvSpPr>
          <p:nvPr/>
        </p:nvSpPr>
        <p:spPr bwMode="auto">
          <a:xfrm>
            <a:off x="171532" y="1214438"/>
            <a:ext cx="45464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sz="2000" b="1" u="sng" dirty="0">
                <a:solidFill>
                  <a:srgbClr val="FF0000"/>
                </a:solidFill>
                <a:latin typeface="Arial" panose="020B0604020202020204" pitchFamily="34" charset="0"/>
              </a:rPr>
              <a:t>用户选择共享密钥</a:t>
            </a:r>
            <a:r>
              <a:rPr lang="en-US" altLang="zh-CN" sz="2000" b="1" u="sng" dirty="0">
                <a:solidFill>
                  <a:srgbClr val="FF0000"/>
                </a:solidFill>
                <a:latin typeface="Arial" panose="020B0604020202020204" pitchFamily="34" charset="0"/>
              </a:rPr>
              <a:t>k</a:t>
            </a:r>
            <a:r>
              <a:rPr lang="en-US" altLang="zh-CN" sz="2000" b="1" u="sng" baseline="-25000" dirty="0">
                <a:solidFill>
                  <a:srgbClr val="FF0000"/>
                </a:solidFill>
                <a:latin typeface="Arial" panose="020B0604020202020204" pitchFamily="34" charset="0"/>
              </a:rPr>
              <a:t>AB</a:t>
            </a:r>
            <a:r>
              <a:rPr lang="zh-CN" altLang="en-US" sz="2000" b="1" dirty="0">
                <a:solidFill>
                  <a:srgbClr val="FF0000"/>
                </a:solidFill>
                <a:latin typeface="Arial" panose="020B0604020202020204" pitchFamily="34" charset="0"/>
              </a:rPr>
              <a:t>的密钥建立过程</a:t>
            </a:r>
          </a:p>
        </p:txBody>
      </p:sp>
      <p:sp>
        <p:nvSpPr>
          <p:cNvPr id="130054" name="矩形 6">
            <a:extLst>
              <a:ext uri="{FF2B5EF4-FFF2-40B4-BE49-F238E27FC236}">
                <a16:creationId xmlns:a16="http://schemas.microsoft.com/office/drawing/2014/main" id="{05D0810A-A2D7-4815-AE22-598095AE26C2}"/>
              </a:ext>
            </a:extLst>
          </p:cNvPr>
          <p:cNvSpPr>
            <a:spLocks noChangeArrowheads="1"/>
          </p:cNvSpPr>
          <p:nvPr/>
        </p:nvSpPr>
        <p:spPr bwMode="auto">
          <a:xfrm>
            <a:off x="4500563" y="268288"/>
            <a:ext cx="31670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dirty="0">
                <a:solidFill>
                  <a:srgbClr val="FF0000"/>
                </a:solidFill>
                <a:latin typeface="Arial" panose="020B0604020202020204" pitchFamily="34" charset="0"/>
              </a:rPr>
              <a:t>预先共享的密钥</a:t>
            </a:r>
            <a:r>
              <a:rPr lang="zh-CN" altLang="en-US" sz="1400" b="1" dirty="0">
                <a:latin typeface="Arial" panose="020B0604020202020204" pitchFamily="34" charset="0"/>
              </a:rPr>
              <a:t>：</a:t>
            </a:r>
            <a:endParaRPr lang="en-US" altLang="zh-CN" sz="1400" b="1" dirty="0">
              <a:latin typeface="Arial" panose="020B0604020202020204" pitchFamily="34" charset="0"/>
            </a:endParaRPr>
          </a:p>
          <a:p>
            <a:pPr>
              <a:lnSpc>
                <a:spcPct val="100000"/>
              </a:lnSpc>
              <a:buClrTx/>
              <a:buFontTx/>
              <a:buNone/>
            </a:pPr>
            <a:r>
              <a:rPr lang="en-US" altLang="zh-CN" sz="1400" b="1" dirty="0">
                <a:latin typeface="Arial" panose="020B0604020202020204" pitchFamily="34" charset="0"/>
              </a:rPr>
              <a:t>A</a:t>
            </a:r>
            <a:r>
              <a:rPr lang="zh-CN" altLang="zh-CN" sz="1400" b="1" dirty="0">
                <a:latin typeface="Arial" panose="020B0604020202020204" pitchFamily="34" charset="0"/>
              </a:rPr>
              <a:t>与</a:t>
            </a:r>
            <a:r>
              <a:rPr lang="en-US" altLang="zh-CN" sz="1400" b="1" dirty="0">
                <a:latin typeface="Arial" panose="020B0604020202020204" pitchFamily="34" charset="0"/>
              </a:rPr>
              <a:t>TTP</a:t>
            </a:r>
            <a:r>
              <a:rPr lang="zh-CN" altLang="zh-CN" sz="1400" b="1" dirty="0">
                <a:latin typeface="Arial" panose="020B0604020202020204" pitchFamily="34" charset="0"/>
              </a:rPr>
              <a:t>的共享密钥为</a:t>
            </a:r>
            <a:r>
              <a:rPr lang="en-US" altLang="zh-CN" sz="1400" b="1" dirty="0" err="1">
                <a:solidFill>
                  <a:srgbClr val="0033CC"/>
                </a:solidFill>
                <a:latin typeface="Arial" panose="020B0604020202020204" pitchFamily="34" charset="0"/>
              </a:rPr>
              <a:t>k</a:t>
            </a:r>
            <a:r>
              <a:rPr lang="en-US" altLang="zh-CN" sz="1400" b="1" baseline="-25000" dirty="0" err="1">
                <a:solidFill>
                  <a:srgbClr val="0033CC"/>
                </a:solidFill>
                <a:latin typeface="Arial" panose="020B0604020202020204" pitchFamily="34" charset="0"/>
              </a:rPr>
              <a:t>AT</a:t>
            </a:r>
            <a:endParaRPr lang="en-US" altLang="zh-CN" sz="1400" b="1" dirty="0">
              <a:solidFill>
                <a:srgbClr val="0033CC"/>
              </a:solidFill>
              <a:latin typeface="Arial" panose="020B0604020202020204" pitchFamily="34" charset="0"/>
            </a:endParaRPr>
          </a:p>
          <a:p>
            <a:pPr>
              <a:lnSpc>
                <a:spcPct val="100000"/>
              </a:lnSpc>
              <a:buClrTx/>
              <a:buFontTx/>
              <a:buNone/>
            </a:pPr>
            <a:r>
              <a:rPr lang="en-US" altLang="zh-CN" sz="1400" b="1" dirty="0">
                <a:latin typeface="Arial" panose="020B0604020202020204" pitchFamily="34" charset="0"/>
              </a:rPr>
              <a:t>B</a:t>
            </a:r>
            <a:r>
              <a:rPr lang="zh-CN" altLang="zh-CN" sz="1400" b="1" dirty="0">
                <a:latin typeface="Arial" panose="020B0604020202020204" pitchFamily="34" charset="0"/>
              </a:rPr>
              <a:t>与</a:t>
            </a:r>
            <a:r>
              <a:rPr lang="en-US" altLang="zh-CN" sz="1400" b="1" dirty="0">
                <a:latin typeface="Arial" panose="020B0604020202020204" pitchFamily="34" charset="0"/>
              </a:rPr>
              <a:t>TTP</a:t>
            </a:r>
            <a:r>
              <a:rPr lang="zh-CN" altLang="zh-CN" sz="1400" b="1" dirty="0">
                <a:latin typeface="Arial" panose="020B0604020202020204" pitchFamily="34" charset="0"/>
              </a:rPr>
              <a:t>的共享密钥为</a:t>
            </a:r>
            <a:r>
              <a:rPr lang="en-US" altLang="zh-CN" sz="1400" b="1" dirty="0" err="1">
                <a:solidFill>
                  <a:srgbClr val="0033CC"/>
                </a:solidFill>
                <a:latin typeface="Arial" panose="020B0604020202020204" pitchFamily="34" charset="0"/>
              </a:rPr>
              <a:t>k</a:t>
            </a:r>
            <a:r>
              <a:rPr lang="en-US" altLang="zh-CN" sz="1400" b="1" baseline="-25000" dirty="0" err="1">
                <a:solidFill>
                  <a:srgbClr val="0033CC"/>
                </a:solidFill>
                <a:latin typeface="Arial" panose="020B0604020202020204" pitchFamily="34" charset="0"/>
              </a:rPr>
              <a:t>BT</a:t>
            </a:r>
            <a:endParaRPr lang="en-US" altLang="zh-CN" sz="1400" b="1" dirty="0">
              <a:solidFill>
                <a:srgbClr val="0033CC"/>
              </a:solidFill>
              <a:latin typeface="Arial" panose="020B0604020202020204" pitchFamily="34" charset="0"/>
            </a:endParaRPr>
          </a:p>
          <a:p>
            <a:pPr>
              <a:lnSpc>
                <a:spcPct val="100000"/>
              </a:lnSpc>
              <a:buClrTx/>
              <a:buFontTx/>
              <a:buNone/>
            </a:pPr>
            <a:endParaRPr lang="en-US" altLang="zh-CN" sz="1400" b="1" dirty="0">
              <a:latin typeface="Arial" panose="020B0604020202020204" pitchFamily="34" charset="0"/>
            </a:endParaRPr>
          </a:p>
          <a:p>
            <a:pPr>
              <a:lnSpc>
                <a:spcPct val="100000"/>
              </a:lnSpc>
              <a:buClrTx/>
              <a:buFontTx/>
              <a:buNone/>
            </a:pPr>
            <a:r>
              <a:rPr lang="zh-CN" altLang="en-US" sz="1400" b="1" dirty="0">
                <a:solidFill>
                  <a:srgbClr val="FF0000"/>
                </a:solidFill>
                <a:latin typeface="Arial" panose="020B0604020202020204" pitchFamily="34" charset="0"/>
              </a:rPr>
              <a:t>需要协商的密钥</a:t>
            </a:r>
            <a:r>
              <a:rPr lang="zh-CN" altLang="en-US" sz="1400" b="1" dirty="0">
                <a:latin typeface="Arial" panose="020B0604020202020204" pitchFamily="34" charset="0"/>
              </a:rPr>
              <a:t>：</a:t>
            </a:r>
            <a:endParaRPr lang="en-US" altLang="zh-CN" sz="1400" b="1" dirty="0">
              <a:latin typeface="Arial" panose="020B0604020202020204" pitchFamily="34" charset="0"/>
            </a:endParaRPr>
          </a:p>
          <a:p>
            <a:pPr>
              <a:lnSpc>
                <a:spcPct val="100000"/>
              </a:lnSpc>
              <a:buClrTx/>
              <a:buFontTx/>
              <a:buNone/>
            </a:pPr>
            <a:r>
              <a:rPr lang="en-US" altLang="zh-CN" sz="1400" b="1" dirty="0">
                <a:latin typeface="Arial" panose="020B0604020202020204" pitchFamily="34" charset="0"/>
              </a:rPr>
              <a:t>A</a:t>
            </a:r>
            <a:r>
              <a:rPr lang="zh-CN" altLang="en-US" sz="1400" b="1" dirty="0">
                <a:latin typeface="Arial" panose="020B0604020202020204" pitchFamily="34" charset="0"/>
              </a:rPr>
              <a:t>与</a:t>
            </a:r>
            <a:r>
              <a:rPr lang="en-US" altLang="zh-CN" sz="1400" b="1" dirty="0">
                <a:latin typeface="Arial" panose="020B0604020202020204" pitchFamily="34" charset="0"/>
              </a:rPr>
              <a:t>B</a:t>
            </a:r>
            <a:r>
              <a:rPr lang="zh-CN" altLang="en-US" sz="1400" b="1" dirty="0">
                <a:latin typeface="Arial" panose="020B0604020202020204" pitchFamily="34" charset="0"/>
              </a:rPr>
              <a:t>之间的共享密钥</a:t>
            </a:r>
            <a:r>
              <a:rPr lang="en-US" altLang="zh-CN" sz="1400" dirty="0">
                <a:solidFill>
                  <a:srgbClr val="0033CC"/>
                </a:solidFill>
                <a:latin typeface="Arial" panose="020B0604020202020204" pitchFamily="34" charset="0"/>
              </a:rPr>
              <a:t>k</a:t>
            </a:r>
            <a:r>
              <a:rPr lang="en-US" altLang="zh-CN" sz="1400" b="1" baseline="-25000" dirty="0">
                <a:solidFill>
                  <a:srgbClr val="0033CC"/>
                </a:solidFill>
                <a:latin typeface="Arial" panose="020B0604020202020204" pitchFamily="34" charset="0"/>
              </a:rPr>
              <a:t>AB</a:t>
            </a:r>
            <a:endParaRPr lang="en-US" altLang="zh-CN" sz="1400" b="1" dirty="0">
              <a:solidFill>
                <a:srgbClr val="0033CC"/>
              </a:solidFill>
              <a:latin typeface="Arial" panose="020B0604020202020204" pitchFamily="34" charset="0"/>
            </a:endParaRPr>
          </a:p>
        </p:txBody>
      </p:sp>
    </p:spTree>
  </p:cSld>
  <p:clrMapOvr>
    <a:masterClrMapping/>
  </p:clrMapOvr>
  <p:transition spd="med">
    <p:randomBar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5">
            <a:extLst>
              <a:ext uri="{FF2B5EF4-FFF2-40B4-BE49-F238E27FC236}">
                <a16:creationId xmlns:a16="http://schemas.microsoft.com/office/drawing/2014/main" id="{0F94CD01-65D8-42BB-B030-7A7EB5EF07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0063" y="1785938"/>
            <a:ext cx="7883525" cy="2200275"/>
          </a:xfrm>
          <a:noFill/>
        </p:spPr>
      </p:pic>
      <p:sp>
        <p:nvSpPr>
          <p:cNvPr id="4" name="标题 3">
            <a:extLst>
              <a:ext uri="{FF2B5EF4-FFF2-40B4-BE49-F238E27FC236}">
                <a16:creationId xmlns:a16="http://schemas.microsoft.com/office/drawing/2014/main" id="{0C6CE7B2-F775-4684-899B-C1DFDD56EB84}"/>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1A87E9FA-2944-463C-86F0-7432D568664B}"/>
              </a:ext>
            </a:extLst>
          </p:cNvPr>
          <p:cNvSpPr>
            <a:spLocks noChangeArrowheads="1"/>
          </p:cNvSpPr>
          <p:nvPr/>
        </p:nvSpPr>
        <p:spPr bwMode="auto">
          <a:xfrm>
            <a:off x="214282" y="642924"/>
            <a:ext cx="364555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4.6.2 </a:t>
            </a:r>
            <a:r>
              <a:rPr lang="zh-CN" altLang="en-US" sz="2000" b="1" dirty="0">
                <a:solidFill>
                  <a:srgbClr val="C00000"/>
                </a:solidFill>
                <a:effectLst>
                  <a:reflection blurRad="6350" stA="50000" endA="300" endPos="50000" dist="60007" dir="5400000" sy="-100000" algn="bl" rotWithShape="0"/>
                </a:effectLst>
                <a:latin typeface="Arial" charset="0"/>
              </a:rPr>
              <a:t>对称密码体制的密钥管理</a:t>
            </a:r>
          </a:p>
        </p:txBody>
      </p:sp>
      <p:sp>
        <p:nvSpPr>
          <p:cNvPr id="131077" name="矩形 3">
            <a:extLst>
              <a:ext uri="{FF2B5EF4-FFF2-40B4-BE49-F238E27FC236}">
                <a16:creationId xmlns:a16="http://schemas.microsoft.com/office/drawing/2014/main" id="{F6B6948C-9F65-474C-AC5C-373EC0983B3D}"/>
              </a:ext>
            </a:extLst>
          </p:cNvPr>
          <p:cNvSpPr>
            <a:spLocks noChangeArrowheads="1"/>
          </p:cNvSpPr>
          <p:nvPr/>
        </p:nvSpPr>
        <p:spPr bwMode="auto">
          <a:xfrm>
            <a:off x="162743" y="1214438"/>
            <a:ext cx="4394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2000" b="1" u="sng" dirty="0">
                <a:solidFill>
                  <a:srgbClr val="FF0000"/>
                </a:solidFill>
                <a:latin typeface="Arial" panose="020B0604020202020204" pitchFamily="34" charset="0"/>
              </a:rPr>
              <a:t>TTP</a:t>
            </a:r>
            <a:r>
              <a:rPr lang="zh-CN" altLang="en-US" sz="2000" b="1" u="sng" dirty="0">
                <a:solidFill>
                  <a:srgbClr val="FF0000"/>
                </a:solidFill>
                <a:latin typeface="Arial" panose="020B0604020202020204" pitchFamily="34" charset="0"/>
              </a:rPr>
              <a:t>选择共享密钥</a:t>
            </a:r>
            <a:r>
              <a:rPr lang="en-US" altLang="zh-CN" sz="2000" b="1" u="sng" dirty="0">
                <a:solidFill>
                  <a:srgbClr val="FF0000"/>
                </a:solidFill>
                <a:latin typeface="Arial" panose="020B0604020202020204" pitchFamily="34" charset="0"/>
              </a:rPr>
              <a:t>k</a:t>
            </a:r>
            <a:r>
              <a:rPr lang="en-US" altLang="zh-CN" sz="2000" b="1" u="sng" baseline="-25000" dirty="0">
                <a:solidFill>
                  <a:srgbClr val="FF0000"/>
                </a:solidFill>
                <a:latin typeface="Arial" panose="020B0604020202020204" pitchFamily="34" charset="0"/>
              </a:rPr>
              <a:t>AB</a:t>
            </a:r>
            <a:r>
              <a:rPr lang="zh-CN" altLang="en-US" sz="2000" b="1" dirty="0">
                <a:solidFill>
                  <a:srgbClr val="FF0000"/>
                </a:solidFill>
                <a:latin typeface="Arial" panose="020B0604020202020204" pitchFamily="34" charset="0"/>
              </a:rPr>
              <a:t>的密钥建立过程</a:t>
            </a:r>
          </a:p>
        </p:txBody>
      </p:sp>
      <p:sp>
        <p:nvSpPr>
          <p:cNvPr id="131078" name="矩形 6">
            <a:extLst>
              <a:ext uri="{FF2B5EF4-FFF2-40B4-BE49-F238E27FC236}">
                <a16:creationId xmlns:a16="http://schemas.microsoft.com/office/drawing/2014/main" id="{8F1DD9B0-3A78-43A2-8527-D9723EDCFA9B}"/>
              </a:ext>
            </a:extLst>
          </p:cNvPr>
          <p:cNvSpPr>
            <a:spLocks noChangeArrowheads="1"/>
          </p:cNvSpPr>
          <p:nvPr/>
        </p:nvSpPr>
        <p:spPr bwMode="auto">
          <a:xfrm>
            <a:off x="4500563" y="268288"/>
            <a:ext cx="31670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dirty="0">
                <a:solidFill>
                  <a:srgbClr val="FF0000"/>
                </a:solidFill>
                <a:latin typeface="Arial" panose="020B0604020202020204" pitchFamily="34" charset="0"/>
              </a:rPr>
              <a:t>预先共享的密钥</a:t>
            </a:r>
            <a:r>
              <a:rPr lang="zh-CN" altLang="en-US" sz="1400" b="1" dirty="0">
                <a:latin typeface="Arial" panose="020B0604020202020204" pitchFamily="34" charset="0"/>
              </a:rPr>
              <a:t>：</a:t>
            </a:r>
            <a:endParaRPr lang="en-US" altLang="zh-CN" sz="1400" b="1" dirty="0">
              <a:latin typeface="Arial" panose="020B0604020202020204" pitchFamily="34" charset="0"/>
            </a:endParaRPr>
          </a:p>
          <a:p>
            <a:pPr>
              <a:lnSpc>
                <a:spcPct val="100000"/>
              </a:lnSpc>
              <a:buClrTx/>
              <a:buFontTx/>
              <a:buNone/>
            </a:pPr>
            <a:r>
              <a:rPr lang="en-US" altLang="zh-CN" sz="1400" b="1" dirty="0">
                <a:latin typeface="Arial" panose="020B0604020202020204" pitchFamily="34" charset="0"/>
              </a:rPr>
              <a:t>A</a:t>
            </a:r>
            <a:r>
              <a:rPr lang="zh-CN" altLang="zh-CN" sz="1400" b="1" dirty="0">
                <a:latin typeface="Arial" panose="020B0604020202020204" pitchFamily="34" charset="0"/>
              </a:rPr>
              <a:t>与</a:t>
            </a:r>
            <a:r>
              <a:rPr lang="en-US" altLang="zh-CN" sz="1400" b="1" dirty="0">
                <a:latin typeface="Arial" panose="020B0604020202020204" pitchFamily="34" charset="0"/>
              </a:rPr>
              <a:t>TTP</a:t>
            </a:r>
            <a:r>
              <a:rPr lang="zh-CN" altLang="zh-CN" sz="1400" b="1" dirty="0">
                <a:latin typeface="Arial" panose="020B0604020202020204" pitchFamily="34" charset="0"/>
              </a:rPr>
              <a:t>的共享密钥为</a:t>
            </a:r>
            <a:r>
              <a:rPr lang="en-US" altLang="zh-CN" sz="1400" b="1" dirty="0" err="1">
                <a:solidFill>
                  <a:srgbClr val="0033CC"/>
                </a:solidFill>
                <a:latin typeface="Arial" panose="020B0604020202020204" pitchFamily="34" charset="0"/>
              </a:rPr>
              <a:t>k</a:t>
            </a:r>
            <a:r>
              <a:rPr lang="en-US" altLang="zh-CN" sz="1400" b="1" baseline="-25000" dirty="0" err="1">
                <a:solidFill>
                  <a:srgbClr val="0033CC"/>
                </a:solidFill>
                <a:latin typeface="Arial" panose="020B0604020202020204" pitchFamily="34" charset="0"/>
              </a:rPr>
              <a:t>AT</a:t>
            </a:r>
            <a:endParaRPr lang="en-US" altLang="zh-CN" sz="1400" b="1" dirty="0">
              <a:solidFill>
                <a:srgbClr val="0033CC"/>
              </a:solidFill>
              <a:latin typeface="Arial" panose="020B0604020202020204" pitchFamily="34" charset="0"/>
            </a:endParaRPr>
          </a:p>
          <a:p>
            <a:pPr>
              <a:lnSpc>
                <a:spcPct val="100000"/>
              </a:lnSpc>
              <a:buClrTx/>
              <a:buFontTx/>
              <a:buNone/>
            </a:pPr>
            <a:r>
              <a:rPr lang="en-US" altLang="zh-CN" sz="1400" b="1" dirty="0">
                <a:latin typeface="Arial" panose="020B0604020202020204" pitchFamily="34" charset="0"/>
              </a:rPr>
              <a:t>B</a:t>
            </a:r>
            <a:r>
              <a:rPr lang="zh-CN" altLang="zh-CN" sz="1400" b="1" dirty="0">
                <a:latin typeface="Arial" panose="020B0604020202020204" pitchFamily="34" charset="0"/>
              </a:rPr>
              <a:t>与</a:t>
            </a:r>
            <a:r>
              <a:rPr lang="en-US" altLang="zh-CN" sz="1400" b="1" dirty="0">
                <a:latin typeface="Arial" panose="020B0604020202020204" pitchFamily="34" charset="0"/>
              </a:rPr>
              <a:t>TTP</a:t>
            </a:r>
            <a:r>
              <a:rPr lang="zh-CN" altLang="zh-CN" sz="1400" b="1" dirty="0">
                <a:latin typeface="Arial" panose="020B0604020202020204" pitchFamily="34" charset="0"/>
              </a:rPr>
              <a:t>的共享密钥为</a:t>
            </a:r>
            <a:r>
              <a:rPr lang="en-US" altLang="zh-CN" sz="1400" b="1" dirty="0" err="1">
                <a:solidFill>
                  <a:srgbClr val="0033CC"/>
                </a:solidFill>
                <a:latin typeface="Arial" panose="020B0604020202020204" pitchFamily="34" charset="0"/>
              </a:rPr>
              <a:t>k</a:t>
            </a:r>
            <a:r>
              <a:rPr lang="en-US" altLang="zh-CN" sz="1400" b="1" baseline="-25000" dirty="0" err="1">
                <a:solidFill>
                  <a:srgbClr val="0033CC"/>
                </a:solidFill>
                <a:latin typeface="Arial" panose="020B0604020202020204" pitchFamily="34" charset="0"/>
              </a:rPr>
              <a:t>BT</a:t>
            </a:r>
            <a:endParaRPr lang="en-US" altLang="zh-CN" sz="1400" b="1" dirty="0">
              <a:solidFill>
                <a:srgbClr val="0033CC"/>
              </a:solidFill>
              <a:latin typeface="Arial" panose="020B0604020202020204" pitchFamily="34" charset="0"/>
            </a:endParaRPr>
          </a:p>
          <a:p>
            <a:pPr>
              <a:lnSpc>
                <a:spcPct val="100000"/>
              </a:lnSpc>
              <a:buClrTx/>
              <a:buFontTx/>
              <a:buNone/>
            </a:pPr>
            <a:endParaRPr lang="en-US" altLang="zh-CN" sz="1400" b="1" dirty="0">
              <a:latin typeface="Arial" panose="020B0604020202020204" pitchFamily="34" charset="0"/>
            </a:endParaRPr>
          </a:p>
          <a:p>
            <a:pPr>
              <a:lnSpc>
                <a:spcPct val="100000"/>
              </a:lnSpc>
              <a:buClrTx/>
              <a:buFontTx/>
              <a:buNone/>
            </a:pPr>
            <a:r>
              <a:rPr lang="zh-CN" altLang="en-US" sz="1400" b="1" dirty="0">
                <a:solidFill>
                  <a:srgbClr val="FF0000"/>
                </a:solidFill>
                <a:latin typeface="Arial" panose="020B0604020202020204" pitchFamily="34" charset="0"/>
              </a:rPr>
              <a:t>需要协商的密钥</a:t>
            </a:r>
            <a:r>
              <a:rPr lang="zh-CN" altLang="en-US" sz="1400" b="1" dirty="0">
                <a:latin typeface="Arial" panose="020B0604020202020204" pitchFamily="34" charset="0"/>
              </a:rPr>
              <a:t>：</a:t>
            </a:r>
            <a:endParaRPr lang="en-US" altLang="zh-CN" sz="1400" b="1" dirty="0">
              <a:latin typeface="Arial" panose="020B0604020202020204" pitchFamily="34" charset="0"/>
            </a:endParaRPr>
          </a:p>
          <a:p>
            <a:pPr>
              <a:lnSpc>
                <a:spcPct val="100000"/>
              </a:lnSpc>
              <a:buClrTx/>
              <a:buFontTx/>
              <a:buNone/>
            </a:pPr>
            <a:r>
              <a:rPr lang="en-US" altLang="zh-CN" sz="1400" b="1" dirty="0">
                <a:latin typeface="Arial" panose="020B0604020202020204" pitchFamily="34" charset="0"/>
              </a:rPr>
              <a:t>A</a:t>
            </a:r>
            <a:r>
              <a:rPr lang="zh-CN" altLang="en-US" sz="1400" b="1" dirty="0">
                <a:latin typeface="Arial" panose="020B0604020202020204" pitchFamily="34" charset="0"/>
              </a:rPr>
              <a:t>与</a:t>
            </a:r>
            <a:r>
              <a:rPr lang="en-US" altLang="zh-CN" sz="1400" b="1" dirty="0">
                <a:latin typeface="Arial" panose="020B0604020202020204" pitchFamily="34" charset="0"/>
              </a:rPr>
              <a:t>B</a:t>
            </a:r>
            <a:r>
              <a:rPr lang="zh-CN" altLang="en-US" sz="1400" b="1" dirty="0">
                <a:latin typeface="Arial" panose="020B0604020202020204" pitchFamily="34" charset="0"/>
              </a:rPr>
              <a:t>之间的共享密钥</a:t>
            </a:r>
            <a:r>
              <a:rPr lang="en-US" altLang="zh-CN" sz="1400" dirty="0">
                <a:solidFill>
                  <a:srgbClr val="0033CC"/>
                </a:solidFill>
                <a:latin typeface="Arial" panose="020B0604020202020204" pitchFamily="34" charset="0"/>
              </a:rPr>
              <a:t>k</a:t>
            </a:r>
            <a:r>
              <a:rPr lang="en-US" altLang="zh-CN" sz="1400" b="1" baseline="-25000" dirty="0">
                <a:solidFill>
                  <a:srgbClr val="0033CC"/>
                </a:solidFill>
                <a:latin typeface="Arial" panose="020B0604020202020204" pitchFamily="34" charset="0"/>
              </a:rPr>
              <a:t>AB</a:t>
            </a:r>
            <a:endParaRPr lang="en-US" altLang="zh-CN" sz="1400" b="1" dirty="0">
              <a:solidFill>
                <a:srgbClr val="0033CC"/>
              </a:solidFill>
              <a:latin typeface="Arial" panose="020B0604020202020204" pitchFamily="34" charset="0"/>
            </a:endParaRPr>
          </a:p>
        </p:txBody>
      </p:sp>
    </p:spTree>
  </p:cSld>
  <p:clrMapOvr>
    <a:masterClrMapping/>
  </p:clrMapOvr>
  <p:transition spd="med">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F77D2-539E-44D5-BBEE-CDED239BEFBA}"/>
              </a:ext>
            </a:extLst>
          </p:cNvPr>
          <p:cNvSpPr>
            <a:spLocks noGrp="1"/>
          </p:cNvSpPr>
          <p:nvPr>
            <p:ph type="title"/>
          </p:nvPr>
        </p:nvSpPr>
        <p:spPr>
          <a:xfrm>
            <a:off x="571472" y="1214428"/>
            <a:ext cx="1285865" cy="428628"/>
          </a:xfrm>
        </p:spPr>
        <p:txBody>
          <a:bodyPr/>
          <a:lstStyle/>
          <a:p>
            <a:pPr>
              <a:defRPr/>
            </a:pPr>
            <a:r>
              <a:rPr altLang="en-US" sz="1800" dirty="0">
                <a:solidFill>
                  <a:srgbClr val="FF0000"/>
                </a:solidFill>
                <a:effectLst/>
              </a:rPr>
              <a:t>古典密码</a:t>
            </a:r>
            <a:endParaRPr altLang="en-US" sz="1800" dirty="0">
              <a:solidFill>
                <a:srgbClr val="FF0000"/>
              </a:solidFill>
            </a:endParaRPr>
          </a:p>
        </p:txBody>
      </p:sp>
      <p:sp>
        <p:nvSpPr>
          <p:cNvPr id="8" name="标题 3">
            <a:extLst>
              <a:ext uri="{FF2B5EF4-FFF2-40B4-BE49-F238E27FC236}">
                <a16:creationId xmlns:a16="http://schemas.microsoft.com/office/drawing/2014/main" id="{B26CFB78-E6A2-49A4-825A-FC86E8B75A31}"/>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
        <p:nvSpPr>
          <p:cNvPr id="9" name="内容占位符 2">
            <a:extLst>
              <a:ext uri="{FF2B5EF4-FFF2-40B4-BE49-F238E27FC236}">
                <a16:creationId xmlns:a16="http://schemas.microsoft.com/office/drawing/2014/main" id="{0DFA9DD3-F61E-4B11-B851-B05F962A8C59}"/>
              </a:ext>
            </a:extLst>
          </p:cNvPr>
          <p:cNvSpPr txBox="1">
            <a:spLocks/>
          </p:cNvSpPr>
          <p:nvPr/>
        </p:nvSpPr>
        <p:spPr bwMode="auto">
          <a:xfrm>
            <a:off x="198438" y="1573213"/>
            <a:ext cx="8837612" cy="3159125"/>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zh-CN" altLang="en-US" sz="1600" b="1" kern="0" dirty="0">
                <a:solidFill>
                  <a:srgbClr val="0033CC"/>
                </a:solidFill>
                <a:latin typeface="+mj-ea"/>
                <a:ea typeface="+mj-ea"/>
              </a:rPr>
              <a:t>替代</a:t>
            </a:r>
            <a:r>
              <a:rPr lang="zh-CN" altLang="zh-CN" sz="1600" b="1" kern="0" dirty="0">
                <a:solidFill>
                  <a:srgbClr val="0033CC"/>
                </a:solidFill>
                <a:latin typeface="+mj-ea"/>
                <a:ea typeface="+mj-ea"/>
              </a:rPr>
              <a:t>密码</a:t>
            </a:r>
            <a:r>
              <a:rPr lang="zh-CN" altLang="en-US" sz="1600" b="1" kern="0" dirty="0">
                <a:solidFill>
                  <a:srgbClr val="FF0000"/>
                </a:solidFill>
                <a:latin typeface="+mj-ea"/>
                <a:ea typeface="+mj-ea"/>
              </a:rPr>
              <a:t>的破解</a:t>
            </a:r>
            <a:endParaRPr lang="en-US" altLang="zh-CN" sz="1600" b="1" kern="0" dirty="0">
              <a:latin typeface="+mj-ea"/>
              <a:ea typeface="+mj-ea"/>
            </a:endParaRPr>
          </a:p>
          <a:p>
            <a:pPr hangingPunct="1">
              <a:lnSpc>
                <a:spcPct val="150000"/>
              </a:lnSpc>
              <a:buClr>
                <a:srgbClr val="C00000"/>
              </a:buClr>
              <a:defRPr/>
            </a:pPr>
            <a:r>
              <a:rPr lang="en-US" altLang="zh-CN" sz="2000" b="1" kern="0" dirty="0">
                <a:solidFill>
                  <a:srgbClr val="FF0000"/>
                </a:solidFill>
                <a:latin typeface="+mj-ea"/>
                <a:ea typeface="+mj-ea"/>
              </a:rPr>
              <a:t>     </a:t>
            </a:r>
            <a:r>
              <a:rPr lang="zh-CN" altLang="en-US" sz="2000" b="1" kern="0" dirty="0">
                <a:solidFill>
                  <a:srgbClr val="FF0000"/>
                </a:solidFill>
                <a:latin typeface="+mj-ea"/>
                <a:ea typeface="+mj-ea"/>
              </a:rPr>
              <a:t>作业</a:t>
            </a:r>
            <a:r>
              <a:rPr lang="zh-CN" altLang="en-US" sz="1800" b="1" kern="0" dirty="0">
                <a:solidFill>
                  <a:srgbClr val="FF0000"/>
                </a:solidFill>
                <a:latin typeface="+mj-ea"/>
                <a:ea typeface="+mj-ea"/>
              </a:rPr>
              <a:t>：如果替代密码的密钥不是固定的，而是随机选取的，例如：</a:t>
            </a:r>
            <a:endParaRPr lang="en-US" altLang="zh-CN" sz="1800" b="1" kern="0" dirty="0">
              <a:solidFill>
                <a:srgbClr val="FF0000"/>
              </a:solidFill>
              <a:latin typeface="+mj-ea"/>
              <a:ea typeface="+mj-ea"/>
            </a:endParaRPr>
          </a:p>
          <a:p>
            <a:pPr hangingPunct="1">
              <a:lnSpc>
                <a:spcPct val="150000"/>
              </a:lnSpc>
              <a:buClr>
                <a:srgbClr val="C00000"/>
              </a:buClr>
              <a:defRPr/>
            </a:pPr>
            <a:r>
              <a:rPr lang="en-US" altLang="zh-CN" sz="1800" b="1" kern="0" dirty="0">
                <a:solidFill>
                  <a:srgbClr val="FF0000"/>
                </a:solidFill>
                <a:latin typeface="+mj-ea"/>
                <a:ea typeface="+mj-ea"/>
              </a:rPr>
              <a:t>	   </a:t>
            </a:r>
            <a:r>
              <a:rPr lang="zh-CN" altLang="en-US" sz="1800" b="1" kern="0" dirty="0">
                <a:solidFill>
                  <a:srgbClr val="FF0000"/>
                </a:solidFill>
                <a:latin typeface="+mj-ea"/>
                <a:ea typeface="+mj-ea"/>
              </a:rPr>
              <a:t>随机选取密钥</a:t>
            </a:r>
            <a:r>
              <a:rPr lang="en-US" altLang="zh-CN" sz="1800" b="1" kern="0" dirty="0">
                <a:solidFill>
                  <a:srgbClr val="FF0000"/>
                </a:solidFill>
                <a:latin typeface="+mj-ea"/>
                <a:ea typeface="+mj-ea"/>
              </a:rPr>
              <a:t>k:={</a:t>
            </a:r>
            <a:r>
              <a:rPr lang="en-US" altLang="zh-CN" sz="1800" b="1" kern="0" dirty="0" err="1">
                <a:solidFill>
                  <a:srgbClr val="FF0000"/>
                </a:solidFill>
                <a:latin typeface="+mj-ea"/>
                <a:ea typeface="+mj-ea"/>
              </a:rPr>
              <a:t>a</a:t>
            </a:r>
            <a:r>
              <a:rPr lang="en-US" altLang="zh-CN" sz="1800" b="1" kern="0" dirty="0" err="1">
                <a:solidFill>
                  <a:srgbClr val="FF0000"/>
                </a:solidFill>
                <a:latin typeface="+mj-ea"/>
                <a:ea typeface="+mj-ea"/>
                <a:sym typeface="Wingdings" pitchFamily="2" charset="2"/>
              </a:rPr>
              <a:t>c</a:t>
            </a:r>
            <a:r>
              <a:rPr lang="en-US" altLang="zh-CN" sz="1800" b="1" kern="0" dirty="0">
                <a:solidFill>
                  <a:srgbClr val="FF0000"/>
                </a:solidFill>
                <a:latin typeface="+mj-ea"/>
                <a:ea typeface="+mj-ea"/>
                <a:sym typeface="Wingdings" pitchFamily="2" charset="2"/>
              </a:rPr>
              <a:t>, </a:t>
            </a:r>
            <a:r>
              <a:rPr lang="en-US" altLang="zh-CN" sz="1800" b="1" kern="0" dirty="0" err="1">
                <a:solidFill>
                  <a:srgbClr val="FF0000"/>
                </a:solidFill>
                <a:latin typeface="+mj-ea"/>
                <a:ea typeface="+mj-ea"/>
                <a:sym typeface="Wingdings" pitchFamily="2" charset="2"/>
              </a:rPr>
              <a:t>bw</a:t>
            </a:r>
            <a:r>
              <a:rPr lang="en-US" altLang="zh-CN" sz="1800" b="1" kern="0" dirty="0">
                <a:solidFill>
                  <a:srgbClr val="FF0000"/>
                </a:solidFill>
                <a:latin typeface="+mj-ea"/>
                <a:ea typeface="+mj-ea"/>
                <a:sym typeface="Wingdings" pitchFamily="2" charset="2"/>
              </a:rPr>
              <a:t>, </a:t>
            </a:r>
            <a:r>
              <a:rPr lang="en-US" altLang="zh-CN" sz="1800" b="1" kern="0" dirty="0" err="1">
                <a:solidFill>
                  <a:srgbClr val="FF0000"/>
                </a:solidFill>
                <a:latin typeface="+mj-ea"/>
                <a:ea typeface="+mj-ea"/>
                <a:sym typeface="Wingdings" pitchFamily="2" charset="2"/>
              </a:rPr>
              <a:t>cu</a:t>
            </a:r>
            <a:r>
              <a:rPr lang="en-US" altLang="zh-CN" sz="1800" b="1" kern="0" dirty="0">
                <a:solidFill>
                  <a:srgbClr val="FF0000"/>
                </a:solidFill>
                <a:latin typeface="+mj-ea"/>
                <a:ea typeface="+mj-ea"/>
                <a:sym typeface="Wingdings" pitchFamily="2" charset="2"/>
              </a:rPr>
              <a:t>, …, </a:t>
            </a:r>
            <a:r>
              <a:rPr lang="en-US" altLang="zh-CN" sz="1800" b="1" kern="0" dirty="0" err="1">
                <a:solidFill>
                  <a:srgbClr val="FF0000"/>
                </a:solidFill>
                <a:latin typeface="+mj-ea"/>
                <a:ea typeface="+mj-ea"/>
                <a:sym typeface="Wingdings" pitchFamily="2" charset="2"/>
              </a:rPr>
              <a:t>zd</a:t>
            </a:r>
            <a:r>
              <a:rPr lang="en-US" altLang="zh-CN" sz="1800" b="1" kern="0" dirty="0">
                <a:solidFill>
                  <a:srgbClr val="FF0000"/>
                </a:solidFill>
                <a:latin typeface="+mj-ea"/>
                <a:ea typeface="+mj-ea"/>
                <a:sym typeface="Wingdings" pitchFamily="2" charset="2"/>
              </a:rPr>
              <a:t>}</a:t>
            </a:r>
            <a:endParaRPr lang="en-US" altLang="zh-CN" sz="1800" b="1" kern="0" dirty="0">
              <a:solidFill>
                <a:srgbClr val="FF0000"/>
              </a:solidFill>
              <a:latin typeface="+mj-ea"/>
              <a:ea typeface="+mj-ea"/>
            </a:endParaRPr>
          </a:p>
          <a:p>
            <a:pPr hangingPunct="1">
              <a:lnSpc>
                <a:spcPct val="150000"/>
              </a:lnSpc>
              <a:buClr>
                <a:srgbClr val="C00000"/>
              </a:buClr>
              <a:defRPr/>
            </a:pPr>
            <a:r>
              <a:rPr lang="en-US" altLang="zh-CN" sz="1800" b="1" kern="0" dirty="0">
                <a:solidFill>
                  <a:srgbClr val="FF0000"/>
                </a:solidFill>
                <a:latin typeface="+mj-ea"/>
                <a:ea typeface="+mj-ea"/>
              </a:rPr>
              <a:t>	   </a:t>
            </a:r>
            <a:r>
              <a:rPr lang="zh-CN" altLang="en-US" sz="1800" b="1" kern="0" dirty="0">
                <a:solidFill>
                  <a:srgbClr val="FF0000"/>
                </a:solidFill>
                <a:latin typeface="+mj-ea"/>
                <a:ea typeface="+mj-ea"/>
              </a:rPr>
              <a:t>请问：</a:t>
            </a:r>
            <a:endParaRPr lang="en-US" altLang="zh-CN" sz="1800" b="1" kern="0" dirty="0">
              <a:solidFill>
                <a:srgbClr val="FF0000"/>
              </a:solidFill>
              <a:latin typeface="+mj-ea"/>
              <a:ea typeface="+mj-ea"/>
            </a:endParaRPr>
          </a:p>
          <a:p>
            <a:pPr hangingPunct="1">
              <a:lnSpc>
                <a:spcPct val="150000"/>
              </a:lnSpc>
              <a:buClr>
                <a:srgbClr val="C00000"/>
              </a:buClr>
              <a:defRPr/>
            </a:pPr>
            <a:r>
              <a:rPr lang="en-US" altLang="zh-CN" sz="1800" b="1" kern="0" dirty="0">
                <a:solidFill>
                  <a:srgbClr val="FF0000"/>
                </a:solidFill>
                <a:latin typeface="+mj-ea"/>
                <a:ea typeface="+mj-ea"/>
              </a:rPr>
              <a:t>	   (1) </a:t>
            </a:r>
            <a:r>
              <a:rPr lang="zh-CN" altLang="en-US" sz="1800" b="1" kern="0" dirty="0">
                <a:solidFill>
                  <a:srgbClr val="FF0000"/>
                </a:solidFill>
                <a:latin typeface="+mj-ea"/>
                <a:ea typeface="+mj-ea"/>
              </a:rPr>
              <a:t>密钥的空间有多大（即：有多少种可能的密钥）？</a:t>
            </a:r>
            <a:endParaRPr lang="en-US" altLang="zh-CN" sz="1800" b="1" kern="0" dirty="0">
              <a:solidFill>
                <a:srgbClr val="FF0000"/>
              </a:solidFill>
              <a:latin typeface="+mj-ea"/>
              <a:ea typeface="+mj-ea"/>
            </a:endParaRPr>
          </a:p>
          <a:p>
            <a:pPr hangingPunct="1">
              <a:lnSpc>
                <a:spcPct val="150000"/>
              </a:lnSpc>
              <a:buClr>
                <a:srgbClr val="C00000"/>
              </a:buClr>
              <a:defRPr/>
            </a:pPr>
            <a:r>
              <a:rPr lang="en-US" altLang="zh-CN" sz="1800" b="1" kern="0" dirty="0">
                <a:solidFill>
                  <a:srgbClr val="FF0000"/>
                </a:solidFill>
                <a:latin typeface="+mj-ea"/>
                <a:ea typeface="+mj-ea"/>
              </a:rPr>
              <a:t>	   </a:t>
            </a:r>
            <a:r>
              <a:rPr lang="en-US" altLang="zh-CN" sz="1800" b="1" kern="0" dirty="0">
                <a:solidFill>
                  <a:srgbClr val="FF0000"/>
                </a:solidFill>
                <a:latin typeface="+mj-ea"/>
              </a:rPr>
              <a:t>(2) </a:t>
            </a:r>
            <a:r>
              <a:rPr lang="zh-CN" altLang="en-US" sz="1800" b="1" kern="0" dirty="0">
                <a:solidFill>
                  <a:srgbClr val="FF0000"/>
                </a:solidFill>
                <a:latin typeface="+mj-ea"/>
              </a:rPr>
              <a:t>替代密码还能否破解？</a:t>
            </a:r>
            <a:r>
              <a:rPr lang="zh-CN" altLang="en-US" sz="1800" b="1" kern="0" dirty="0">
                <a:solidFill>
                  <a:srgbClr val="0033CC"/>
                </a:solidFill>
                <a:latin typeface="+mj-ea"/>
              </a:rPr>
              <a:t>（提示词：频率）</a:t>
            </a:r>
            <a:endParaRPr lang="en-US" altLang="zh-CN" sz="1800" b="1" kern="0" dirty="0">
              <a:solidFill>
                <a:srgbClr val="0033CC"/>
              </a:solidFill>
              <a:latin typeface="+mj-ea"/>
            </a:endParaRPr>
          </a:p>
          <a:p>
            <a:pPr hangingPunct="1">
              <a:lnSpc>
                <a:spcPct val="150000"/>
              </a:lnSpc>
              <a:buClr>
                <a:srgbClr val="C00000"/>
              </a:buClr>
              <a:defRPr/>
            </a:pPr>
            <a:r>
              <a:rPr lang="en-US" altLang="zh-CN" sz="1800" b="1" kern="0" dirty="0">
                <a:solidFill>
                  <a:srgbClr val="FF0000"/>
                </a:solidFill>
                <a:latin typeface="+mj-ea"/>
              </a:rPr>
              <a:t>	         </a:t>
            </a:r>
            <a:r>
              <a:rPr lang="zh-CN" altLang="en-US" sz="1800" b="1" kern="0" dirty="0">
                <a:solidFill>
                  <a:srgbClr val="FF0000"/>
                </a:solidFill>
                <a:latin typeface="+mj-ea"/>
              </a:rPr>
              <a:t>如果不能破解</a:t>
            </a:r>
            <a:r>
              <a:rPr lang="en-US" altLang="zh-CN" sz="1800" b="1" kern="0" dirty="0">
                <a:solidFill>
                  <a:srgbClr val="FF0000"/>
                </a:solidFill>
                <a:latin typeface="+mj-ea"/>
              </a:rPr>
              <a:t>,</a:t>
            </a:r>
            <a:r>
              <a:rPr lang="zh-CN" altLang="en-US" sz="1800" b="1" kern="0" dirty="0">
                <a:solidFill>
                  <a:srgbClr val="FF0000"/>
                </a:solidFill>
                <a:latin typeface="+mj-ea"/>
                <a:ea typeface="+mj-ea"/>
              </a:rPr>
              <a:t>请说明原因！如果能破解，请详细描述破解方法！</a:t>
            </a:r>
            <a:endParaRPr lang="en-US" altLang="zh-CN" sz="1800" b="1" kern="0" dirty="0">
              <a:solidFill>
                <a:srgbClr val="FF0000"/>
              </a:solidFill>
              <a:latin typeface="+mj-ea"/>
              <a:ea typeface="+mj-ea"/>
            </a:endParaRPr>
          </a:p>
          <a:p>
            <a:pPr marL="342900" indent="-342900" hangingPunct="1">
              <a:lnSpc>
                <a:spcPct val="150000"/>
              </a:lnSpc>
              <a:buClr>
                <a:srgbClr val="C00000"/>
              </a:buClr>
              <a:buFont typeface="Wingdings" pitchFamily="2" charset="2"/>
              <a:buChar char="n"/>
              <a:defRPr/>
            </a:pPr>
            <a:endParaRPr lang="en-US" altLang="zh-CN" sz="1600" b="1" kern="0" dirty="0">
              <a:latin typeface="+mj-ea"/>
              <a:ea typeface="+mj-ea"/>
            </a:endParaRPr>
          </a:p>
          <a:p>
            <a:pPr marL="342900" indent="-342900" hangingPunct="1">
              <a:lnSpc>
                <a:spcPct val="150000"/>
              </a:lnSpc>
              <a:buClr>
                <a:srgbClr val="C00000"/>
              </a:buClr>
              <a:buFont typeface="Wingdings" pitchFamily="2" charset="2"/>
              <a:buChar char="n"/>
              <a:defRPr/>
            </a:pPr>
            <a:endParaRPr lang="en-US" altLang="zh-CN" sz="1600" b="1" kern="0" dirty="0">
              <a:latin typeface="+mj-ea"/>
              <a:ea typeface="+mj-ea"/>
            </a:endParaRPr>
          </a:p>
          <a:p>
            <a:pPr hangingPunct="1">
              <a:lnSpc>
                <a:spcPct val="150000"/>
              </a:lnSpc>
              <a:buClr>
                <a:srgbClr val="C00000"/>
              </a:buClr>
              <a:buFont typeface="Wingdings" pitchFamily="2" charset="2"/>
              <a:buNone/>
              <a:defRPr/>
            </a:pPr>
            <a:r>
              <a:rPr lang="en-US" altLang="zh-CN" sz="1600" b="1" kern="0" dirty="0">
                <a:latin typeface="+mj-ea"/>
                <a:ea typeface="+mj-ea"/>
              </a:rPr>
              <a:t>     </a:t>
            </a:r>
            <a:endParaRPr lang="en-US" altLang="zh-CN" sz="1600" b="1" kern="0" dirty="0">
              <a:ea typeface="+mj-ea"/>
            </a:endParaRPr>
          </a:p>
          <a:p>
            <a:pPr marL="342900" indent="-342900" hangingPunct="1">
              <a:lnSpc>
                <a:spcPct val="150000"/>
              </a:lnSpc>
              <a:buClr>
                <a:srgbClr val="C00000"/>
              </a:buClr>
              <a:buFont typeface="Wingdings" pitchFamily="2" charset="2"/>
              <a:buChar char="n"/>
              <a:defRPr/>
            </a:pPr>
            <a:endParaRPr lang="zh-CN" altLang="en-US" sz="1600" b="1" kern="0" dirty="0">
              <a:latin typeface="+mj-ea"/>
              <a:ea typeface="+mj-ea"/>
            </a:endParaRPr>
          </a:p>
        </p:txBody>
      </p:sp>
      <p:sp>
        <p:nvSpPr>
          <p:cNvPr id="12" name="标题 3">
            <a:extLst>
              <a:ext uri="{FF2B5EF4-FFF2-40B4-BE49-F238E27FC236}">
                <a16:creationId xmlns:a16="http://schemas.microsoft.com/office/drawing/2014/main" id="{C52A7DE6-4588-4000-AE27-2C9FD4DA2C64}"/>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pic>
        <p:nvPicPr>
          <p:cNvPr id="17414" name="Picture 176">
            <a:extLst>
              <a:ext uri="{FF2B5EF4-FFF2-40B4-BE49-F238E27FC236}">
                <a16:creationId xmlns:a16="http://schemas.microsoft.com/office/drawing/2014/main" id="{DCA465D3-3F50-41B5-B570-0844B707A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700088"/>
            <a:ext cx="30480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blinds(horizontal)">
                                      <p:cBhvr>
                                        <p:cTn id="10" dur="500"/>
                                        <p:tgtEl>
                                          <p:spTgt spid="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blinds(horizontal)">
                                      <p:cBhvr>
                                        <p:cTn id="13" dur="500"/>
                                        <p:tgtEl>
                                          <p:spTgt spid="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blinds(horizontal)">
                                      <p:cBhvr>
                                        <p:cTn id="16" dur="500"/>
                                        <p:tgtEl>
                                          <p:spTgt spid="9">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blinds(horizontal)">
                                      <p:cBhvr>
                                        <p:cTn id="19" dur="500"/>
                                        <p:tgtEl>
                                          <p:spTgt spid="9">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blinds(horizontal)">
                                      <p:cBhvr>
                                        <p:cTn id="2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内容占位符 2">
            <a:extLst>
              <a:ext uri="{FF2B5EF4-FFF2-40B4-BE49-F238E27FC236}">
                <a16:creationId xmlns:a16="http://schemas.microsoft.com/office/drawing/2014/main" id="{0B136E5F-1A73-4ED3-AE3C-F6A0CF97647E}"/>
              </a:ext>
            </a:extLst>
          </p:cNvPr>
          <p:cNvSpPr>
            <a:spLocks noGrp="1"/>
          </p:cNvSpPr>
          <p:nvPr>
            <p:ph idx="1"/>
          </p:nvPr>
        </p:nvSpPr>
        <p:spPr>
          <a:xfrm>
            <a:off x="357188" y="1276350"/>
            <a:ext cx="8229600" cy="2794000"/>
          </a:xfrm>
        </p:spPr>
        <p:txBody>
          <a:bodyPr/>
          <a:lstStyle/>
          <a:p>
            <a:pPr>
              <a:defRPr/>
            </a:pPr>
            <a:r>
              <a:rPr lang="zh-CN" altLang="zh-CN" b="1" dirty="0"/>
              <a:t>在非对称密码系统中，公钥是公开的。公钥的这种公开性为信息安全通信带来了深远的影响，同时</a:t>
            </a:r>
            <a:r>
              <a:rPr lang="zh-CN" altLang="en-US" b="1" dirty="0">
                <a:solidFill>
                  <a:srgbClr val="FF0000"/>
                </a:solidFill>
              </a:rPr>
              <a:t>在实际使用中</a:t>
            </a:r>
            <a:r>
              <a:rPr lang="zh-CN" altLang="en-US" b="1" dirty="0"/>
              <a:t>公钥密码体制也</a:t>
            </a:r>
            <a:r>
              <a:rPr lang="zh-CN" altLang="en-US" b="1" dirty="0">
                <a:solidFill>
                  <a:srgbClr val="FF0000"/>
                </a:solidFill>
              </a:rPr>
              <a:t>存在一些需要解决的问题</a:t>
            </a:r>
            <a:r>
              <a:rPr lang="zh-CN" altLang="zh-CN" b="1" dirty="0"/>
              <a:t>。</a:t>
            </a:r>
            <a:endParaRPr lang="en-US" altLang="zh-CN" b="1" dirty="0"/>
          </a:p>
          <a:p>
            <a:pPr>
              <a:buFont typeface="Wingdings" panose="05000000000000000000" pitchFamily="2" charset="2"/>
              <a:buNone/>
              <a:defRPr/>
            </a:pPr>
            <a:r>
              <a:rPr lang="en-US" altLang="zh-CN" b="1" dirty="0">
                <a:solidFill>
                  <a:srgbClr val="FF0000"/>
                </a:solidFill>
              </a:rPr>
              <a:t>	</a:t>
            </a:r>
            <a:r>
              <a:rPr lang="zh-CN" altLang="en-US" b="1" dirty="0">
                <a:solidFill>
                  <a:srgbClr val="FF0000"/>
                </a:solidFill>
              </a:rPr>
              <a:t>（</a:t>
            </a:r>
            <a:r>
              <a:rPr lang="en-US" altLang="zh-CN" b="1" dirty="0">
                <a:solidFill>
                  <a:srgbClr val="FF0000"/>
                </a:solidFill>
              </a:rPr>
              <a:t>1</a:t>
            </a:r>
            <a:r>
              <a:rPr lang="zh-CN" altLang="en-US" b="1" dirty="0">
                <a:solidFill>
                  <a:srgbClr val="FF0000"/>
                </a:solidFill>
              </a:rPr>
              <a:t>）</a:t>
            </a:r>
            <a:r>
              <a:rPr lang="zh-CN" altLang="en-US" b="1" dirty="0"/>
              <a:t>公钥密码系统的加解密速度较慢，一般需要结合对称密码系统完成大量数据的加解密。因此，</a:t>
            </a:r>
            <a:r>
              <a:rPr lang="zh-CN" altLang="en-US" b="1" dirty="0">
                <a:solidFill>
                  <a:srgbClr val="0033CC"/>
                </a:solidFill>
              </a:rPr>
              <a:t>通信双方</a:t>
            </a:r>
            <a:r>
              <a:rPr lang="zh-CN" altLang="en-US" b="1" dirty="0">
                <a:solidFill>
                  <a:srgbClr val="FF0000"/>
                </a:solidFill>
              </a:rPr>
              <a:t>如何基于公钥密码系统</a:t>
            </a:r>
            <a:r>
              <a:rPr lang="zh-CN" altLang="en-US" b="1" u="sng" dirty="0">
                <a:solidFill>
                  <a:srgbClr val="0033CC"/>
                </a:solidFill>
                <a:effectLst>
                  <a:outerShdw blurRad="38100" dist="38100" dir="2700000" algn="tl">
                    <a:srgbClr val="000000">
                      <a:alpha val="43137"/>
                    </a:srgbClr>
                  </a:outerShdw>
                </a:effectLst>
              </a:rPr>
              <a:t>协商生成用于加解密的对称密钥</a:t>
            </a:r>
            <a:r>
              <a:rPr lang="zh-CN" altLang="en-US" b="1" dirty="0">
                <a:solidFill>
                  <a:srgbClr val="FF0000"/>
                </a:solidFill>
              </a:rPr>
              <a:t>是</a:t>
            </a:r>
            <a:r>
              <a:rPr lang="zh-CN" altLang="en-US" b="1" u="sng" dirty="0">
                <a:solidFill>
                  <a:srgbClr val="0033CC"/>
                </a:solidFill>
                <a:effectLst>
                  <a:outerShdw blurRad="38100" dist="38100" dir="2700000" algn="tl">
                    <a:srgbClr val="000000">
                      <a:alpha val="43137"/>
                    </a:srgbClr>
                  </a:outerShdw>
                </a:effectLst>
              </a:rPr>
              <a:t>公钥系统关键问题之一</a:t>
            </a:r>
            <a:r>
              <a:rPr lang="en-US" altLang="zh-CN" b="1" dirty="0"/>
              <a:t>	</a:t>
            </a:r>
            <a:r>
              <a:rPr lang="en-US" altLang="zh-CN" b="1" dirty="0">
                <a:solidFill>
                  <a:srgbClr val="FF0000"/>
                </a:solidFill>
                <a:sym typeface="Wingdings" pitchFamily="2" charset="2"/>
              </a:rPr>
              <a:t></a:t>
            </a:r>
            <a:r>
              <a:rPr lang="en-US" altLang="zh-CN" b="1" dirty="0">
                <a:sym typeface="Wingdings" pitchFamily="2" charset="2"/>
              </a:rPr>
              <a:t>	</a:t>
            </a:r>
            <a:r>
              <a:rPr lang="zh-CN" altLang="zh-CN" b="1" u="sng" dirty="0">
                <a:solidFill>
                  <a:srgbClr val="0033CC"/>
                </a:solidFill>
                <a:effectLst>
                  <a:outerShdw blurRad="38100" dist="38100" dir="2700000" algn="tl">
                    <a:srgbClr val="000000">
                      <a:alpha val="43137"/>
                    </a:srgbClr>
                  </a:outerShdw>
                </a:effectLst>
              </a:rPr>
              <a:t>密钥协商</a:t>
            </a:r>
            <a:endParaRPr lang="en-US" altLang="zh-CN" b="1" u="sng" dirty="0">
              <a:effectLst>
                <a:outerShdw blurRad="38100" dist="38100" dir="2700000" algn="tl">
                  <a:srgbClr val="000000">
                    <a:alpha val="43137"/>
                  </a:srgbClr>
                </a:outerShdw>
              </a:effectLst>
            </a:endParaRPr>
          </a:p>
          <a:p>
            <a:pPr>
              <a:buFont typeface="Wingdings" panose="05000000000000000000" pitchFamily="2" charset="2"/>
              <a:buNone/>
              <a:defRPr/>
            </a:pPr>
            <a:r>
              <a:rPr lang="en-US" altLang="zh-CN" b="1" dirty="0">
                <a:solidFill>
                  <a:srgbClr val="FF0000"/>
                </a:solidFill>
              </a:rPr>
              <a:t>	</a:t>
            </a:r>
            <a:r>
              <a:rPr lang="zh-CN" altLang="en-US" b="1" dirty="0">
                <a:solidFill>
                  <a:srgbClr val="FF0000"/>
                </a:solidFill>
              </a:rPr>
              <a:t>（</a:t>
            </a:r>
            <a:r>
              <a:rPr lang="en-US" altLang="zh-CN" b="1" dirty="0">
                <a:solidFill>
                  <a:srgbClr val="FF0000"/>
                </a:solidFill>
              </a:rPr>
              <a:t>2</a:t>
            </a:r>
            <a:r>
              <a:rPr lang="zh-CN" altLang="en-US" b="1" dirty="0">
                <a:solidFill>
                  <a:srgbClr val="FF0000"/>
                </a:solidFill>
              </a:rPr>
              <a:t>）</a:t>
            </a:r>
            <a:r>
              <a:rPr lang="zh-CN" altLang="zh-CN" b="1" dirty="0"/>
              <a:t>攻击者可以用一个假公钥替换用户的真实公钥。因此，</a:t>
            </a:r>
            <a:r>
              <a:rPr lang="zh-CN" altLang="zh-CN" b="1" dirty="0">
                <a:solidFill>
                  <a:srgbClr val="0033CC"/>
                </a:solidFill>
              </a:rPr>
              <a:t>发展安全公钥密码系统的</a:t>
            </a:r>
            <a:r>
              <a:rPr lang="zh-CN" altLang="zh-CN" b="1" u="sng" dirty="0">
                <a:solidFill>
                  <a:srgbClr val="0033CC"/>
                </a:solidFill>
                <a:effectLst>
                  <a:outerShdw blurRad="38100" dist="38100" dir="2700000" algn="tl">
                    <a:srgbClr val="000000">
                      <a:alpha val="43137"/>
                    </a:srgbClr>
                  </a:outerShdw>
                </a:effectLst>
              </a:rPr>
              <a:t>关键问题</a:t>
            </a:r>
            <a:r>
              <a:rPr lang="zh-CN" altLang="en-US" b="1" u="sng" dirty="0">
                <a:solidFill>
                  <a:srgbClr val="0033CC"/>
                </a:solidFill>
                <a:effectLst>
                  <a:outerShdw blurRad="38100" dist="38100" dir="2700000" algn="tl">
                    <a:srgbClr val="000000">
                      <a:alpha val="43137"/>
                    </a:srgbClr>
                  </a:outerShdw>
                </a:effectLst>
              </a:rPr>
              <a:t>之一</a:t>
            </a:r>
            <a:r>
              <a:rPr lang="zh-CN" altLang="zh-CN" b="1" dirty="0">
                <a:solidFill>
                  <a:srgbClr val="FF0000"/>
                </a:solidFill>
              </a:rPr>
              <a:t>是如何确保</a:t>
            </a:r>
            <a:r>
              <a:rPr lang="zh-CN" altLang="zh-CN" b="1" u="sng" dirty="0">
                <a:solidFill>
                  <a:srgbClr val="0033CC"/>
                </a:solidFill>
                <a:effectLst>
                  <a:outerShdw blurRad="38100" dist="38100" dir="2700000" algn="tl">
                    <a:srgbClr val="000000">
                      <a:alpha val="43137"/>
                    </a:srgbClr>
                  </a:outerShdw>
                </a:effectLst>
              </a:rPr>
              <a:t>公钥的真实性</a:t>
            </a:r>
            <a:r>
              <a:rPr lang="en-US" altLang="zh-CN" b="1" dirty="0">
                <a:solidFill>
                  <a:srgbClr val="0033CC"/>
                </a:solidFill>
              </a:rPr>
              <a:t>	</a:t>
            </a:r>
            <a:r>
              <a:rPr lang="en-US" altLang="zh-CN" b="1" dirty="0">
                <a:solidFill>
                  <a:srgbClr val="FF0000"/>
                </a:solidFill>
                <a:sym typeface="Wingdings" pitchFamily="2" charset="2"/>
              </a:rPr>
              <a:t></a:t>
            </a:r>
            <a:r>
              <a:rPr lang="en-US" altLang="zh-CN" b="1" dirty="0">
                <a:solidFill>
                  <a:srgbClr val="0033CC"/>
                </a:solidFill>
                <a:sym typeface="Wingdings" pitchFamily="2" charset="2"/>
              </a:rPr>
              <a:t>	</a:t>
            </a:r>
            <a:r>
              <a:rPr lang="zh-CN" altLang="zh-CN" b="1" u="sng" dirty="0">
                <a:solidFill>
                  <a:srgbClr val="0033CC"/>
                </a:solidFill>
                <a:effectLst>
                  <a:outerShdw blurRad="38100" dist="38100" dir="2700000" algn="tl">
                    <a:srgbClr val="000000">
                      <a:alpha val="43137"/>
                    </a:srgbClr>
                  </a:outerShdw>
                </a:effectLst>
              </a:rPr>
              <a:t>公钥证书</a:t>
            </a:r>
            <a:r>
              <a:rPr lang="zh-CN" altLang="en-US" b="1" u="sng" dirty="0">
                <a:solidFill>
                  <a:srgbClr val="0033CC"/>
                </a:solidFill>
                <a:effectLst>
                  <a:outerShdw blurRad="38100" dist="38100" dir="2700000" algn="tl">
                    <a:srgbClr val="000000">
                      <a:alpha val="43137"/>
                    </a:srgbClr>
                  </a:outerShdw>
                </a:effectLst>
              </a:rPr>
              <a:t>及管理</a:t>
            </a:r>
            <a:endParaRPr lang="en-US" altLang="zh-CN" b="1" u="sng" dirty="0">
              <a:effectLst>
                <a:outerShdw blurRad="38100" dist="38100" dir="2700000" algn="tl">
                  <a:srgbClr val="000000">
                    <a:alpha val="43137"/>
                  </a:srgbClr>
                </a:outerShdw>
              </a:effectLst>
            </a:endParaRPr>
          </a:p>
        </p:txBody>
      </p:sp>
      <p:sp>
        <p:nvSpPr>
          <p:cNvPr id="4" name="标题 3">
            <a:extLst>
              <a:ext uri="{FF2B5EF4-FFF2-40B4-BE49-F238E27FC236}">
                <a16:creationId xmlns:a16="http://schemas.microsoft.com/office/drawing/2014/main" id="{D6233283-F25F-4E7A-B674-9438D7943A7A}"/>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93C10A2D-06DF-4D64-BAF9-CF6E376F439C}"/>
              </a:ext>
            </a:extLst>
          </p:cNvPr>
          <p:cNvSpPr>
            <a:spLocks noChangeArrowheads="1"/>
          </p:cNvSpPr>
          <p:nvPr/>
        </p:nvSpPr>
        <p:spPr bwMode="auto">
          <a:xfrm>
            <a:off x="214282" y="642924"/>
            <a:ext cx="390203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4.6.3 </a:t>
            </a:r>
            <a:r>
              <a:rPr lang="zh-CN" altLang="en-US" sz="2000" b="1" dirty="0">
                <a:solidFill>
                  <a:srgbClr val="C00000"/>
                </a:solidFill>
                <a:effectLst>
                  <a:reflection blurRad="6350" stA="50000" endA="300" endPos="50000" dist="60007" dir="5400000" sy="-100000" algn="bl" rotWithShape="0"/>
                </a:effectLst>
                <a:latin typeface="Arial" charset="0"/>
              </a:rPr>
              <a:t>非对称密码体制的密钥管理</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fade">
                                      <p:cBhvr>
                                        <p:cTn id="7" dur="500"/>
                                        <p:tgtEl>
                                          <p:spTgt spid="134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4147">
                                            <p:txEl>
                                              <p:pRg st="1" end="1"/>
                                            </p:txEl>
                                          </p:spTgt>
                                        </p:tgtEl>
                                        <p:attrNameLst>
                                          <p:attrName>style.visibility</p:attrName>
                                        </p:attrNameLst>
                                      </p:cBhvr>
                                      <p:to>
                                        <p:strVal val="visible"/>
                                      </p:to>
                                    </p:set>
                                    <p:animEffect transition="in" filter="fade">
                                      <p:cBhvr>
                                        <p:cTn id="12" dur="500"/>
                                        <p:tgtEl>
                                          <p:spTgt spid="134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4147">
                                            <p:txEl>
                                              <p:pRg st="2" end="2"/>
                                            </p:txEl>
                                          </p:spTgt>
                                        </p:tgtEl>
                                        <p:attrNameLst>
                                          <p:attrName>style.visibility</p:attrName>
                                        </p:attrNameLst>
                                      </p:cBhvr>
                                      <p:to>
                                        <p:strVal val="visible"/>
                                      </p:to>
                                    </p:set>
                                    <p:animEffect transition="in" filter="fade">
                                      <p:cBhvr>
                                        <p:cTn id="17" dur="5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16DC47-F28E-4439-93A5-832CF35F6B12}"/>
              </a:ext>
            </a:extLst>
          </p:cNvPr>
          <p:cNvSpPr>
            <a:spLocks noGrp="1" noChangeArrowheads="1"/>
          </p:cNvSpPr>
          <p:nvPr>
            <p:ph idx="1"/>
          </p:nvPr>
        </p:nvSpPr>
        <p:spPr>
          <a:xfrm>
            <a:off x="428625" y="1643063"/>
            <a:ext cx="8229600" cy="2794000"/>
          </a:xfrm>
        </p:spPr>
        <p:txBody>
          <a:bodyPr/>
          <a:lstStyle/>
          <a:p>
            <a:pPr marL="0" indent="0">
              <a:lnSpc>
                <a:spcPct val="12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设</a:t>
            </a:r>
            <a:r>
              <a:rPr lang="en-US" altLang="zh-CN" b="1" dirty="0">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是一个大素数，</a:t>
            </a:r>
            <a:r>
              <a:rPr lang="en-US" altLang="zh-CN" b="1" dirty="0">
                <a:latin typeface="Times New Roman" panose="02020603050405020304" pitchFamily="18" charset="0"/>
                <a:cs typeface="Times New Roman" panose="02020603050405020304" pitchFamily="18" charset="0"/>
              </a:rPr>
              <a:t>g</a:t>
            </a:r>
            <a:r>
              <a:rPr lang="ru-RU" altLang="zh-CN" b="1" dirty="0">
                <a:latin typeface="Times New Roman" panose="02020603050405020304" pitchFamily="18" charset="0"/>
                <a:cs typeface="Times New Roman" panose="02020603050405020304" pitchFamily="18" charset="0"/>
              </a:rPr>
              <a:t> ∈ Z</a:t>
            </a:r>
            <a:r>
              <a:rPr lang="ru-RU" altLang="zh-CN" b="1" baseline="-25000" dirty="0">
                <a:latin typeface="Times New Roman" panose="02020603050405020304" pitchFamily="18" charset="0"/>
                <a:cs typeface="Times New Roman" panose="02020603050405020304" pitchFamily="18" charset="0"/>
              </a:rPr>
              <a:t>p</a:t>
            </a:r>
            <a:r>
              <a:rPr lang="zh-CN" altLang="ru-RU" b="1" dirty="0">
                <a:latin typeface="Times New Roman" panose="02020603050405020304" pitchFamily="18" charset="0"/>
                <a:cs typeface="Times New Roman" panose="02020603050405020304" pitchFamily="18" charset="0"/>
              </a:rPr>
              <a:t>是模</a:t>
            </a:r>
            <a:r>
              <a:rPr lang="ru-RU" altLang="zh-CN" b="1" dirty="0">
                <a:latin typeface="Times New Roman" panose="02020603050405020304" pitchFamily="18" charset="0"/>
                <a:cs typeface="Times New Roman" panose="02020603050405020304" pitchFamily="18" charset="0"/>
              </a:rPr>
              <a:t>p</a:t>
            </a:r>
            <a:r>
              <a:rPr lang="zh-CN" altLang="ru-RU" b="1" dirty="0">
                <a:latin typeface="Times New Roman" panose="02020603050405020304" pitchFamily="18" charset="0"/>
                <a:cs typeface="Times New Roman" panose="02020603050405020304" pitchFamily="18" charset="0"/>
              </a:rPr>
              <a:t>本原元，</a:t>
            </a:r>
            <a:r>
              <a:rPr lang="ru-RU" altLang="zh-CN" b="1" dirty="0">
                <a:latin typeface="Times New Roman" panose="02020603050405020304" pitchFamily="18" charset="0"/>
                <a:cs typeface="Times New Roman" panose="02020603050405020304" pitchFamily="18" charset="0"/>
              </a:rPr>
              <a:t>p</a:t>
            </a:r>
            <a:r>
              <a:rPr lang="zh-CN" altLang="ru-RU" b="1" dirty="0">
                <a:latin typeface="Times New Roman" panose="02020603050405020304" pitchFamily="18" charset="0"/>
                <a:cs typeface="Times New Roman" panose="02020603050405020304" pitchFamily="18" charset="0"/>
              </a:rPr>
              <a:t>和</a:t>
            </a:r>
            <a:r>
              <a:rPr lang="ru-RU" altLang="zh-CN" b="1" dirty="0">
                <a:latin typeface="Times New Roman" panose="02020603050405020304" pitchFamily="18" charset="0"/>
                <a:cs typeface="Times New Roman" panose="02020603050405020304" pitchFamily="18" charset="0"/>
              </a:rPr>
              <a:t>g</a:t>
            </a:r>
            <a:r>
              <a:rPr lang="zh-CN" altLang="ru-RU" b="1" dirty="0">
                <a:latin typeface="Times New Roman" panose="02020603050405020304" pitchFamily="18" charset="0"/>
                <a:cs typeface="Times New Roman" panose="02020603050405020304" pitchFamily="18" charset="0"/>
              </a:rPr>
              <a:t>公开，所有用户均可获取，并可为所有用户所共有。</a:t>
            </a:r>
            <a:endParaRPr lang="zh-CN" altLang="en-US" b="1"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None/>
              <a:defRPr/>
            </a:pPr>
            <a:r>
              <a:rPr lang="zh-CN" altLang="ru-RU" b="1" dirty="0">
                <a:latin typeface="Times New Roman" panose="02020603050405020304" pitchFamily="18" charset="0"/>
                <a:cs typeface="Times New Roman" panose="02020603050405020304" pitchFamily="18" charset="0"/>
              </a:rPr>
              <a:t>⑴用户</a:t>
            </a:r>
            <a:r>
              <a:rPr lang="ru-RU" altLang="zh-CN" b="1" dirty="0">
                <a:latin typeface="Times New Roman" panose="02020603050405020304" pitchFamily="18" charset="0"/>
                <a:cs typeface="Times New Roman" panose="02020603050405020304" pitchFamily="18" charset="0"/>
              </a:rPr>
              <a:t>A</a:t>
            </a:r>
            <a:r>
              <a:rPr lang="zh-CN" altLang="ru-RU" b="1" dirty="0">
                <a:latin typeface="Times New Roman" panose="02020603050405020304" pitchFamily="18" charset="0"/>
                <a:cs typeface="Times New Roman" panose="02020603050405020304" pitchFamily="18" charset="0"/>
              </a:rPr>
              <a:t>随机选取一个大数</a:t>
            </a:r>
            <a:r>
              <a:rPr lang="ru-RU" altLang="zh-CN" b="1" dirty="0">
                <a:latin typeface="Times New Roman" panose="02020603050405020304" pitchFamily="18" charset="0"/>
                <a:cs typeface="Times New Roman" panose="02020603050405020304" pitchFamily="18" charset="0"/>
              </a:rPr>
              <a:t>a</a:t>
            </a:r>
            <a:r>
              <a:rPr lang="zh-CN" altLang="ru-RU" b="1" dirty="0">
                <a:latin typeface="Times New Roman" panose="02020603050405020304" pitchFamily="18" charset="0"/>
                <a:cs typeface="Times New Roman" panose="02020603050405020304" pitchFamily="18" charset="0"/>
              </a:rPr>
              <a:t>，</a:t>
            </a:r>
            <a:r>
              <a:rPr lang="ru-RU" altLang="zh-CN" b="1" dirty="0">
                <a:latin typeface="Times New Roman" panose="02020603050405020304" pitchFamily="18" charset="0"/>
                <a:cs typeface="Times New Roman" panose="02020603050405020304" pitchFamily="18" charset="0"/>
              </a:rPr>
              <a:t>0≤a≤p</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，并</a:t>
            </a:r>
            <a:r>
              <a:rPr lang="zh-CN" altLang="ru-RU" b="1" dirty="0">
                <a:latin typeface="Times New Roman" panose="02020603050405020304" pitchFamily="18" charset="0"/>
                <a:cs typeface="Times New Roman" panose="02020603050405020304" pitchFamily="18" charset="0"/>
              </a:rPr>
              <a:t>计算</a:t>
            </a:r>
            <a:r>
              <a:rPr lang="ru-RU" altLang="zh-CN" b="1" dirty="0">
                <a:latin typeface="Times New Roman" panose="02020603050405020304" pitchFamily="18" charset="0"/>
                <a:cs typeface="Times New Roman" panose="02020603050405020304" pitchFamily="18" charset="0"/>
              </a:rPr>
              <a:t>K</a:t>
            </a:r>
            <a:r>
              <a:rPr lang="ru-RU" altLang="zh-CN" b="1" baseline="-25000" dirty="0">
                <a:latin typeface="Times New Roman" panose="02020603050405020304" pitchFamily="18" charset="0"/>
                <a:cs typeface="Times New Roman" panose="02020603050405020304" pitchFamily="18" charset="0"/>
              </a:rPr>
              <a:t>a</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g</a:t>
            </a:r>
            <a:r>
              <a:rPr lang="en-US" altLang="zh-CN" b="1" baseline="30000" dirty="0" err="1">
                <a:latin typeface="Times New Roman" panose="02020603050405020304" pitchFamily="18" charset="0"/>
                <a:cs typeface="Times New Roman" panose="02020603050405020304" pitchFamily="18" charset="0"/>
              </a:rPr>
              <a:t>a</a:t>
            </a:r>
            <a:r>
              <a:rPr lang="en-US" altLang="zh-CN" b="1" baseline="30000"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(mod p) ,</a:t>
            </a:r>
            <a:r>
              <a:rPr lang="zh-CN" altLang="en-US" b="1" dirty="0">
                <a:latin typeface="Times New Roman" panose="02020603050405020304" pitchFamily="18" charset="0"/>
                <a:cs typeface="Times New Roman" panose="02020603050405020304" pitchFamily="18" charset="0"/>
              </a:rPr>
              <a:t>并将结果传送给用户</a:t>
            </a:r>
            <a:r>
              <a:rPr lang="en-US" altLang="zh-CN" b="1" dirty="0">
                <a:latin typeface="Times New Roman" panose="02020603050405020304" pitchFamily="18" charset="0"/>
                <a:cs typeface="Times New Roman" panose="02020603050405020304" pitchFamily="18" charset="0"/>
              </a:rPr>
              <a:t>B</a:t>
            </a:r>
            <a:r>
              <a:rPr lang="zh-CN" altLang="en-US" b="1" dirty="0">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(2)</a:t>
            </a:r>
            <a:r>
              <a:rPr lang="zh-CN" altLang="ru-RU" b="1" dirty="0">
                <a:latin typeface="Times New Roman" panose="02020603050405020304" pitchFamily="18" charset="0"/>
                <a:cs typeface="Times New Roman" panose="02020603050405020304" pitchFamily="18" charset="0"/>
              </a:rPr>
              <a:t>用户</a:t>
            </a:r>
            <a:r>
              <a:rPr lang="ru-RU" altLang="zh-CN" b="1" dirty="0">
                <a:latin typeface="Times New Roman" panose="02020603050405020304" pitchFamily="18" charset="0"/>
                <a:cs typeface="Times New Roman" panose="02020603050405020304" pitchFamily="18" charset="0"/>
              </a:rPr>
              <a:t>B</a:t>
            </a:r>
            <a:r>
              <a:rPr lang="zh-CN" altLang="ru-RU" b="1" dirty="0">
                <a:latin typeface="Times New Roman" panose="02020603050405020304" pitchFamily="18" charset="0"/>
                <a:cs typeface="Times New Roman" panose="02020603050405020304" pitchFamily="18" charset="0"/>
              </a:rPr>
              <a:t>随机选取一个大数</a:t>
            </a:r>
            <a:r>
              <a:rPr lang="ru-RU" altLang="zh-CN" b="1" dirty="0">
                <a:latin typeface="Times New Roman" panose="02020603050405020304" pitchFamily="18" charset="0"/>
                <a:cs typeface="Times New Roman" panose="02020603050405020304" pitchFamily="18" charset="0"/>
              </a:rPr>
              <a:t>b</a:t>
            </a:r>
            <a:r>
              <a:rPr lang="zh-CN" altLang="ru-RU" b="1" dirty="0">
                <a:latin typeface="Times New Roman" panose="02020603050405020304" pitchFamily="18" charset="0"/>
                <a:cs typeface="Times New Roman" panose="02020603050405020304" pitchFamily="18" charset="0"/>
              </a:rPr>
              <a:t>，</a:t>
            </a:r>
            <a:r>
              <a:rPr lang="ru-RU" altLang="zh-CN" b="1" dirty="0">
                <a:latin typeface="Times New Roman" panose="02020603050405020304" pitchFamily="18" charset="0"/>
                <a:cs typeface="Times New Roman" panose="02020603050405020304" pitchFamily="18" charset="0"/>
              </a:rPr>
              <a:t>0≤b≤p</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，然后</a:t>
            </a:r>
            <a:r>
              <a:rPr lang="zh-CN" altLang="ru-RU" b="1" dirty="0">
                <a:latin typeface="Times New Roman" panose="02020603050405020304" pitchFamily="18" charset="0"/>
                <a:cs typeface="Times New Roman" panose="02020603050405020304" pitchFamily="18" charset="0"/>
              </a:rPr>
              <a:t>计算</a:t>
            </a:r>
            <a:r>
              <a:rPr lang="ru-RU" altLang="zh-CN" b="1" dirty="0">
                <a:latin typeface="Times New Roman" panose="02020603050405020304" pitchFamily="18" charset="0"/>
                <a:cs typeface="Times New Roman" panose="02020603050405020304" pitchFamily="18" charset="0"/>
              </a:rPr>
              <a:t>K</a:t>
            </a:r>
            <a:r>
              <a:rPr lang="ru-RU" altLang="zh-CN" b="1" baseline="-25000" dirty="0">
                <a:latin typeface="Times New Roman" panose="02020603050405020304" pitchFamily="18" charset="0"/>
                <a:cs typeface="Times New Roman" panose="02020603050405020304" pitchFamily="18" charset="0"/>
              </a:rPr>
              <a:t>b</a:t>
            </a:r>
            <a:r>
              <a:rPr lang="zh-CN" altLang="en-US"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g</a:t>
            </a:r>
            <a:r>
              <a:rPr lang="en-US" altLang="zh-CN" b="1" baseline="30000" dirty="0" err="1">
                <a:latin typeface="Times New Roman" panose="02020603050405020304" pitchFamily="18" charset="0"/>
                <a:cs typeface="Times New Roman" panose="02020603050405020304" pitchFamily="18" charset="0"/>
              </a:rPr>
              <a:t>b</a:t>
            </a:r>
            <a:r>
              <a:rPr lang="en-US" altLang="zh-CN" b="1" baseline="30000"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(mod p) ,</a:t>
            </a:r>
            <a:r>
              <a:rPr lang="zh-CN" altLang="en-US" b="1" dirty="0">
                <a:latin typeface="Times New Roman" panose="02020603050405020304" pitchFamily="18" charset="0"/>
                <a:cs typeface="Times New Roman" panose="02020603050405020304" pitchFamily="18" charset="0"/>
              </a:rPr>
              <a:t>并将结果传送给用户</a:t>
            </a:r>
            <a:r>
              <a:rPr lang="en-US" altLang="zh-CN" b="1" dirty="0">
                <a:latin typeface="Times New Roman" panose="02020603050405020304" pitchFamily="18" charset="0"/>
                <a:cs typeface="Times New Roman" panose="02020603050405020304" pitchFamily="18" charset="0"/>
              </a:rPr>
              <a:t>A</a:t>
            </a:r>
            <a:r>
              <a:rPr lang="zh-CN" altLang="en-US" b="1" dirty="0">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(3)</a:t>
            </a:r>
            <a:r>
              <a:rPr lang="zh-CN" altLang="ru-RU" b="1" dirty="0">
                <a:latin typeface="Times New Roman" panose="02020603050405020304" pitchFamily="18" charset="0"/>
                <a:cs typeface="Times New Roman" panose="02020603050405020304" pitchFamily="18" charset="0"/>
              </a:rPr>
              <a:t>用户</a:t>
            </a:r>
            <a:r>
              <a:rPr lang="ru-RU" altLang="zh-CN" b="1" dirty="0">
                <a:latin typeface="Times New Roman" panose="02020603050405020304" pitchFamily="18" charset="0"/>
                <a:cs typeface="Times New Roman" panose="02020603050405020304" pitchFamily="18" charset="0"/>
              </a:rPr>
              <a:t>A</a:t>
            </a:r>
            <a:r>
              <a:rPr lang="zh-CN" altLang="ru-RU" b="1" dirty="0">
                <a:latin typeface="Times New Roman" panose="02020603050405020304" pitchFamily="18" charset="0"/>
                <a:cs typeface="Times New Roman" panose="02020603050405020304" pitchFamily="18" charset="0"/>
              </a:rPr>
              <a:t>计算</a:t>
            </a:r>
            <a:r>
              <a:rPr lang="ru-RU" altLang="zh-CN" b="1" dirty="0">
                <a:latin typeface="Times New Roman" panose="02020603050405020304" pitchFamily="18" charset="0"/>
                <a:cs typeface="Times New Roman" panose="02020603050405020304" pitchFamily="18" charset="0"/>
              </a:rPr>
              <a:t>K</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r>
              <a:rPr lang="ru-RU" altLang="zh-CN" b="1" dirty="0">
                <a:latin typeface="Times New Roman" panose="02020603050405020304" pitchFamily="18" charset="0"/>
                <a:cs typeface="Times New Roman" panose="02020603050405020304" pitchFamily="18" charset="0"/>
              </a:rPr>
              <a:t>K</a:t>
            </a:r>
            <a:r>
              <a:rPr lang="ru-RU" altLang="zh-CN" b="1" baseline="-25000" dirty="0">
                <a:latin typeface="Times New Roman" panose="02020603050405020304" pitchFamily="18" charset="0"/>
                <a:cs typeface="Times New Roman" panose="02020603050405020304" pitchFamily="18" charset="0"/>
              </a:rPr>
              <a:t>b</a:t>
            </a:r>
            <a:r>
              <a:rPr lang="en-US" altLang="zh-CN" b="1" dirty="0">
                <a:latin typeface="Times New Roman" panose="02020603050405020304" pitchFamily="18" charset="0"/>
                <a:cs typeface="Times New Roman" panose="02020603050405020304" pitchFamily="18" charset="0"/>
              </a:rPr>
              <a:t>)</a:t>
            </a:r>
            <a:r>
              <a:rPr lang="en-US" altLang="zh-CN" b="1" baseline="30000" dirty="0">
                <a:latin typeface="Times New Roman" panose="02020603050405020304" pitchFamily="18" charset="0"/>
                <a:cs typeface="Times New Roman" panose="02020603050405020304" pitchFamily="18" charset="0"/>
              </a:rPr>
              <a:t>a </a:t>
            </a:r>
            <a:r>
              <a:rPr lang="en-US" altLang="zh-CN" b="1" dirty="0">
                <a:latin typeface="Times New Roman" panose="02020603050405020304" pitchFamily="18" charset="0"/>
                <a:cs typeface="Times New Roman" panose="02020603050405020304" pitchFamily="18" charset="0"/>
              </a:rPr>
              <a:t>(mod p) </a:t>
            </a:r>
            <a:r>
              <a:rPr lang="zh-CN" altLang="en-US" b="1" dirty="0">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(4)</a:t>
            </a:r>
            <a:r>
              <a:rPr lang="zh-CN" altLang="ru-RU" b="1" dirty="0">
                <a:latin typeface="Times New Roman" panose="02020603050405020304" pitchFamily="18" charset="0"/>
                <a:cs typeface="Times New Roman" panose="02020603050405020304" pitchFamily="18" charset="0"/>
              </a:rPr>
              <a:t>用户</a:t>
            </a:r>
            <a:r>
              <a:rPr lang="ru-RU" altLang="zh-CN" b="1" dirty="0">
                <a:latin typeface="Times New Roman" panose="02020603050405020304" pitchFamily="18" charset="0"/>
                <a:cs typeface="Times New Roman" panose="02020603050405020304" pitchFamily="18" charset="0"/>
              </a:rPr>
              <a:t>B</a:t>
            </a:r>
            <a:r>
              <a:rPr lang="zh-CN" altLang="ru-RU" b="1" dirty="0">
                <a:latin typeface="Times New Roman" panose="02020603050405020304" pitchFamily="18" charset="0"/>
                <a:cs typeface="Times New Roman" panose="02020603050405020304" pitchFamily="18" charset="0"/>
              </a:rPr>
              <a:t>计算</a:t>
            </a:r>
            <a:r>
              <a:rPr lang="ru-RU" altLang="zh-CN" b="1" dirty="0">
                <a:latin typeface="Times New Roman" panose="02020603050405020304" pitchFamily="18" charset="0"/>
                <a:cs typeface="Times New Roman" panose="02020603050405020304" pitchFamily="18" charset="0"/>
              </a:rPr>
              <a:t>K</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r>
              <a:rPr lang="ru-RU" altLang="zh-CN" b="1" dirty="0">
                <a:latin typeface="Times New Roman" panose="02020603050405020304" pitchFamily="18" charset="0"/>
                <a:cs typeface="Times New Roman" panose="02020603050405020304" pitchFamily="18" charset="0"/>
              </a:rPr>
              <a:t>K</a:t>
            </a:r>
            <a:r>
              <a:rPr lang="ru-RU" altLang="zh-CN" b="1" baseline="-25000" dirty="0">
                <a:latin typeface="Times New Roman" panose="02020603050405020304" pitchFamily="18" charset="0"/>
                <a:cs typeface="Times New Roman" panose="02020603050405020304" pitchFamily="18" charset="0"/>
              </a:rPr>
              <a:t>a</a:t>
            </a:r>
            <a:r>
              <a:rPr lang="en-US" altLang="zh-CN" b="1" dirty="0">
                <a:latin typeface="Times New Roman" panose="02020603050405020304" pitchFamily="18" charset="0"/>
                <a:cs typeface="Times New Roman" panose="02020603050405020304" pitchFamily="18" charset="0"/>
              </a:rPr>
              <a:t>)</a:t>
            </a:r>
            <a:r>
              <a:rPr lang="en-US" altLang="zh-CN" b="1" baseline="30000" dirty="0">
                <a:latin typeface="Times New Roman" panose="02020603050405020304" pitchFamily="18" charset="0"/>
                <a:cs typeface="Times New Roman" panose="02020603050405020304" pitchFamily="18" charset="0"/>
              </a:rPr>
              <a:t>b </a:t>
            </a:r>
            <a:r>
              <a:rPr lang="en-US" altLang="zh-CN" b="1" dirty="0">
                <a:latin typeface="Times New Roman" panose="02020603050405020304" pitchFamily="18" charset="0"/>
                <a:cs typeface="Times New Roman" panose="02020603050405020304" pitchFamily="18" charset="0"/>
              </a:rPr>
              <a:t>(mod p) </a:t>
            </a:r>
            <a:r>
              <a:rPr lang="zh-CN" altLang="en-US" b="1" dirty="0">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  用户</a:t>
            </a:r>
            <a:r>
              <a:rPr lang="en-US" altLang="zh-CN" b="1" dirty="0">
                <a:latin typeface="Times New Roman" panose="02020603050405020304" pitchFamily="18" charset="0"/>
                <a:cs typeface="Times New Roman" panose="02020603050405020304" pitchFamily="18" charset="0"/>
              </a:rPr>
              <a:t>A</a:t>
            </a:r>
            <a:r>
              <a:rPr lang="zh-CN" altLang="en-US" b="1" dirty="0">
                <a:latin typeface="Times New Roman" panose="02020603050405020304" pitchFamily="18" charset="0"/>
                <a:cs typeface="Times New Roman" panose="02020603050405020304" pitchFamily="18" charset="0"/>
              </a:rPr>
              <a:t>和用户</a:t>
            </a:r>
            <a:r>
              <a:rPr lang="en-US" altLang="zh-CN" b="1" dirty="0">
                <a:latin typeface="Times New Roman" panose="02020603050405020304" pitchFamily="18" charset="0"/>
                <a:cs typeface="Times New Roman" panose="02020603050405020304" pitchFamily="18" charset="0"/>
              </a:rPr>
              <a:t>B</a:t>
            </a:r>
            <a:r>
              <a:rPr lang="zh-CN" altLang="en-US" b="1" dirty="0">
                <a:latin typeface="Times New Roman" panose="02020603050405020304" pitchFamily="18" charset="0"/>
                <a:cs typeface="Times New Roman" panose="02020603050405020304" pitchFamily="18" charset="0"/>
              </a:rPr>
              <a:t>各自计算生成共同的</a:t>
            </a:r>
            <a:r>
              <a:rPr lang="zh-CN" altLang="en-US" b="1" dirty="0">
                <a:solidFill>
                  <a:schemeClr val="hlink"/>
                </a:solidFill>
                <a:latin typeface="Times New Roman" panose="02020603050405020304" pitchFamily="18" charset="0"/>
                <a:cs typeface="Times New Roman" panose="02020603050405020304" pitchFamily="18" charset="0"/>
              </a:rPr>
              <a:t>会话密钥</a:t>
            </a:r>
            <a:r>
              <a:rPr lang="en-US" altLang="zh-CN" b="1" dirty="0">
                <a:solidFill>
                  <a:schemeClr val="hlink"/>
                </a:solidFill>
                <a:latin typeface="Times New Roman" panose="02020603050405020304" pitchFamily="18" charset="0"/>
                <a:cs typeface="Times New Roman" panose="02020603050405020304" pitchFamily="18" charset="0"/>
              </a:rPr>
              <a:t>K</a:t>
            </a:r>
            <a:r>
              <a:rPr lang="zh-CN" altLang="en-US" b="1" dirty="0">
                <a:solidFill>
                  <a:schemeClr val="hlink"/>
                </a:solidFill>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None/>
              <a:defRPr/>
            </a:pPr>
            <a:r>
              <a:rPr lang="zh-CN" altLang="en-US" b="1" dirty="0">
                <a:solidFill>
                  <a:srgbClr val="0000FF"/>
                </a:solidFill>
                <a:latin typeface="Times New Roman" panose="02020603050405020304" pitchFamily="18" charset="0"/>
                <a:cs typeface="Times New Roman" panose="02020603050405020304" pitchFamily="18" charset="0"/>
              </a:rPr>
              <a:t>这是因为： </a:t>
            </a:r>
            <a:r>
              <a:rPr lang="ru-RU" altLang="zh-CN" b="1" dirty="0">
                <a:solidFill>
                  <a:srgbClr val="0000FF"/>
                </a:solidFill>
                <a:latin typeface="Times New Roman" panose="02020603050405020304" pitchFamily="18" charset="0"/>
                <a:cs typeface="Times New Roman" panose="02020603050405020304" pitchFamily="18" charset="0"/>
              </a:rPr>
              <a:t>K</a:t>
            </a:r>
            <a:r>
              <a:rPr lang="zh-CN" altLang="en-US" b="1" dirty="0">
                <a:latin typeface="Times New Roman" panose="02020603050405020304" pitchFamily="18" charset="0"/>
                <a:cs typeface="Times New Roman" panose="02020603050405020304" pitchFamily="18" charset="0"/>
              </a:rPr>
              <a:t> ≡</a:t>
            </a:r>
            <a:r>
              <a:rPr lang="en-US" altLang="zh-CN" b="1" dirty="0">
                <a:solidFill>
                  <a:srgbClr val="0000FF"/>
                </a:solidFill>
                <a:latin typeface="Times New Roman" panose="02020603050405020304" pitchFamily="18" charset="0"/>
                <a:cs typeface="Times New Roman" panose="02020603050405020304" pitchFamily="18" charset="0"/>
              </a:rPr>
              <a:t> (</a:t>
            </a:r>
            <a:r>
              <a:rPr lang="ru-RU" altLang="zh-CN" b="1" dirty="0">
                <a:solidFill>
                  <a:srgbClr val="0000FF"/>
                </a:solidFill>
                <a:latin typeface="Times New Roman" panose="02020603050405020304" pitchFamily="18" charset="0"/>
                <a:cs typeface="Times New Roman" panose="02020603050405020304" pitchFamily="18" charset="0"/>
              </a:rPr>
              <a:t>K</a:t>
            </a:r>
            <a:r>
              <a:rPr lang="ru-RU" altLang="zh-CN" b="1" baseline="-25000" dirty="0">
                <a:solidFill>
                  <a:srgbClr val="0000FF"/>
                </a:solidFill>
                <a:latin typeface="Times New Roman" panose="02020603050405020304" pitchFamily="18" charset="0"/>
                <a:cs typeface="Times New Roman" panose="02020603050405020304" pitchFamily="18" charset="0"/>
              </a:rPr>
              <a:t>b</a:t>
            </a:r>
            <a:r>
              <a:rPr lang="en-US" altLang="zh-CN" b="1" dirty="0">
                <a:solidFill>
                  <a:srgbClr val="0000FF"/>
                </a:solidFill>
                <a:latin typeface="Times New Roman" panose="02020603050405020304" pitchFamily="18" charset="0"/>
                <a:cs typeface="Times New Roman" panose="02020603050405020304" pitchFamily="18" charset="0"/>
              </a:rPr>
              <a:t>)</a:t>
            </a:r>
            <a:r>
              <a:rPr lang="en-US" altLang="zh-CN" b="1" baseline="30000" dirty="0">
                <a:solidFill>
                  <a:srgbClr val="0000FF"/>
                </a:solidFill>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b="1" dirty="0" err="1">
                <a:solidFill>
                  <a:srgbClr val="0000FF"/>
                </a:solidFill>
                <a:latin typeface="Times New Roman" panose="02020603050405020304" pitchFamily="18" charset="0"/>
                <a:cs typeface="Times New Roman" panose="02020603050405020304" pitchFamily="18" charset="0"/>
              </a:rPr>
              <a:t>g</a:t>
            </a:r>
            <a:r>
              <a:rPr lang="en-US" altLang="zh-CN" b="1" baseline="30000" dirty="0" err="1">
                <a:solidFill>
                  <a:srgbClr val="0000FF"/>
                </a:solidFill>
                <a:latin typeface="Times New Roman" panose="02020603050405020304" pitchFamily="18" charset="0"/>
                <a:cs typeface="Times New Roman" panose="02020603050405020304" pitchFamily="18" charset="0"/>
              </a:rPr>
              <a:t>b</a:t>
            </a:r>
            <a:r>
              <a:rPr lang="en-US" altLang="zh-CN" b="1" dirty="0">
                <a:solidFill>
                  <a:srgbClr val="0000FF"/>
                </a:solidFill>
                <a:latin typeface="Times New Roman" panose="02020603050405020304" pitchFamily="18" charset="0"/>
                <a:cs typeface="Times New Roman" panose="02020603050405020304" pitchFamily="18" charset="0"/>
              </a:rPr>
              <a:t>)</a:t>
            </a:r>
            <a:r>
              <a:rPr lang="en-US" altLang="zh-CN" b="1" baseline="30000" dirty="0">
                <a:solidFill>
                  <a:srgbClr val="0000FF"/>
                </a:solidFill>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a:t>
            </a:r>
            <a:r>
              <a:rPr lang="en-US" altLang="zh-CN" b="1" dirty="0">
                <a:solidFill>
                  <a:srgbClr val="0000FF"/>
                </a:solidFill>
                <a:latin typeface="Times New Roman" panose="02020603050405020304" pitchFamily="18" charset="0"/>
                <a:cs typeface="Times New Roman" panose="02020603050405020304" pitchFamily="18" charset="0"/>
              </a:rPr>
              <a:t> g</a:t>
            </a:r>
            <a:r>
              <a:rPr lang="en-US" altLang="zh-CN" b="1" baseline="30000" dirty="0">
                <a:solidFill>
                  <a:srgbClr val="0000FF"/>
                </a:solidFill>
                <a:latin typeface="Times New Roman" panose="02020603050405020304" pitchFamily="18" charset="0"/>
                <a:cs typeface="Times New Roman" panose="02020603050405020304" pitchFamily="18" charset="0"/>
              </a:rPr>
              <a:t>ab </a:t>
            </a:r>
            <a:r>
              <a:rPr lang="zh-CN" altLang="en-US" b="1" dirty="0">
                <a:latin typeface="Times New Roman" panose="02020603050405020304" pitchFamily="18" charset="0"/>
                <a:cs typeface="Times New Roman" panose="02020603050405020304" pitchFamily="18" charset="0"/>
              </a:rPr>
              <a:t>≡ </a:t>
            </a:r>
            <a:r>
              <a:rPr lang="en-US" altLang="zh-CN" b="1" dirty="0">
                <a:solidFill>
                  <a:srgbClr val="0000FF"/>
                </a:solidFill>
                <a:latin typeface="Times New Roman" panose="02020603050405020304" pitchFamily="18" charset="0"/>
                <a:cs typeface="Times New Roman" panose="02020603050405020304" pitchFamily="18" charset="0"/>
              </a:rPr>
              <a:t>(</a:t>
            </a:r>
            <a:r>
              <a:rPr lang="en-US" altLang="zh-CN" b="1" dirty="0" err="1">
                <a:solidFill>
                  <a:srgbClr val="0000FF"/>
                </a:solidFill>
                <a:latin typeface="Times New Roman" panose="02020603050405020304" pitchFamily="18" charset="0"/>
                <a:cs typeface="Times New Roman" panose="02020603050405020304" pitchFamily="18" charset="0"/>
              </a:rPr>
              <a:t>g</a:t>
            </a:r>
            <a:r>
              <a:rPr lang="en-US" altLang="zh-CN" b="1" baseline="30000" dirty="0" err="1">
                <a:solidFill>
                  <a:srgbClr val="0000FF"/>
                </a:solidFill>
                <a:latin typeface="Times New Roman" panose="02020603050405020304" pitchFamily="18" charset="0"/>
                <a:cs typeface="Times New Roman" panose="02020603050405020304" pitchFamily="18" charset="0"/>
              </a:rPr>
              <a:t>a</a:t>
            </a:r>
            <a:r>
              <a:rPr lang="en-US" altLang="zh-CN" b="1" dirty="0">
                <a:solidFill>
                  <a:srgbClr val="0000FF"/>
                </a:solidFill>
                <a:latin typeface="Times New Roman" panose="02020603050405020304" pitchFamily="18" charset="0"/>
                <a:cs typeface="Times New Roman" panose="02020603050405020304" pitchFamily="18" charset="0"/>
              </a:rPr>
              <a:t>)</a:t>
            </a:r>
            <a:r>
              <a:rPr lang="en-US" altLang="zh-CN" b="1" baseline="30000" dirty="0">
                <a:solidFill>
                  <a:srgbClr val="0000FF"/>
                </a:solidFill>
                <a:latin typeface="Times New Roman" panose="02020603050405020304" pitchFamily="18" charset="0"/>
                <a:cs typeface="Times New Roman" panose="02020603050405020304" pitchFamily="18" charset="0"/>
              </a:rPr>
              <a:t>b </a:t>
            </a:r>
            <a:r>
              <a:rPr lang="zh-CN" altLang="en-US" b="1" dirty="0">
                <a:latin typeface="Times New Roman" panose="02020603050405020304" pitchFamily="18" charset="0"/>
                <a:cs typeface="Times New Roman" panose="02020603050405020304" pitchFamily="18" charset="0"/>
              </a:rPr>
              <a:t>≡</a:t>
            </a:r>
            <a:r>
              <a:rPr lang="en-US" altLang="zh-CN" b="1" dirty="0">
                <a:solidFill>
                  <a:srgbClr val="0000FF"/>
                </a:solidFill>
                <a:latin typeface="Times New Roman" panose="02020603050405020304" pitchFamily="18" charset="0"/>
                <a:cs typeface="Times New Roman" panose="02020603050405020304" pitchFamily="18" charset="0"/>
              </a:rPr>
              <a:t> (</a:t>
            </a:r>
            <a:r>
              <a:rPr lang="ru-RU" altLang="zh-CN" b="1" dirty="0">
                <a:solidFill>
                  <a:srgbClr val="0000FF"/>
                </a:solidFill>
                <a:latin typeface="Times New Roman" panose="02020603050405020304" pitchFamily="18" charset="0"/>
                <a:cs typeface="Times New Roman" panose="02020603050405020304" pitchFamily="18" charset="0"/>
              </a:rPr>
              <a:t>K</a:t>
            </a:r>
            <a:r>
              <a:rPr lang="en-US" altLang="zh-CN" b="1" baseline="-25000" dirty="0">
                <a:solidFill>
                  <a:srgbClr val="0000FF"/>
                </a:solidFill>
                <a:latin typeface="Times New Roman" panose="02020603050405020304" pitchFamily="18" charset="0"/>
                <a:cs typeface="Times New Roman" panose="02020603050405020304" pitchFamily="18" charset="0"/>
              </a:rPr>
              <a:t>a</a:t>
            </a:r>
            <a:r>
              <a:rPr lang="en-US" altLang="zh-CN" b="1" dirty="0">
                <a:solidFill>
                  <a:srgbClr val="0000FF"/>
                </a:solidFill>
                <a:latin typeface="Times New Roman" panose="02020603050405020304" pitchFamily="18" charset="0"/>
                <a:cs typeface="Times New Roman" panose="02020603050405020304" pitchFamily="18" charset="0"/>
              </a:rPr>
              <a:t>)</a:t>
            </a:r>
            <a:r>
              <a:rPr lang="en-US" altLang="zh-CN" b="1" baseline="30000" dirty="0">
                <a:solidFill>
                  <a:srgbClr val="0000FF"/>
                </a:solidFill>
                <a:latin typeface="Times New Roman" panose="02020603050405020304" pitchFamily="18" charset="0"/>
                <a:cs typeface="Times New Roman" panose="02020603050405020304" pitchFamily="18" charset="0"/>
              </a:rPr>
              <a:t>b</a:t>
            </a:r>
            <a:r>
              <a:rPr lang="en-US" altLang="zh-CN" b="1" dirty="0">
                <a:latin typeface="Times New Roman" panose="02020603050405020304" pitchFamily="18" charset="0"/>
                <a:cs typeface="Times New Roman" panose="02020603050405020304" pitchFamily="18" charset="0"/>
              </a:rPr>
              <a:t> (mod p) </a:t>
            </a:r>
            <a:r>
              <a:rPr lang="zh-CN" altLang="en-US" b="1" dirty="0">
                <a:solidFill>
                  <a:srgbClr val="0000FF"/>
                </a:solidFill>
                <a:latin typeface="Times New Roman" panose="02020603050405020304" pitchFamily="18" charset="0"/>
                <a:cs typeface="Times New Roman" panose="02020603050405020304" pitchFamily="18" charset="0"/>
              </a:rPr>
              <a:t>。</a:t>
            </a:r>
            <a:endParaRPr lang="zh-CN" altLang="ru-RU" b="1" dirty="0">
              <a:solidFill>
                <a:srgbClr val="0000FF"/>
              </a:solidFill>
              <a:latin typeface="Times New Roman" panose="02020603050405020304" pitchFamily="18" charset="0"/>
              <a:cs typeface="Times New Roman" panose="02020603050405020304" pitchFamily="18" charset="0"/>
            </a:endParaRPr>
          </a:p>
        </p:txBody>
      </p:sp>
      <p:grpSp>
        <p:nvGrpSpPr>
          <p:cNvPr id="2" name="组合 4">
            <a:extLst>
              <a:ext uri="{FF2B5EF4-FFF2-40B4-BE49-F238E27FC236}">
                <a16:creationId xmlns:a16="http://schemas.microsoft.com/office/drawing/2014/main" id="{6E0237DD-915A-419B-B6FD-9D5D176F2CA5}"/>
              </a:ext>
            </a:extLst>
          </p:cNvPr>
          <p:cNvGrpSpPr>
            <a:grpSpLocks/>
          </p:cNvGrpSpPr>
          <p:nvPr/>
        </p:nvGrpSpPr>
        <p:grpSpPr bwMode="auto">
          <a:xfrm>
            <a:off x="6227763" y="3148013"/>
            <a:ext cx="295275" cy="320675"/>
            <a:chOff x="1379743" y="990600"/>
            <a:chExt cx="354328" cy="457200"/>
          </a:xfrm>
        </p:grpSpPr>
        <p:sp>
          <p:nvSpPr>
            <p:cNvPr id="6" name="矩形 5">
              <a:extLst>
                <a:ext uri="{FF2B5EF4-FFF2-40B4-BE49-F238E27FC236}">
                  <a16:creationId xmlns:a16="http://schemas.microsoft.com/office/drawing/2014/main" id="{92327981-482E-46CE-AF50-36656C02C87B}"/>
                </a:ext>
              </a:extLst>
            </p:cNvPr>
            <p:cNvSpPr/>
            <p:nvPr/>
          </p:nvSpPr>
          <p:spPr>
            <a:xfrm>
              <a:off x="1408317" y="990600"/>
              <a:ext cx="297178"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200" b="1">
                <a:latin typeface="Times New Roman" panose="02020603050405020304" pitchFamily="18" charset="0"/>
                <a:cs typeface="Times New Roman" panose="02020603050405020304" pitchFamily="18" charset="0"/>
              </a:endParaRPr>
            </a:p>
          </p:txBody>
        </p:sp>
        <p:sp>
          <p:nvSpPr>
            <p:cNvPr id="133141" name="TextBox 2">
              <a:extLst>
                <a:ext uri="{FF2B5EF4-FFF2-40B4-BE49-F238E27FC236}">
                  <a16:creationId xmlns:a16="http://schemas.microsoft.com/office/drawing/2014/main" id="{F813F8F9-BDD1-48DD-9680-886B1038A7AB}"/>
                </a:ext>
              </a:extLst>
            </p:cNvPr>
            <p:cNvSpPr txBox="1">
              <a:spLocks noChangeArrowheads="1"/>
            </p:cNvSpPr>
            <p:nvPr/>
          </p:nvSpPr>
          <p:spPr bwMode="auto">
            <a:xfrm>
              <a:off x="1379743" y="1034534"/>
              <a:ext cx="354328" cy="39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1200" b="1">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2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 name="组合 7">
            <a:extLst>
              <a:ext uri="{FF2B5EF4-FFF2-40B4-BE49-F238E27FC236}">
                <a16:creationId xmlns:a16="http://schemas.microsoft.com/office/drawing/2014/main" id="{ED0789A2-46F1-4084-8859-A5019982C23E}"/>
              </a:ext>
            </a:extLst>
          </p:cNvPr>
          <p:cNvGrpSpPr>
            <a:grpSpLocks/>
          </p:cNvGrpSpPr>
          <p:nvPr/>
        </p:nvGrpSpPr>
        <p:grpSpPr bwMode="auto">
          <a:xfrm>
            <a:off x="8388350" y="3143250"/>
            <a:ext cx="287338" cy="320675"/>
            <a:chOff x="1379981" y="990600"/>
            <a:chExt cx="344235" cy="321156"/>
          </a:xfrm>
        </p:grpSpPr>
        <p:sp>
          <p:nvSpPr>
            <p:cNvPr id="9" name="矩形 8">
              <a:extLst>
                <a:ext uri="{FF2B5EF4-FFF2-40B4-BE49-F238E27FC236}">
                  <a16:creationId xmlns:a16="http://schemas.microsoft.com/office/drawing/2014/main" id="{2E4B411C-9411-4A6A-A9BD-A3A3054DE163}"/>
                </a:ext>
              </a:extLst>
            </p:cNvPr>
            <p:cNvSpPr/>
            <p:nvPr/>
          </p:nvSpPr>
          <p:spPr>
            <a:xfrm>
              <a:off x="1408509" y="990600"/>
              <a:ext cx="287178" cy="3211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200" b="1">
                <a:latin typeface="Times New Roman" panose="02020603050405020304" pitchFamily="18" charset="0"/>
                <a:cs typeface="Times New Roman" panose="02020603050405020304" pitchFamily="18" charset="0"/>
              </a:endParaRPr>
            </a:p>
          </p:txBody>
        </p:sp>
        <p:sp>
          <p:nvSpPr>
            <p:cNvPr id="133139" name="TextBox 9">
              <a:extLst>
                <a:ext uri="{FF2B5EF4-FFF2-40B4-BE49-F238E27FC236}">
                  <a16:creationId xmlns:a16="http://schemas.microsoft.com/office/drawing/2014/main" id="{AAD417D3-5C99-4ACE-BF76-1998A6DF5765}"/>
                </a:ext>
              </a:extLst>
            </p:cNvPr>
            <p:cNvSpPr txBox="1">
              <a:spLocks noChangeArrowheads="1"/>
            </p:cNvSpPr>
            <p:nvPr/>
          </p:nvSpPr>
          <p:spPr bwMode="auto">
            <a:xfrm>
              <a:off x="1379981" y="1034534"/>
              <a:ext cx="344235" cy="27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1200" b="1">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200" b="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TextBox 20">
            <a:extLst>
              <a:ext uri="{FF2B5EF4-FFF2-40B4-BE49-F238E27FC236}">
                <a16:creationId xmlns:a16="http://schemas.microsoft.com/office/drawing/2014/main" id="{30B9A0A6-4621-4645-B0C5-36328958D77C}"/>
              </a:ext>
            </a:extLst>
          </p:cNvPr>
          <p:cNvSpPr txBox="1">
            <a:spLocks noChangeArrowheads="1"/>
          </p:cNvSpPr>
          <p:nvPr/>
        </p:nvSpPr>
        <p:spPr bwMode="auto">
          <a:xfrm>
            <a:off x="6227763" y="3651250"/>
            <a:ext cx="2603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1200" b="1">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2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a16="http://schemas.microsoft.com/office/drawing/2014/main" id="{62A482C5-53FC-486A-B6E2-11D329D17B11}"/>
              </a:ext>
            </a:extLst>
          </p:cNvPr>
          <p:cNvSpPr txBox="1">
            <a:spLocks noChangeArrowheads="1"/>
          </p:cNvSpPr>
          <p:nvPr/>
        </p:nvSpPr>
        <p:spPr bwMode="auto">
          <a:xfrm>
            <a:off x="8388350" y="36512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1200" b="1">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2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Box 22">
            <a:extLst>
              <a:ext uri="{FF2B5EF4-FFF2-40B4-BE49-F238E27FC236}">
                <a16:creationId xmlns:a16="http://schemas.microsoft.com/office/drawing/2014/main" id="{D8D854EF-2670-4654-8F4E-F150D75C7C83}"/>
              </a:ext>
            </a:extLst>
          </p:cNvPr>
          <p:cNvSpPr txBox="1">
            <a:spLocks noChangeArrowheads="1"/>
          </p:cNvSpPr>
          <p:nvPr/>
        </p:nvSpPr>
        <p:spPr bwMode="auto">
          <a:xfrm>
            <a:off x="5795963" y="3981450"/>
            <a:ext cx="11874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ru-RU" altLang="zh-CN" sz="1000" b="1">
                <a:latin typeface="Times New Roman" panose="02020603050405020304" pitchFamily="18" charset="0"/>
                <a:ea typeface="宋体" panose="02010600030101010101" pitchFamily="2" charset="-122"/>
                <a:cs typeface="Times New Roman" panose="02020603050405020304" pitchFamily="18" charset="0"/>
              </a:rPr>
              <a:t>K</a:t>
            </a:r>
            <a:r>
              <a:rPr lang="ru-RU" altLang="zh-CN" sz="1000" b="1" baseline="-25000">
                <a:latin typeface="Times New Roman" panose="02020603050405020304" pitchFamily="18" charset="0"/>
                <a:ea typeface="宋体" panose="02010600030101010101" pitchFamily="2" charset="-122"/>
                <a:cs typeface="Times New Roman" panose="02020603050405020304" pitchFamily="18" charset="0"/>
              </a:rPr>
              <a:t>a</a:t>
            </a:r>
            <a:r>
              <a:rPr lang="en-US" altLang="zh-CN" sz="1000" b="1">
                <a:latin typeface="Times New Roman" panose="02020603050405020304" pitchFamily="18" charset="0"/>
                <a:ea typeface="宋体" panose="02010600030101010101" pitchFamily="2" charset="-122"/>
                <a:cs typeface="Times New Roman" panose="02020603050405020304" pitchFamily="18" charset="0"/>
              </a:rPr>
              <a:t>=g</a:t>
            </a:r>
            <a:r>
              <a:rPr lang="en-US" altLang="zh-CN" sz="1000" b="1" baseline="30000">
                <a:latin typeface="Times New Roman" panose="02020603050405020304" pitchFamily="18" charset="0"/>
                <a:ea typeface="宋体" panose="02010600030101010101" pitchFamily="2" charset="-122"/>
                <a:cs typeface="Times New Roman" panose="02020603050405020304" pitchFamily="18" charset="0"/>
              </a:rPr>
              <a:t>a </a:t>
            </a:r>
            <a:r>
              <a:rPr lang="en-US" altLang="zh-CN" sz="1000" b="1">
                <a:latin typeface="Times New Roman" panose="02020603050405020304" pitchFamily="18" charset="0"/>
                <a:ea typeface="宋体" panose="02010600030101010101" pitchFamily="2" charset="-122"/>
                <a:cs typeface="Times New Roman" panose="02020603050405020304" pitchFamily="18" charset="0"/>
              </a:rPr>
              <a:t>(mod p)</a:t>
            </a:r>
            <a:endParaRPr lang="zh-CN" altLang="en-US" sz="1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Box 23">
            <a:extLst>
              <a:ext uri="{FF2B5EF4-FFF2-40B4-BE49-F238E27FC236}">
                <a16:creationId xmlns:a16="http://schemas.microsoft.com/office/drawing/2014/main" id="{2537562C-6F67-45E1-B5DE-D45DBE6E19A0}"/>
              </a:ext>
            </a:extLst>
          </p:cNvPr>
          <p:cNvSpPr txBox="1">
            <a:spLocks noChangeArrowheads="1"/>
          </p:cNvSpPr>
          <p:nvPr/>
        </p:nvSpPr>
        <p:spPr bwMode="auto">
          <a:xfrm>
            <a:off x="7942263" y="4268788"/>
            <a:ext cx="13096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ru-RU" altLang="zh-CN" sz="1000" b="1">
                <a:latin typeface="Times New Roman" panose="02020603050405020304" pitchFamily="18" charset="0"/>
                <a:ea typeface="宋体" panose="02010600030101010101" pitchFamily="2" charset="-122"/>
                <a:cs typeface="Times New Roman" panose="02020603050405020304" pitchFamily="18" charset="0"/>
              </a:rPr>
              <a:t>K</a:t>
            </a:r>
            <a:r>
              <a:rPr lang="ru-RU" altLang="zh-CN" sz="1000" b="1" baseline="-25000">
                <a:latin typeface="Times New Roman" panose="02020603050405020304" pitchFamily="18" charset="0"/>
                <a:ea typeface="宋体" panose="02010600030101010101" pitchFamily="2" charset="-122"/>
                <a:cs typeface="Times New Roman" panose="02020603050405020304" pitchFamily="18" charset="0"/>
              </a:rPr>
              <a:t>b</a:t>
            </a:r>
            <a:r>
              <a:rPr lang="en-US" altLang="zh-CN" sz="1000" b="1">
                <a:latin typeface="Times New Roman" panose="02020603050405020304" pitchFamily="18" charset="0"/>
                <a:ea typeface="宋体" panose="02010600030101010101" pitchFamily="2" charset="-122"/>
                <a:cs typeface="Times New Roman" panose="02020603050405020304" pitchFamily="18" charset="0"/>
              </a:rPr>
              <a:t>=g</a:t>
            </a:r>
            <a:r>
              <a:rPr lang="en-US" altLang="zh-CN" sz="1000" b="1" baseline="30000">
                <a:latin typeface="Times New Roman" panose="02020603050405020304" pitchFamily="18" charset="0"/>
                <a:ea typeface="宋体" panose="02010600030101010101" pitchFamily="2" charset="-122"/>
                <a:cs typeface="Times New Roman" panose="02020603050405020304" pitchFamily="18" charset="0"/>
              </a:rPr>
              <a:t>b </a:t>
            </a:r>
            <a:r>
              <a:rPr lang="en-US" altLang="zh-CN" sz="1000" b="1">
                <a:latin typeface="Times New Roman" panose="02020603050405020304" pitchFamily="18" charset="0"/>
                <a:ea typeface="宋体" panose="02010600030101010101" pitchFamily="2" charset="-122"/>
                <a:cs typeface="Times New Roman" panose="02020603050405020304" pitchFamily="18" charset="0"/>
              </a:rPr>
              <a:t>(mod p)</a:t>
            </a:r>
            <a:endParaRPr lang="zh-CN" altLang="en-US" sz="1000" b="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24">
            <a:extLst>
              <a:ext uri="{FF2B5EF4-FFF2-40B4-BE49-F238E27FC236}">
                <a16:creationId xmlns:a16="http://schemas.microsoft.com/office/drawing/2014/main" id="{07F228FF-5203-4966-B83C-E1F3D4A99F19}"/>
              </a:ext>
            </a:extLst>
          </p:cNvPr>
          <p:cNvGrpSpPr>
            <a:grpSpLocks/>
          </p:cNvGrpSpPr>
          <p:nvPr/>
        </p:nvGrpSpPr>
        <p:grpSpPr bwMode="auto">
          <a:xfrm>
            <a:off x="6872288" y="3817938"/>
            <a:ext cx="1185862" cy="287337"/>
            <a:chOff x="3396189" y="2343093"/>
            <a:chExt cx="2395011" cy="327197"/>
          </a:xfrm>
        </p:grpSpPr>
        <p:cxnSp>
          <p:nvCxnSpPr>
            <p:cNvPr id="26" name="直接箭头连接符 25">
              <a:extLst>
                <a:ext uri="{FF2B5EF4-FFF2-40B4-BE49-F238E27FC236}">
                  <a16:creationId xmlns:a16="http://schemas.microsoft.com/office/drawing/2014/main" id="{B24F4A35-9A62-4389-AD44-EDA537CFC8B6}"/>
                </a:ext>
              </a:extLst>
            </p:cNvPr>
            <p:cNvCxnSpPr/>
            <p:nvPr/>
          </p:nvCxnSpPr>
          <p:spPr>
            <a:xfrm>
              <a:off x="3396189" y="2670290"/>
              <a:ext cx="2395011"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137" name="TextBox 20">
              <a:extLst>
                <a:ext uri="{FF2B5EF4-FFF2-40B4-BE49-F238E27FC236}">
                  <a16:creationId xmlns:a16="http://schemas.microsoft.com/office/drawing/2014/main" id="{0A3A3CC7-1DD9-49A9-9280-94E6D152888B}"/>
                </a:ext>
              </a:extLst>
            </p:cNvPr>
            <p:cNvSpPr txBox="1">
              <a:spLocks noChangeArrowheads="1"/>
            </p:cNvSpPr>
            <p:nvPr/>
          </p:nvSpPr>
          <p:spPr bwMode="auto">
            <a:xfrm>
              <a:off x="4124125" y="2343093"/>
              <a:ext cx="661096" cy="28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ru-RU" altLang="zh-CN" sz="1000" b="1">
                  <a:latin typeface="Times New Roman" panose="02020603050405020304" pitchFamily="18" charset="0"/>
                  <a:ea typeface="宋体" panose="02010600030101010101" pitchFamily="2" charset="-122"/>
                  <a:cs typeface="Times New Roman" panose="02020603050405020304" pitchFamily="18" charset="0"/>
                </a:rPr>
                <a:t>K</a:t>
              </a:r>
              <a:r>
                <a:rPr lang="ru-RU" altLang="zh-CN" sz="1000" b="1" baseline="-2500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 name="组合 27">
            <a:extLst>
              <a:ext uri="{FF2B5EF4-FFF2-40B4-BE49-F238E27FC236}">
                <a16:creationId xmlns:a16="http://schemas.microsoft.com/office/drawing/2014/main" id="{AC7EC3C9-4CB1-47F3-94C2-67BD83175063}"/>
              </a:ext>
            </a:extLst>
          </p:cNvPr>
          <p:cNvGrpSpPr>
            <a:grpSpLocks/>
          </p:cNvGrpSpPr>
          <p:nvPr/>
        </p:nvGrpSpPr>
        <p:grpSpPr bwMode="auto">
          <a:xfrm>
            <a:off x="6850063" y="4156075"/>
            <a:ext cx="1250950" cy="257175"/>
            <a:chOff x="2150634" y="2487129"/>
            <a:chExt cx="2351262" cy="256824"/>
          </a:xfrm>
        </p:grpSpPr>
        <p:cxnSp>
          <p:nvCxnSpPr>
            <p:cNvPr id="29" name="直接箭头连接符 28">
              <a:extLst>
                <a:ext uri="{FF2B5EF4-FFF2-40B4-BE49-F238E27FC236}">
                  <a16:creationId xmlns:a16="http://schemas.microsoft.com/office/drawing/2014/main" id="{CB0D26FF-E79F-4C79-8114-1C14EE9616B6}"/>
                </a:ext>
              </a:extLst>
            </p:cNvPr>
            <p:cNvCxnSpPr/>
            <p:nvPr/>
          </p:nvCxnSpPr>
          <p:spPr>
            <a:xfrm flipH="1">
              <a:off x="2150634" y="2743953"/>
              <a:ext cx="235126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135" name="TextBox 24">
              <a:extLst>
                <a:ext uri="{FF2B5EF4-FFF2-40B4-BE49-F238E27FC236}">
                  <a16:creationId xmlns:a16="http://schemas.microsoft.com/office/drawing/2014/main" id="{9B41B9B1-51EF-498F-B366-45CB52E4E5D8}"/>
                </a:ext>
              </a:extLst>
            </p:cNvPr>
            <p:cNvSpPr txBox="1">
              <a:spLocks noChangeArrowheads="1"/>
            </p:cNvSpPr>
            <p:nvPr/>
          </p:nvSpPr>
          <p:spPr bwMode="auto">
            <a:xfrm>
              <a:off x="3047388" y="2487129"/>
              <a:ext cx="624290" cy="24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ru-RU" altLang="zh-CN" sz="1000" b="1">
                  <a:latin typeface="Times New Roman" panose="02020603050405020304" pitchFamily="18" charset="0"/>
                  <a:ea typeface="宋体" panose="02010600030101010101" pitchFamily="2" charset="-122"/>
                  <a:cs typeface="Times New Roman" panose="02020603050405020304" pitchFamily="18" charset="0"/>
                </a:rPr>
                <a:t>K</a:t>
              </a:r>
              <a:r>
                <a:rPr lang="en-US" altLang="zh-CN" sz="1000" b="1" baseline="-2500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000" b="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0" name="标题 3">
            <a:extLst>
              <a:ext uri="{FF2B5EF4-FFF2-40B4-BE49-F238E27FC236}">
                <a16:creationId xmlns:a16="http://schemas.microsoft.com/office/drawing/2014/main" id="{CD61FAA4-12C1-4331-A1A4-FB1BF7A64157}"/>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25" name="矩形 3">
            <a:extLst>
              <a:ext uri="{FF2B5EF4-FFF2-40B4-BE49-F238E27FC236}">
                <a16:creationId xmlns:a16="http://schemas.microsoft.com/office/drawing/2014/main" id="{9E82DB06-9AD3-4588-8CAA-FC76E94CBCD0}"/>
              </a:ext>
            </a:extLst>
          </p:cNvPr>
          <p:cNvSpPr>
            <a:spLocks noChangeArrowheads="1"/>
          </p:cNvSpPr>
          <p:nvPr/>
        </p:nvSpPr>
        <p:spPr bwMode="auto">
          <a:xfrm>
            <a:off x="214282" y="642924"/>
            <a:ext cx="390203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4.6.3 </a:t>
            </a:r>
            <a:r>
              <a:rPr lang="zh-CN" altLang="en-US" sz="2000" b="1" dirty="0">
                <a:solidFill>
                  <a:srgbClr val="C00000"/>
                </a:solidFill>
                <a:effectLst>
                  <a:reflection blurRad="6350" stA="50000" endA="300" endPos="50000" dist="60007" dir="5400000" sy="-100000" algn="bl" rotWithShape="0"/>
                </a:effectLst>
                <a:latin typeface="Arial" charset="0"/>
              </a:rPr>
              <a:t>非对称密码体制的密钥管理</a:t>
            </a:r>
          </a:p>
        </p:txBody>
      </p:sp>
      <p:sp>
        <p:nvSpPr>
          <p:cNvPr id="133133" name="矩形 3">
            <a:extLst>
              <a:ext uri="{FF2B5EF4-FFF2-40B4-BE49-F238E27FC236}">
                <a16:creationId xmlns:a16="http://schemas.microsoft.com/office/drawing/2014/main" id="{2737B1D5-6806-45A0-A1EB-A30B3688BEA0}"/>
              </a:ext>
            </a:extLst>
          </p:cNvPr>
          <p:cNvSpPr>
            <a:spLocks noChangeArrowheads="1"/>
          </p:cNvSpPr>
          <p:nvPr/>
        </p:nvSpPr>
        <p:spPr bwMode="auto">
          <a:xfrm>
            <a:off x="357188" y="1143000"/>
            <a:ext cx="2932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2000" b="1">
                <a:solidFill>
                  <a:srgbClr val="FF0000"/>
                </a:solidFill>
                <a:latin typeface="Arial" panose="020B0604020202020204" pitchFamily="34" charset="0"/>
              </a:rPr>
              <a:t>Diffie-Hellman</a:t>
            </a:r>
            <a:r>
              <a:rPr lang="zh-CN" altLang="en-US" sz="2000" b="1">
                <a:solidFill>
                  <a:srgbClr val="FF0000"/>
                </a:solidFill>
                <a:latin typeface="Arial" panose="020B0604020202020204" pitchFamily="34" charset="0"/>
              </a:rPr>
              <a:t>密钥协商</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nodeType="afterGroup">
                            <p:stCondLst>
                              <p:cond delay="5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内容占位符 2">
            <a:extLst>
              <a:ext uri="{FF2B5EF4-FFF2-40B4-BE49-F238E27FC236}">
                <a16:creationId xmlns:a16="http://schemas.microsoft.com/office/drawing/2014/main" id="{1D15E841-0993-4FCF-A6F6-4128FCD8EEEC}"/>
              </a:ext>
            </a:extLst>
          </p:cNvPr>
          <p:cNvSpPr>
            <a:spLocks noGrp="1" noChangeArrowheads="1"/>
          </p:cNvSpPr>
          <p:nvPr>
            <p:ph idx="1"/>
          </p:nvPr>
        </p:nvSpPr>
        <p:spPr>
          <a:xfrm>
            <a:off x="428625" y="1571625"/>
            <a:ext cx="8229600" cy="2794000"/>
          </a:xfrm>
        </p:spPr>
        <p:txBody>
          <a:bodyPr/>
          <a:lstStyle/>
          <a:p>
            <a:r>
              <a:rPr lang="zh-CN" altLang="zh-CN" b="1">
                <a:solidFill>
                  <a:srgbClr val="0033CC"/>
                </a:solidFill>
              </a:rPr>
              <a:t>公钥证书（</a:t>
            </a:r>
            <a:r>
              <a:rPr lang="en-US" altLang="zh-CN" b="1">
                <a:solidFill>
                  <a:srgbClr val="0033CC"/>
                </a:solidFill>
              </a:rPr>
              <a:t>Public Key Certificate</a:t>
            </a:r>
            <a:r>
              <a:rPr lang="zh-CN" altLang="zh-CN" b="1">
                <a:solidFill>
                  <a:srgbClr val="0033CC"/>
                </a:solidFill>
              </a:rPr>
              <a:t>）</a:t>
            </a:r>
            <a:r>
              <a:rPr lang="zh-CN" altLang="zh-CN" b="1">
                <a:solidFill>
                  <a:srgbClr val="FF0000"/>
                </a:solidFill>
              </a:rPr>
              <a:t>是一种包含</a:t>
            </a:r>
            <a:r>
              <a:rPr lang="zh-CN" altLang="zh-CN" b="1">
                <a:solidFill>
                  <a:srgbClr val="0033CC"/>
                </a:solidFill>
              </a:rPr>
              <a:t>持证主体标识</a:t>
            </a:r>
            <a:r>
              <a:rPr lang="zh-CN" altLang="zh-CN" b="1"/>
              <a:t>、</a:t>
            </a:r>
            <a:r>
              <a:rPr lang="zh-CN" altLang="zh-CN" b="1">
                <a:solidFill>
                  <a:srgbClr val="0033CC"/>
                </a:solidFill>
              </a:rPr>
              <a:t>持证主体公钥等信息</a:t>
            </a:r>
            <a:r>
              <a:rPr lang="zh-CN" altLang="zh-CN" b="1"/>
              <a:t>，并由</a:t>
            </a:r>
            <a:r>
              <a:rPr lang="zh-CN" altLang="zh-CN" b="1">
                <a:solidFill>
                  <a:srgbClr val="0033CC"/>
                </a:solidFill>
              </a:rPr>
              <a:t>可信任的签证机构</a:t>
            </a:r>
            <a:r>
              <a:rPr lang="en-US" altLang="zh-CN" b="1">
                <a:solidFill>
                  <a:srgbClr val="0033CC"/>
                </a:solidFill>
              </a:rPr>
              <a:t>CA</a:t>
            </a:r>
            <a:r>
              <a:rPr lang="zh-CN" altLang="zh-CN" b="1">
                <a:solidFill>
                  <a:srgbClr val="0033CC"/>
                </a:solidFill>
              </a:rPr>
              <a:t>签署</a:t>
            </a:r>
            <a:r>
              <a:rPr lang="zh-CN" altLang="zh-CN" b="1"/>
              <a:t>的</a:t>
            </a:r>
            <a:r>
              <a:rPr lang="zh-CN" altLang="zh-CN" b="1">
                <a:solidFill>
                  <a:srgbClr val="FF0000"/>
                </a:solidFill>
              </a:rPr>
              <a:t>信息集合</a:t>
            </a:r>
            <a:r>
              <a:rPr lang="zh-CN" altLang="zh-CN" b="1"/>
              <a:t>。</a:t>
            </a:r>
            <a:r>
              <a:rPr lang="zh-CN" altLang="zh-CN" b="1">
                <a:solidFill>
                  <a:srgbClr val="0033CC"/>
                </a:solidFill>
              </a:rPr>
              <a:t>公钥证书</a:t>
            </a:r>
            <a:r>
              <a:rPr lang="zh-CN" altLang="zh-CN" b="1">
                <a:solidFill>
                  <a:srgbClr val="FF0000"/>
                </a:solidFill>
              </a:rPr>
              <a:t>主要用于确保</a:t>
            </a:r>
            <a:r>
              <a:rPr lang="zh-CN" altLang="zh-CN" b="1">
                <a:solidFill>
                  <a:srgbClr val="0033CC"/>
                </a:solidFill>
              </a:rPr>
              <a:t>公钥</a:t>
            </a:r>
            <a:r>
              <a:rPr lang="zh-CN" altLang="zh-CN" b="1"/>
              <a:t>及</a:t>
            </a:r>
            <a:r>
              <a:rPr lang="zh-CN" altLang="zh-CN" b="1">
                <a:solidFill>
                  <a:srgbClr val="0033CC"/>
                </a:solidFill>
              </a:rPr>
              <a:t>其与用户绑定关系</a:t>
            </a:r>
            <a:r>
              <a:rPr lang="zh-CN" altLang="zh-CN" b="1"/>
              <a:t>的</a:t>
            </a:r>
            <a:r>
              <a:rPr lang="zh-CN" altLang="zh-CN" b="1">
                <a:solidFill>
                  <a:srgbClr val="0033CC"/>
                </a:solidFill>
              </a:rPr>
              <a:t>安全</a:t>
            </a:r>
            <a:r>
              <a:rPr lang="zh-CN" altLang="zh-CN" b="1"/>
              <a:t>。</a:t>
            </a:r>
          </a:p>
          <a:p>
            <a:r>
              <a:rPr lang="zh-CN" altLang="zh-CN" b="1"/>
              <a:t>公钥证书能以明文的形式进行存储和分配，任何一个用户只要知道可信任的签证机构</a:t>
            </a:r>
            <a:r>
              <a:rPr lang="en-US" altLang="zh-CN" b="1"/>
              <a:t>CA</a:t>
            </a:r>
            <a:r>
              <a:rPr lang="zh-CN" altLang="zh-CN" b="1"/>
              <a:t>的公钥，就能验证证书的合法性。如果验证正确，那么用户就可以相信该证书所携带的公钥是真实的，而且这个公钥就是证书所标识的那个主体的合法公钥。</a:t>
            </a:r>
            <a:endParaRPr lang="en-US" altLang="zh-CN" b="1"/>
          </a:p>
          <a:p>
            <a:r>
              <a:rPr lang="zh-CN" altLang="zh-CN" b="1"/>
              <a:t>存储在公钥证书中的</a:t>
            </a:r>
            <a:r>
              <a:rPr lang="zh-CN" altLang="zh-CN" b="1">
                <a:solidFill>
                  <a:srgbClr val="0033CC"/>
                </a:solidFill>
              </a:rPr>
              <a:t>最重要的信息</a:t>
            </a:r>
            <a:r>
              <a:rPr lang="zh-CN" altLang="zh-CN" b="1">
                <a:solidFill>
                  <a:srgbClr val="FF0000"/>
                </a:solidFill>
              </a:rPr>
              <a:t>有</a:t>
            </a:r>
            <a:r>
              <a:rPr lang="zh-CN" altLang="zh-CN" b="1"/>
              <a:t>：</a:t>
            </a:r>
            <a:r>
              <a:rPr lang="zh-CN" altLang="zh-CN" b="1">
                <a:solidFill>
                  <a:srgbClr val="0033CC"/>
                </a:solidFill>
              </a:rPr>
              <a:t>证书持有者的标识</a:t>
            </a:r>
            <a:r>
              <a:rPr lang="zh-CN" altLang="zh-CN" b="1"/>
              <a:t>、</a:t>
            </a:r>
            <a:r>
              <a:rPr lang="zh-CN" altLang="zh-CN" b="1">
                <a:solidFill>
                  <a:srgbClr val="0033CC"/>
                </a:solidFill>
              </a:rPr>
              <a:t>证书持有者的公钥</a:t>
            </a:r>
            <a:r>
              <a:rPr lang="zh-CN" altLang="zh-CN" b="1"/>
              <a:t>、</a:t>
            </a:r>
            <a:r>
              <a:rPr lang="zh-CN" altLang="zh-CN" b="1">
                <a:solidFill>
                  <a:srgbClr val="0033CC"/>
                </a:solidFill>
              </a:rPr>
              <a:t>签证机构的标识</a:t>
            </a:r>
            <a:r>
              <a:rPr lang="zh-CN" altLang="zh-CN" b="1"/>
              <a:t>、</a:t>
            </a:r>
            <a:r>
              <a:rPr lang="zh-CN" altLang="zh-CN" b="1">
                <a:solidFill>
                  <a:srgbClr val="0033CC"/>
                </a:solidFill>
              </a:rPr>
              <a:t>证书的序列号</a:t>
            </a:r>
            <a:r>
              <a:rPr lang="zh-CN" altLang="zh-CN" b="1"/>
              <a:t>、</a:t>
            </a:r>
            <a:r>
              <a:rPr lang="zh-CN" altLang="zh-CN" b="1">
                <a:solidFill>
                  <a:srgbClr val="0033CC"/>
                </a:solidFill>
              </a:rPr>
              <a:t>证书的有效期</a:t>
            </a:r>
            <a:r>
              <a:rPr lang="zh-CN" altLang="zh-CN" b="1"/>
              <a:t>、</a:t>
            </a:r>
            <a:r>
              <a:rPr lang="zh-CN" altLang="zh-CN" b="1">
                <a:solidFill>
                  <a:srgbClr val="0033CC"/>
                </a:solidFill>
              </a:rPr>
              <a:t>签证机构的签名</a:t>
            </a:r>
            <a:r>
              <a:rPr lang="zh-CN" altLang="zh-CN" b="1"/>
              <a:t>等。</a:t>
            </a:r>
            <a:endParaRPr lang="zh-CN" altLang="en-US" b="1"/>
          </a:p>
        </p:txBody>
      </p:sp>
      <p:sp>
        <p:nvSpPr>
          <p:cNvPr id="4" name="标题 3">
            <a:extLst>
              <a:ext uri="{FF2B5EF4-FFF2-40B4-BE49-F238E27FC236}">
                <a16:creationId xmlns:a16="http://schemas.microsoft.com/office/drawing/2014/main" id="{C2DF5F10-1D9F-4CF1-9C5E-255CC43A50E6}"/>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FADB1EF2-30EC-404D-BC0B-A05B8DDED1B1}"/>
              </a:ext>
            </a:extLst>
          </p:cNvPr>
          <p:cNvSpPr>
            <a:spLocks noChangeArrowheads="1"/>
          </p:cNvSpPr>
          <p:nvPr/>
        </p:nvSpPr>
        <p:spPr bwMode="auto">
          <a:xfrm>
            <a:off x="214282" y="642924"/>
            <a:ext cx="390203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4.6.3 </a:t>
            </a:r>
            <a:r>
              <a:rPr lang="zh-CN" altLang="en-US" sz="2000" b="1" dirty="0">
                <a:solidFill>
                  <a:srgbClr val="C00000"/>
                </a:solidFill>
                <a:effectLst>
                  <a:reflection blurRad="6350" stA="50000" endA="300" endPos="50000" dist="60007" dir="5400000" sy="-100000" algn="bl" rotWithShape="0"/>
                </a:effectLst>
                <a:latin typeface="Arial" charset="0"/>
              </a:rPr>
              <a:t>非对称密码体制的密钥管理</a:t>
            </a:r>
          </a:p>
        </p:txBody>
      </p:sp>
      <p:sp>
        <p:nvSpPr>
          <p:cNvPr id="6" name="矩形 3">
            <a:extLst>
              <a:ext uri="{FF2B5EF4-FFF2-40B4-BE49-F238E27FC236}">
                <a16:creationId xmlns:a16="http://schemas.microsoft.com/office/drawing/2014/main" id="{7DAB85FF-3879-4616-BDF8-EF6C78A67E51}"/>
              </a:ext>
            </a:extLst>
          </p:cNvPr>
          <p:cNvSpPr>
            <a:spLocks noChangeArrowheads="1"/>
          </p:cNvSpPr>
          <p:nvPr/>
        </p:nvSpPr>
        <p:spPr bwMode="auto">
          <a:xfrm>
            <a:off x="357188" y="1071563"/>
            <a:ext cx="1211262" cy="400050"/>
          </a:xfrm>
          <a:prstGeom prst="rect">
            <a:avLst/>
          </a:prstGeom>
          <a:noFill/>
          <a:ln w="9525">
            <a:noFill/>
            <a:miter lim="800000"/>
            <a:headEnd/>
            <a:tailEnd/>
          </a:ln>
        </p:spPr>
        <p:txBody>
          <a:bodyPr wrap="none">
            <a:spAutoFit/>
          </a:bodyPr>
          <a:lstStyle/>
          <a:p>
            <a:pPr algn="ctr" eaLnBrk="1" hangingPunct="1">
              <a:defRPr/>
            </a:pPr>
            <a:r>
              <a:rPr lang="zh-CN" altLang="en-US" sz="2000" b="1" dirty="0">
                <a:solidFill>
                  <a:schemeClr val="accent6"/>
                </a:solidFill>
                <a:latin typeface="Arial" charset="0"/>
              </a:rPr>
              <a:t>公钥证书</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fade">
                                      <p:cBhvr>
                                        <p:cTn id="7" dur="500"/>
                                        <p:tgtEl>
                                          <p:spTgt spid="137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7219">
                                            <p:txEl>
                                              <p:pRg st="1" end="1"/>
                                            </p:txEl>
                                          </p:spTgt>
                                        </p:tgtEl>
                                        <p:attrNameLst>
                                          <p:attrName>style.visibility</p:attrName>
                                        </p:attrNameLst>
                                      </p:cBhvr>
                                      <p:to>
                                        <p:strVal val="visible"/>
                                      </p:to>
                                    </p:set>
                                    <p:animEffect transition="in" filter="fade">
                                      <p:cBhvr>
                                        <p:cTn id="12" dur="500"/>
                                        <p:tgtEl>
                                          <p:spTgt spid="137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7219">
                                            <p:txEl>
                                              <p:pRg st="2" end="2"/>
                                            </p:txEl>
                                          </p:spTgt>
                                        </p:tgtEl>
                                        <p:attrNameLst>
                                          <p:attrName>style.visibility</p:attrName>
                                        </p:attrNameLst>
                                      </p:cBhvr>
                                      <p:to>
                                        <p:strVal val="visible"/>
                                      </p:to>
                                    </p:set>
                                    <p:animEffect transition="in" filter="fade">
                                      <p:cBhvr>
                                        <p:cTn id="17" dur="500"/>
                                        <p:tgtEl>
                                          <p:spTgt spid="137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4">
            <a:extLst>
              <a:ext uri="{FF2B5EF4-FFF2-40B4-BE49-F238E27FC236}">
                <a16:creationId xmlns:a16="http://schemas.microsoft.com/office/drawing/2014/main" id="{1CDB0208-1CCB-4DFB-A7D3-97C59FA458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7350" y="1276350"/>
            <a:ext cx="8145463" cy="3311525"/>
          </a:xfrm>
        </p:spPr>
      </p:pic>
      <p:sp>
        <p:nvSpPr>
          <p:cNvPr id="4" name="标题 3">
            <a:extLst>
              <a:ext uri="{FF2B5EF4-FFF2-40B4-BE49-F238E27FC236}">
                <a16:creationId xmlns:a16="http://schemas.microsoft.com/office/drawing/2014/main" id="{B9A2D087-4671-4604-A9A2-76B8B4BDCD48}"/>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92D70B78-D3A4-4A95-BC84-B5B6B3EED812}"/>
              </a:ext>
            </a:extLst>
          </p:cNvPr>
          <p:cNvSpPr>
            <a:spLocks noChangeArrowheads="1"/>
          </p:cNvSpPr>
          <p:nvPr/>
        </p:nvSpPr>
        <p:spPr bwMode="auto">
          <a:xfrm>
            <a:off x="214282" y="642924"/>
            <a:ext cx="390203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4.6.3 </a:t>
            </a:r>
            <a:r>
              <a:rPr lang="zh-CN" altLang="en-US" sz="2000" b="1" dirty="0">
                <a:solidFill>
                  <a:srgbClr val="C00000"/>
                </a:solidFill>
                <a:effectLst>
                  <a:reflection blurRad="6350" stA="50000" endA="300" endPos="50000" dist="60007" dir="5400000" sy="-100000" algn="bl" rotWithShape="0"/>
                </a:effectLst>
                <a:latin typeface="Arial" charset="0"/>
              </a:rPr>
              <a:t>非对称密码体制的密钥管理</a:t>
            </a:r>
          </a:p>
        </p:txBody>
      </p:sp>
      <p:sp>
        <p:nvSpPr>
          <p:cNvPr id="6" name="矩形 3">
            <a:extLst>
              <a:ext uri="{FF2B5EF4-FFF2-40B4-BE49-F238E27FC236}">
                <a16:creationId xmlns:a16="http://schemas.microsoft.com/office/drawing/2014/main" id="{31A5B5B6-33F1-44B8-B422-81270E1EF3FC}"/>
              </a:ext>
            </a:extLst>
          </p:cNvPr>
          <p:cNvSpPr>
            <a:spLocks noChangeArrowheads="1"/>
          </p:cNvSpPr>
          <p:nvPr/>
        </p:nvSpPr>
        <p:spPr bwMode="auto">
          <a:xfrm>
            <a:off x="357188" y="1071563"/>
            <a:ext cx="1881187" cy="40005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chemeClr val="accent6"/>
                </a:solidFill>
                <a:latin typeface="Arial" charset="0"/>
              </a:rPr>
              <a:t>X.509</a:t>
            </a:r>
            <a:r>
              <a:rPr lang="zh-CN" altLang="en-US" sz="2000" b="1" dirty="0">
                <a:solidFill>
                  <a:schemeClr val="accent6"/>
                </a:solidFill>
                <a:latin typeface="Arial" charset="0"/>
              </a:rPr>
              <a:t>证书结构</a:t>
            </a:r>
          </a:p>
        </p:txBody>
      </p:sp>
      <p:sp>
        <p:nvSpPr>
          <p:cNvPr id="135174" name="矩形 6">
            <a:extLst>
              <a:ext uri="{FF2B5EF4-FFF2-40B4-BE49-F238E27FC236}">
                <a16:creationId xmlns:a16="http://schemas.microsoft.com/office/drawing/2014/main" id="{0F75E82D-AD9E-4272-A657-4C1198ED195C}"/>
              </a:ext>
            </a:extLst>
          </p:cNvPr>
          <p:cNvSpPr>
            <a:spLocks noChangeArrowheads="1"/>
          </p:cNvSpPr>
          <p:nvPr/>
        </p:nvSpPr>
        <p:spPr bwMode="auto">
          <a:xfrm>
            <a:off x="5724525" y="4011613"/>
            <a:ext cx="2087563" cy="576262"/>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135175" name="矩形 7">
            <a:extLst>
              <a:ext uri="{FF2B5EF4-FFF2-40B4-BE49-F238E27FC236}">
                <a16:creationId xmlns:a16="http://schemas.microsoft.com/office/drawing/2014/main" id="{D264C0E3-FB30-4DB4-8BC9-46A84526B785}"/>
              </a:ext>
            </a:extLst>
          </p:cNvPr>
          <p:cNvSpPr>
            <a:spLocks noChangeArrowheads="1"/>
          </p:cNvSpPr>
          <p:nvPr/>
        </p:nvSpPr>
        <p:spPr bwMode="auto">
          <a:xfrm>
            <a:off x="8388350" y="346710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zh-CN" sz="1000" b="1">
                <a:solidFill>
                  <a:srgbClr val="0033CC"/>
                </a:solidFill>
                <a:latin typeface="Arial" panose="020B0604020202020204" pitchFamily="34" charset="0"/>
              </a:rPr>
              <a:t>证书持有者的标识</a:t>
            </a:r>
            <a:endParaRPr lang="zh-CN" altLang="en-US" sz="1000">
              <a:latin typeface="Arial" panose="020B0604020202020204" pitchFamily="34" charset="0"/>
            </a:endParaRPr>
          </a:p>
        </p:txBody>
      </p:sp>
      <p:sp>
        <p:nvSpPr>
          <p:cNvPr id="135176" name="矩形 8">
            <a:extLst>
              <a:ext uri="{FF2B5EF4-FFF2-40B4-BE49-F238E27FC236}">
                <a16:creationId xmlns:a16="http://schemas.microsoft.com/office/drawing/2014/main" id="{678B5192-F1DD-4CE8-8CE3-B5D62C2EC7AD}"/>
              </a:ext>
            </a:extLst>
          </p:cNvPr>
          <p:cNvSpPr>
            <a:spLocks noChangeArrowheads="1"/>
          </p:cNvSpPr>
          <p:nvPr/>
        </p:nvSpPr>
        <p:spPr bwMode="auto">
          <a:xfrm>
            <a:off x="8388350" y="3108325"/>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zh-CN" sz="1000" b="1">
                <a:solidFill>
                  <a:srgbClr val="0033CC"/>
                </a:solidFill>
                <a:latin typeface="Arial" panose="020B0604020202020204" pitchFamily="34" charset="0"/>
              </a:rPr>
              <a:t>证书</a:t>
            </a:r>
            <a:r>
              <a:rPr lang="zh-CN" altLang="en-US" sz="1000" b="1">
                <a:solidFill>
                  <a:srgbClr val="0033CC"/>
                </a:solidFill>
                <a:latin typeface="Arial" panose="020B0604020202020204" pitchFamily="34" charset="0"/>
              </a:rPr>
              <a:t>颁发者</a:t>
            </a:r>
            <a:r>
              <a:rPr lang="zh-CN" altLang="zh-CN" sz="1000" b="1">
                <a:solidFill>
                  <a:srgbClr val="0033CC"/>
                </a:solidFill>
                <a:latin typeface="Arial" panose="020B0604020202020204" pitchFamily="34" charset="0"/>
              </a:rPr>
              <a:t>的标识</a:t>
            </a:r>
            <a:endParaRPr lang="zh-CN" altLang="en-US" sz="1000">
              <a:latin typeface="Arial" panose="020B0604020202020204" pitchFamily="34" charset="0"/>
            </a:endParaRPr>
          </a:p>
        </p:txBody>
      </p:sp>
      <p:sp>
        <p:nvSpPr>
          <p:cNvPr id="135177" name="矩形 9">
            <a:extLst>
              <a:ext uri="{FF2B5EF4-FFF2-40B4-BE49-F238E27FC236}">
                <a16:creationId xmlns:a16="http://schemas.microsoft.com/office/drawing/2014/main" id="{AB3B9482-341F-427D-802B-B3271D337D64}"/>
              </a:ext>
            </a:extLst>
          </p:cNvPr>
          <p:cNvSpPr>
            <a:spLocks noChangeArrowheads="1"/>
          </p:cNvSpPr>
          <p:nvPr/>
        </p:nvSpPr>
        <p:spPr bwMode="auto">
          <a:xfrm>
            <a:off x="8316913" y="1635125"/>
            <a:ext cx="863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000" b="1">
                <a:solidFill>
                  <a:srgbClr val="0033CC"/>
                </a:solidFill>
                <a:latin typeface="Arial" panose="020B0604020202020204" pitchFamily="34" charset="0"/>
              </a:rPr>
              <a:t>证书序列号</a:t>
            </a:r>
          </a:p>
        </p:txBody>
      </p:sp>
      <p:sp>
        <p:nvSpPr>
          <p:cNvPr id="135178" name="矩形 10">
            <a:extLst>
              <a:ext uri="{FF2B5EF4-FFF2-40B4-BE49-F238E27FC236}">
                <a16:creationId xmlns:a16="http://schemas.microsoft.com/office/drawing/2014/main" id="{C40552B5-AC09-43DF-BA90-B137ABDDFEAD}"/>
              </a:ext>
            </a:extLst>
          </p:cNvPr>
          <p:cNvSpPr>
            <a:spLocks noChangeArrowheads="1"/>
          </p:cNvSpPr>
          <p:nvPr/>
        </p:nvSpPr>
        <p:spPr bwMode="auto">
          <a:xfrm>
            <a:off x="8316913" y="2427288"/>
            <a:ext cx="863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000" b="1">
                <a:solidFill>
                  <a:srgbClr val="0033CC"/>
                </a:solidFill>
                <a:latin typeface="Arial" panose="020B0604020202020204" pitchFamily="34" charset="0"/>
              </a:rPr>
              <a:t>证书有效期</a:t>
            </a:r>
          </a:p>
        </p:txBody>
      </p:sp>
      <p:sp>
        <p:nvSpPr>
          <p:cNvPr id="135179" name="矩形 11">
            <a:extLst>
              <a:ext uri="{FF2B5EF4-FFF2-40B4-BE49-F238E27FC236}">
                <a16:creationId xmlns:a16="http://schemas.microsoft.com/office/drawing/2014/main" id="{AC78B71B-9D2D-4BBB-98F1-80A23F0A8AD6}"/>
              </a:ext>
            </a:extLst>
          </p:cNvPr>
          <p:cNvSpPr>
            <a:spLocks noChangeArrowheads="1"/>
          </p:cNvSpPr>
          <p:nvPr/>
        </p:nvSpPr>
        <p:spPr bwMode="auto">
          <a:xfrm>
            <a:off x="8388350" y="408463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000" b="1">
                <a:solidFill>
                  <a:srgbClr val="0033CC"/>
                </a:solidFill>
                <a:latin typeface="Arial" panose="020B0604020202020204" pitchFamily="34" charset="0"/>
              </a:rPr>
              <a:t>签名机构的签名</a:t>
            </a:r>
            <a:endParaRPr lang="zh-CN" altLang="en-US" sz="1000">
              <a:latin typeface="Arial" panose="020B0604020202020204" pitchFamily="34" charset="0"/>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4">
            <a:extLst>
              <a:ext uri="{FF2B5EF4-FFF2-40B4-BE49-F238E27FC236}">
                <a16:creationId xmlns:a16="http://schemas.microsoft.com/office/drawing/2014/main" id="{1CDB0208-1CCB-4DFB-A7D3-97C59FA458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7350" y="1276350"/>
            <a:ext cx="8145463" cy="3311525"/>
          </a:xfrm>
        </p:spPr>
      </p:pic>
      <p:sp>
        <p:nvSpPr>
          <p:cNvPr id="4" name="标题 3">
            <a:extLst>
              <a:ext uri="{FF2B5EF4-FFF2-40B4-BE49-F238E27FC236}">
                <a16:creationId xmlns:a16="http://schemas.microsoft.com/office/drawing/2014/main" id="{B9A2D087-4671-4604-A9A2-76B8B4BDCD48}"/>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92D70B78-D3A4-4A95-BC84-B5B6B3EED812}"/>
              </a:ext>
            </a:extLst>
          </p:cNvPr>
          <p:cNvSpPr>
            <a:spLocks noChangeArrowheads="1"/>
          </p:cNvSpPr>
          <p:nvPr/>
        </p:nvSpPr>
        <p:spPr bwMode="auto">
          <a:xfrm>
            <a:off x="214282" y="642924"/>
            <a:ext cx="390203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4.6.3 </a:t>
            </a:r>
            <a:r>
              <a:rPr lang="zh-CN" altLang="en-US" sz="2000" b="1" dirty="0">
                <a:solidFill>
                  <a:srgbClr val="C00000"/>
                </a:solidFill>
                <a:effectLst>
                  <a:reflection blurRad="6350" stA="50000" endA="300" endPos="50000" dist="60007" dir="5400000" sy="-100000" algn="bl" rotWithShape="0"/>
                </a:effectLst>
                <a:latin typeface="Arial" charset="0"/>
              </a:rPr>
              <a:t>非对称密码体制的密钥管理</a:t>
            </a:r>
          </a:p>
        </p:txBody>
      </p:sp>
      <p:sp>
        <p:nvSpPr>
          <p:cNvPr id="6" name="矩形 3">
            <a:extLst>
              <a:ext uri="{FF2B5EF4-FFF2-40B4-BE49-F238E27FC236}">
                <a16:creationId xmlns:a16="http://schemas.microsoft.com/office/drawing/2014/main" id="{31A5B5B6-33F1-44B8-B422-81270E1EF3FC}"/>
              </a:ext>
            </a:extLst>
          </p:cNvPr>
          <p:cNvSpPr>
            <a:spLocks noChangeArrowheads="1"/>
          </p:cNvSpPr>
          <p:nvPr/>
        </p:nvSpPr>
        <p:spPr bwMode="auto">
          <a:xfrm>
            <a:off x="357188" y="1071563"/>
            <a:ext cx="1881187" cy="40005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chemeClr val="accent6"/>
                </a:solidFill>
                <a:latin typeface="Arial" charset="0"/>
              </a:rPr>
              <a:t>X.509</a:t>
            </a:r>
            <a:r>
              <a:rPr lang="zh-CN" altLang="en-US" sz="2000" b="1" dirty="0">
                <a:solidFill>
                  <a:schemeClr val="accent6"/>
                </a:solidFill>
                <a:latin typeface="Arial" charset="0"/>
              </a:rPr>
              <a:t>证书结构</a:t>
            </a:r>
          </a:p>
        </p:txBody>
      </p:sp>
      <p:sp>
        <p:nvSpPr>
          <p:cNvPr id="135174" name="矩形 6">
            <a:extLst>
              <a:ext uri="{FF2B5EF4-FFF2-40B4-BE49-F238E27FC236}">
                <a16:creationId xmlns:a16="http://schemas.microsoft.com/office/drawing/2014/main" id="{0F75E82D-AD9E-4272-A657-4C1198ED195C}"/>
              </a:ext>
            </a:extLst>
          </p:cNvPr>
          <p:cNvSpPr>
            <a:spLocks noChangeArrowheads="1"/>
          </p:cNvSpPr>
          <p:nvPr/>
        </p:nvSpPr>
        <p:spPr bwMode="auto">
          <a:xfrm>
            <a:off x="5724525" y="4011613"/>
            <a:ext cx="2087563" cy="576262"/>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135175" name="矩形 7">
            <a:extLst>
              <a:ext uri="{FF2B5EF4-FFF2-40B4-BE49-F238E27FC236}">
                <a16:creationId xmlns:a16="http://schemas.microsoft.com/office/drawing/2014/main" id="{D264C0E3-FB30-4DB4-8BC9-46A84526B785}"/>
              </a:ext>
            </a:extLst>
          </p:cNvPr>
          <p:cNvSpPr>
            <a:spLocks noChangeArrowheads="1"/>
          </p:cNvSpPr>
          <p:nvPr/>
        </p:nvSpPr>
        <p:spPr bwMode="auto">
          <a:xfrm>
            <a:off x="8388350" y="346710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zh-CN" sz="1000" b="1">
                <a:solidFill>
                  <a:srgbClr val="0033CC"/>
                </a:solidFill>
                <a:latin typeface="Arial" panose="020B0604020202020204" pitchFamily="34" charset="0"/>
              </a:rPr>
              <a:t>证书持有者的标识</a:t>
            </a:r>
            <a:endParaRPr lang="zh-CN" altLang="en-US" sz="1000">
              <a:latin typeface="Arial" panose="020B0604020202020204" pitchFamily="34" charset="0"/>
            </a:endParaRPr>
          </a:p>
        </p:txBody>
      </p:sp>
      <p:sp>
        <p:nvSpPr>
          <p:cNvPr id="135176" name="矩形 8">
            <a:extLst>
              <a:ext uri="{FF2B5EF4-FFF2-40B4-BE49-F238E27FC236}">
                <a16:creationId xmlns:a16="http://schemas.microsoft.com/office/drawing/2014/main" id="{678B5192-F1DD-4CE8-8CE3-B5D62C2EC7AD}"/>
              </a:ext>
            </a:extLst>
          </p:cNvPr>
          <p:cNvSpPr>
            <a:spLocks noChangeArrowheads="1"/>
          </p:cNvSpPr>
          <p:nvPr/>
        </p:nvSpPr>
        <p:spPr bwMode="auto">
          <a:xfrm>
            <a:off x="8388350" y="3108325"/>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zh-CN" sz="1000" b="1">
                <a:solidFill>
                  <a:srgbClr val="0033CC"/>
                </a:solidFill>
                <a:latin typeface="Arial" panose="020B0604020202020204" pitchFamily="34" charset="0"/>
              </a:rPr>
              <a:t>证书</a:t>
            </a:r>
            <a:r>
              <a:rPr lang="zh-CN" altLang="en-US" sz="1000" b="1">
                <a:solidFill>
                  <a:srgbClr val="0033CC"/>
                </a:solidFill>
                <a:latin typeface="Arial" panose="020B0604020202020204" pitchFamily="34" charset="0"/>
              </a:rPr>
              <a:t>颁发者</a:t>
            </a:r>
            <a:r>
              <a:rPr lang="zh-CN" altLang="zh-CN" sz="1000" b="1">
                <a:solidFill>
                  <a:srgbClr val="0033CC"/>
                </a:solidFill>
                <a:latin typeface="Arial" panose="020B0604020202020204" pitchFamily="34" charset="0"/>
              </a:rPr>
              <a:t>的标识</a:t>
            </a:r>
            <a:endParaRPr lang="zh-CN" altLang="en-US" sz="1000">
              <a:latin typeface="Arial" panose="020B0604020202020204" pitchFamily="34" charset="0"/>
            </a:endParaRPr>
          </a:p>
        </p:txBody>
      </p:sp>
      <p:sp>
        <p:nvSpPr>
          <p:cNvPr id="135177" name="矩形 9">
            <a:extLst>
              <a:ext uri="{FF2B5EF4-FFF2-40B4-BE49-F238E27FC236}">
                <a16:creationId xmlns:a16="http://schemas.microsoft.com/office/drawing/2014/main" id="{AB3B9482-341F-427D-802B-B3271D337D64}"/>
              </a:ext>
            </a:extLst>
          </p:cNvPr>
          <p:cNvSpPr>
            <a:spLocks noChangeArrowheads="1"/>
          </p:cNvSpPr>
          <p:nvPr/>
        </p:nvSpPr>
        <p:spPr bwMode="auto">
          <a:xfrm>
            <a:off x="8316913" y="1635125"/>
            <a:ext cx="863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000" b="1">
                <a:solidFill>
                  <a:srgbClr val="0033CC"/>
                </a:solidFill>
                <a:latin typeface="Arial" panose="020B0604020202020204" pitchFamily="34" charset="0"/>
              </a:rPr>
              <a:t>证书序列号</a:t>
            </a:r>
          </a:p>
        </p:txBody>
      </p:sp>
      <p:sp>
        <p:nvSpPr>
          <p:cNvPr id="135178" name="矩形 10">
            <a:extLst>
              <a:ext uri="{FF2B5EF4-FFF2-40B4-BE49-F238E27FC236}">
                <a16:creationId xmlns:a16="http://schemas.microsoft.com/office/drawing/2014/main" id="{C40552B5-AC09-43DF-BA90-B137ABDDFEAD}"/>
              </a:ext>
            </a:extLst>
          </p:cNvPr>
          <p:cNvSpPr>
            <a:spLocks noChangeArrowheads="1"/>
          </p:cNvSpPr>
          <p:nvPr/>
        </p:nvSpPr>
        <p:spPr bwMode="auto">
          <a:xfrm>
            <a:off x="8316913" y="2427288"/>
            <a:ext cx="863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000" b="1">
                <a:solidFill>
                  <a:srgbClr val="0033CC"/>
                </a:solidFill>
                <a:latin typeface="Arial" panose="020B0604020202020204" pitchFamily="34" charset="0"/>
              </a:rPr>
              <a:t>证书有效期</a:t>
            </a:r>
          </a:p>
        </p:txBody>
      </p:sp>
      <p:sp>
        <p:nvSpPr>
          <p:cNvPr id="135179" name="矩形 11">
            <a:extLst>
              <a:ext uri="{FF2B5EF4-FFF2-40B4-BE49-F238E27FC236}">
                <a16:creationId xmlns:a16="http://schemas.microsoft.com/office/drawing/2014/main" id="{AC78B71B-9D2D-4BBB-98F1-80A23F0A8AD6}"/>
              </a:ext>
            </a:extLst>
          </p:cNvPr>
          <p:cNvSpPr>
            <a:spLocks noChangeArrowheads="1"/>
          </p:cNvSpPr>
          <p:nvPr/>
        </p:nvSpPr>
        <p:spPr bwMode="auto">
          <a:xfrm>
            <a:off x="8388350" y="408463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000" b="1">
                <a:solidFill>
                  <a:srgbClr val="0033CC"/>
                </a:solidFill>
                <a:latin typeface="Arial" panose="020B0604020202020204" pitchFamily="34" charset="0"/>
              </a:rPr>
              <a:t>签名机构的签名</a:t>
            </a:r>
            <a:endParaRPr lang="zh-CN" altLang="en-US" sz="1000">
              <a:latin typeface="Arial" panose="020B0604020202020204" pitchFamily="34" charset="0"/>
            </a:endParaRPr>
          </a:p>
        </p:txBody>
      </p:sp>
      <p:pic>
        <p:nvPicPr>
          <p:cNvPr id="3" name="图片 2">
            <a:extLst>
              <a:ext uri="{FF2B5EF4-FFF2-40B4-BE49-F238E27FC236}">
                <a16:creationId xmlns:a16="http://schemas.microsoft.com/office/drawing/2014/main" id="{CF749CB5-9062-473F-A0EB-4B9E6BE5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864" y="195486"/>
            <a:ext cx="3664984" cy="4681681"/>
          </a:xfrm>
          <a:prstGeom prst="rect">
            <a:avLst/>
          </a:prstGeom>
        </p:spPr>
      </p:pic>
    </p:spTree>
    <p:extLst>
      <p:ext uri="{BB962C8B-B14F-4D97-AF65-F5344CB8AC3E}">
        <p14:creationId xmlns:p14="http://schemas.microsoft.com/office/powerpoint/2010/main" val="262756182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内容占位符 2">
            <a:extLst>
              <a:ext uri="{FF2B5EF4-FFF2-40B4-BE49-F238E27FC236}">
                <a16:creationId xmlns:a16="http://schemas.microsoft.com/office/drawing/2014/main" id="{DC482F17-FABD-4DFA-902D-F61F4168564C}"/>
              </a:ext>
            </a:extLst>
          </p:cNvPr>
          <p:cNvSpPr>
            <a:spLocks noGrp="1" noChangeArrowheads="1"/>
          </p:cNvSpPr>
          <p:nvPr>
            <p:ph idx="1"/>
          </p:nvPr>
        </p:nvSpPr>
        <p:spPr>
          <a:xfrm>
            <a:off x="357188" y="1643063"/>
            <a:ext cx="8229600" cy="2794000"/>
          </a:xfrm>
        </p:spPr>
        <p:txBody>
          <a:bodyPr/>
          <a:lstStyle/>
          <a:p>
            <a:r>
              <a:rPr lang="zh-CN" altLang="zh-CN" b="1">
                <a:solidFill>
                  <a:srgbClr val="FF0000"/>
                </a:solidFill>
              </a:rPr>
              <a:t>公钥密码技术与对称密钥技术的最大区别</a:t>
            </a:r>
            <a:r>
              <a:rPr lang="zh-CN" altLang="zh-CN" b="1"/>
              <a:t>就是：用公钥技术加密消息，</a:t>
            </a:r>
            <a:r>
              <a:rPr lang="zh-CN" altLang="zh-CN" b="1">
                <a:solidFill>
                  <a:srgbClr val="0033CC"/>
                </a:solidFill>
              </a:rPr>
              <a:t>通信双方</a:t>
            </a:r>
            <a:r>
              <a:rPr lang="zh-CN" altLang="zh-CN" b="1">
                <a:solidFill>
                  <a:srgbClr val="FF0000"/>
                </a:solidFill>
              </a:rPr>
              <a:t>不需要事先</a:t>
            </a:r>
            <a:r>
              <a:rPr lang="zh-CN" altLang="zh-CN" b="1">
                <a:solidFill>
                  <a:srgbClr val="0033CC"/>
                </a:solidFill>
              </a:rPr>
              <a:t>通过共享的安全信道</a:t>
            </a:r>
            <a:r>
              <a:rPr lang="zh-CN" altLang="zh-CN" b="1">
                <a:solidFill>
                  <a:srgbClr val="FF0000"/>
                </a:solidFill>
              </a:rPr>
              <a:t>协商密钥</a:t>
            </a:r>
            <a:r>
              <a:rPr lang="zh-CN" altLang="zh-CN" b="1"/>
              <a:t>。</a:t>
            </a:r>
            <a:endParaRPr lang="en-US" altLang="zh-CN" b="1"/>
          </a:p>
          <a:p>
            <a:pPr lvl="1"/>
            <a:r>
              <a:rPr lang="zh-CN" altLang="zh-CN" b="1"/>
              <a:t>加密方只要得到接收方的公开密钥就可以加密消息，并将加密后的消息发送给接收方。</a:t>
            </a:r>
            <a:endParaRPr lang="en-US" altLang="zh-CN" b="1"/>
          </a:p>
          <a:p>
            <a:pPr lvl="1"/>
            <a:r>
              <a:rPr lang="zh-CN" altLang="zh-CN" b="1"/>
              <a:t>由于公钥是公开的，因此需要一种机制来保证用户得到的公钥是正确的，即需要保证一个用户的公钥在发布的时候是真实的，在发布以后不会被恶意篡改。公钥管理技术为公钥的分发提供可信的保证。</a:t>
            </a:r>
            <a:endParaRPr lang="zh-CN" altLang="en-US" b="1"/>
          </a:p>
        </p:txBody>
      </p:sp>
      <p:sp>
        <p:nvSpPr>
          <p:cNvPr id="4" name="标题 3">
            <a:extLst>
              <a:ext uri="{FF2B5EF4-FFF2-40B4-BE49-F238E27FC236}">
                <a16:creationId xmlns:a16="http://schemas.microsoft.com/office/drawing/2014/main" id="{E703B566-126B-43F1-AC7C-8BC26C7FBE55}"/>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A4FEDC0C-4F14-4EF2-89D8-2E611041FB49}"/>
              </a:ext>
            </a:extLst>
          </p:cNvPr>
          <p:cNvSpPr>
            <a:spLocks noChangeArrowheads="1"/>
          </p:cNvSpPr>
          <p:nvPr/>
        </p:nvSpPr>
        <p:spPr bwMode="auto">
          <a:xfrm>
            <a:off x="214282" y="642924"/>
            <a:ext cx="3902030"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4.6.3 </a:t>
            </a:r>
            <a:r>
              <a:rPr lang="zh-CN" altLang="en-US" sz="2000" b="1" dirty="0">
                <a:solidFill>
                  <a:srgbClr val="C00000"/>
                </a:solidFill>
                <a:effectLst>
                  <a:reflection blurRad="6350" stA="50000" endA="300" endPos="50000" dist="60007" dir="5400000" sy="-100000" algn="bl" rotWithShape="0"/>
                </a:effectLst>
                <a:latin typeface="Arial" charset="0"/>
              </a:rPr>
              <a:t>非对称密码体制的密钥管理</a:t>
            </a:r>
          </a:p>
        </p:txBody>
      </p:sp>
      <p:sp>
        <p:nvSpPr>
          <p:cNvPr id="6" name="矩形 3">
            <a:extLst>
              <a:ext uri="{FF2B5EF4-FFF2-40B4-BE49-F238E27FC236}">
                <a16:creationId xmlns:a16="http://schemas.microsoft.com/office/drawing/2014/main" id="{062F2ADD-C1B7-42A9-9001-DEA74820009F}"/>
              </a:ext>
            </a:extLst>
          </p:cNvPr>
          <p:cNvSpPr>
            <a:spLocks noChangeArrowheads="1"/>
          </p:cNvSpPr>
          <p:nvPr/>
        </p:nvSpPr>
        <p:spPr bwMode="auto">
          <a:xfrm>
            <a:off x="357188" y="1143000"/>
            <a:ext cx="2492375" cy="400050"/>
          </a:xfrm>
          <a:prstGeom prst="rect">
            <a:avLst/>
          </a:prstGeom>
          <a:noFill/>
          <a:ln w="9525">
            <a:noFill/>
            <a:miter lim="800000"/>
            <a:headEnd/>
            <a:tailEnd/>
          </a:ln>
        </p:spPr>
        <p:txBody>
          <a:bodyPr wrap="none">
            <a:spAutoFit/>
          </a:bodyPr>
          <a:lstStyle/>
          <a:p>
            <a:pPr algn="ctr" eaLnBrk="1" hangingPunct="1">
              <a:defRPr/>
            </a:pPr>
            <a:r>
              <a:rPr lang="zh-CN" altLang="en-US" sz="2000" b="1" dirty="0">
                <a:solidFill>
                  <a:schemeClr val="accent6"/>
                </a:solidFill>
                <a:latin typeface="Arial" charset="0"/>
              </a:rPr>
              <a:t>公钥管理技术的意义</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wipe(up)">
                                      <p:cBhvr>
                                        <p:cTn id="7" dur="500"/>
                                        <p:tgtEl>
                                          <p:spTgt spid="138243">
                                            <p:txEl>
                                              <p:pRg st="0" end="0"/>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38243">
                                            <p:txEl>
                                              <p:pRg st="1" end="1"/>
                                            </p:txEl>
                                          </p:spTgt>
                                        </p:tgtEl>
                                        <p:attrNameLst>
                                          <p:attrName>style.visibility</p:attrName>
                                        </p:attrNameLst>
                                      </p:cBhvr>
                                      <p:to>
                                        <p:strVal val="visible"/>
                                      </p:to>
                                    </p:set>
                                    <p:animEffect transition="in" filter="wipe(up)">
                                      <p:cBhvr>
                                        <p:cTn id="11" dur="500"/>
                                        <p:tgtEl>
                                          <p:spTgt spid="138243">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8243">
                                            <p:txEl>
                                              <p:pRg st="2" end="2"/>
                                            </p:txEl>
                                          </p:spTgt>
                                        </p:tgtEl>
                                        <p:attrNameLst>
                                          <p:attrName>style.visibility</p:attrName>
                                        </p:attrNameLst>
                                      </p:cBhvr>
                                      <p:to>
                                        <p:strVal val="visible"/>
                                      </p:to>
                                    </p:set>
                                    <p:animEffect transition="in" filter="wipe(up)">
                                      <p:cBhvr>
                                        <p:cTn id="15" dur="500"/>
                                        <p:tgtEl>
                                          <p:spTgt spid="138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内容占位符 2">
            <a:extLst>
              <a:ext uri="{FF2B5EF4-FFF2-40B4-BE49-F238E27FC236}">
                <a16:creationId xmlns:a16="http://schemas.microsoft.com/office/drawing/2014/main" id="{8505CF76-A65C-4939-B972-6FA278E742A4}"/>
              </a:ext>
            </a:extLst>
          </p:cNvPr>
          <p:cNvSpPr>
            <a:spLocks noGrp="1" noChangeArrowheads="1"/>
          </p:cNvSpPr>
          <p:nvPr>
            <p:ph idx="1"/>
          </p:nvPr>
        </p:nvSpPr>
        <p:spPr>
          <a:xfrm>
            <a:off x="428625" y="1357313"/>
            <a:ext cx="8229600" cy="2794000"/>
          </a:xfrm>
        </p:spPr>
        <p:txBody>
          <a:bodyPr/>
          <a:lstStyle/>
          <a:p>
            <a:r>
              <a:rPr lang="zh-CN" altLang="zh-CN" b="1">
                <a:solidFill>
                  <a:srgbClr val="FF0000"/>
                </a:solidFill>
              </a:rPr>
              <a:t>公钥基础设施</a:t>
            </a:r>
            <a:r>
              <a:rPr lang="zh-CN" altLang="zh-CN" b="1"/>
              <a:t>（</a:t>
            </a:r>
            <a:r>
              <a:rPr lang="en-US" altLang="zh-CN" b="1"/>
              <a:t>Public Key Infrastructure</a:t>
            </a:r>
            <a:r>
              <a:rPr lang="zh-CN" altLang="zh-CN" b="1"/>
              <a:t>，</a:t>
            </a:r>
            <a:r>
              <a:rPr lang="en-US" altLang="zh-CN" b="1"/>
              <a:t>PKI</a:t>
            </a:r>
            <a:r>
              <a:rPr lang="zh-CN" altLang="zh-CN" b="1"/>
              <a:t>）是网络安全的基础。其原理是利用非对称密码算法原理和技术所构建的，用来解决网络安全问题的一种普遍适用的基础设施。</a:t>
            </a:r>
            <a:endParaRPr lang="en-US" altLang="zh-CN" b="1"/>
          </a:p>
          <a:p>
            <a:r>
              <a:rPr lang="zh-CN" altLang="zh-CN" b="1"/>
              <a:t>有的学者把提供全面安全服务的基础设施，包括软件、硬件、人员和策略的集合称为</a:t>
            </a:r>
            <a:r>
              <a:rPr lang="en-US" altLang="zh-CN" b="1"/>
              <a:t>PKI</a:t>
            </a:r>
            <a:r>
              <a:rPr lang="zh-CN" altLang="zh-CN" b="1"/>
              <a:t>。</a:t>
            </a:r>
            <a:endParaRPr lang="en-US" altLang="zh-CN" b="1"/>
          </a:p>
          <a:p>
            <a:r>
              <a:rPr lang="en-US" altLang="zh-CN" b="1"/>
              <a:t>PKI</a:t>
            </a:r>
            <a:r>
              <a:rPr lang="zh-CN" altLang="zh-CN" b="1"/>
              <a:t>在网络信息空间的地位相当于电力基础设施在工业中的地位。可以说</a:t>
            </a:r>
            <a:r>
              <a:rPr lang="en-US" altLang="zh-CN" b="1"/>
              <a:t>PKI</a:t>
            </a:r>
            <a:r>
              <a:rPr lang="zh-CN" altLang="zh-CN" b="1"/>
              <a:t>是目前电子商务和电子政务所必不可少的安全基础。</a:t>
            </a:r>
            <a:endParaRPr lang="zh-CN" altLang="en-US" b="1"/>
          </a:p>
        </p:txBody>
      </p:sp>
      <p:sp>
        <p:nvSpPr>
          <p:cNvPr id="4" name="标题 3">
            <a:extLst>
              <a:ext uri="{FF2B5EF4-FFF2-40B4-BE49-F238E27FC236}">
                <a16:creationId xmlns:a16="http://schemas.microsoft.com/office/drawing/2014/main" id="{141378BB-DE4F-4C53-AAF3-E078E1836F48}"/>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EB833D59-2AC1-4CA5-BEFB-4E954040923C}"/>
              </a:ext>
            </a:extLst>
          </p:cNvPr>
          <p:cNvSpPr>
            <a:spLocks noChangeArrowheads="1"/>
          </p:cNvSpPr>
          <p:nvPr/>
        </p:nvSpPr>
        <p:spPr bwMode="auto">
          <a:xfrm>
            <a:off x="214282" y="642924"/>
            <a:ext cx="3474028"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4.6.4 </a:t>
            </a:r>
            <a:r>
              <a:rPr lang="zh-CN" altLang="en-US" sz="2000" b="1" dirty="0">
                <a:solidFill>
                  <a:srgbClr val="C00000"/>
                </a:solidFill>
                <a:effectLst>
                  <a:reflection blurRad="6350" stA="50000" endA="300" endPos="50000" dist="60007" dir="5400000" sy="-100000" algn="bl" rotWithShape="0"/>
                </a:effectLst>
                <a:latin typeface="Arial" charset="0"/>
              </a:rPr>
              <a:t>公钥基础设施技术</a:t>
            </a:r>
            <a:r>
              <a:rPr lang="en-US" altLang="zh-CN" sz="2000" b="1" dirty="0">
                <a:solidFill>
                  <a:srgbClr val="C00000"/>
                </a:solidFill>
                <a:effectLst>
                  <a:reflection blurRad="6350" stA="50000" endA="300" endPos="50000" dist="60007" dir="5400000" sy="-100000" algn="bl" rotWithShape="0"/>
                </a:effectLst>
                <a:latin typeface="Arial" charset="0"/>
              </a:rPr>
              <a:t>(PKI)</a:t>
            </a:r>
            <a:endParaRPr lang="zh-CN" altLang="en-US" sz="2000" b="1" dirty="0">
              <a:solidFill>
                <a:srgbClr val="C00000"/>
              </a:solidFill>
              <a:effectLst>
                <a:reflection blurRad="6350" stA="50000" endA="300" endPos="50000" dist="60007" dir="5400000" sy="-100000" algn="bl" rotWithShape="0"/>
              </a:effectLst>
              <a:latin typeface="Arial" charset="0"/>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Effect transition="in" filter="fade">
                                      <p:cBhvr>
                                        <p:cTn id="7" dur="500"/>
                                        <p:tgtEl>
                                          <p:spTgt spid="139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9267">
                                            <p:txEl>
                                              <p:pRg st="1" end="1"/>
                                            </p:txEl>
                                          </p:spTgt>
                                        </p:tgtEl>
                                        <p:attrNameLst>
                                          <p:attrName>style.visibility</p:attrName>
                                        </p:attrNameLst>
                                      </p:cBhvr>
                                      <p:to>
                                        <p:strVal val="visible"/>
                                      </p:to>
                                    </p:set>
                                    <p:animEffect transition="in" filter="fade">
                                      <p:cBhvr>
                                        <p:cTn id="12" dur="500"/>
                                        <p:tgtEl>
                                          <p:spTgt spid="139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9267">
                                            <p:txEl>
                                              <p:pRg st="2" end="2"/>
                                            </p:txEl>
                                          </p:spTgt>
                                        </p:tgtEl>
                                        <p:attrNameLst>
                                          <p:attrName>style.visibility</p:attrName>
                                        </p:attrNameLst>
                                      </p:cBhvr>
                                      <p:to>
                                        <p:strVal val="visible"/>
                                      </p:to>
                                    </p:set>
                                    <p:animEffect transition="in" filter="fade">
                                      <p:cBhvr>
                                        <p:cTn id="17" dur="500"/>
                                        <p:tgtEl>
                                          <p:spTgt spid="139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内容占位符 2">
            <a:extLst>
              <a:ext uri="{FF2B5EF4-FFF2-40B4-BE49-F238E27FC236}">
                <a16:creationId xmlns:a16="http://schemas.microsoft.com/office/drawing/2014/main" id="{CC2CD4DB-4AC1-471F-B814-EB6C6C846197}"/>
              </a:ext>
            </a:extLst>
          </p:cNvPr>
          <p:cNvSpPr>
            <a:spLocks noGrp="1" noChangeArrowheads="1"/>
          </p:cNvSpPr>
          <p:nvPr>
            <p:ph idx="1"/>
          </p:nvPr>
        </p:nvSpPr>
        <p:spPr>
          <a:xfrm>
            <a:off x="428625" y="1347788"/>
            <a:ext cx="8229600" cy="2794000"/>
          </a:xfrm>
        </p:spPr>
        <p:txBody>
          <a:bodyPr/>
          <a:lstStyle/>
          <a:p>
            <a:r>
              <a:rPr lang="zh-CN" altLang="zh-CN" b="1"/>
              <a:t>公钥基础设施（</a:t>
            </a:r>
            <a:r>
              <a:rPr lang="en-US" altLang="zh-CN" b="1"/>
              <a:t>PKI</a:t>
            </a:r>
            <a:r>
              <a:rPr lang="zh-CN" altLang="zh-CN" b="1"/>
              <a:t>）是一种遵循标准的密钥管理平台，涉及到多个实体之间的协作过程，主要包括：</a:t>
            </a:r>
            <a:r>
              <a:rPr lang="zh-CN" altLang="en-US" sz="1400" b="1">
                <a:solidFill>
                  <a:srgbClr val="0033CC"/>
                </a:solidFill>
              </a:rPr>
              <a:t>（</a:t>
            </a:r>
            <a:r>
              <a:rPr lang="zh-CN" altLang="en-US" sz="1400" b="1">
                <a:solidFill>
                  <a:srgbClr val="FF0000"/>
                </a:solidFill>
              </a:rPr>
              <a:t>涉及：</a:t>
            </a:r>
            <a:r>
              <a:rPr lang="zh-CN" altLang="en-US" sz="1400" b="1">
                <a:solidFill>
                  <a:srgbClr val="0033CC"/>
                </a:solidFill>
              </a:rPr>
              <a:t>证书注册、颁发、更新和撤销等操作；密钥生成、发放和撤销等管理）</a:t>
            </a:r>
            <a:endParaRPr lang="en-US" altLang="zh-CN" sz="1400" b="1">
              <a:solidFill>
                <a:srgbClr val="0033CC"/>
              </a:solidFill>
            </a:endParaRPr>
          </a:p>
          <a:p>
            <a:pPr lvl="1"/>
            <a:r>
              <a:rPr lang="zh-CN" altLang="zh-CN" b="1">
                <a:solidFill>
                  <a:srgbClr val="0033CC"/>
                </a:solidFill>
              </a:rPr>
              <a:t>认证中心</a:t>
            </a:r>
            <a:r>
              <a:rPr lang="zh-CN" altLang="zh-CN" b="1"/>
              <a:t>（</a:t>
            </a:r>
            <a:r>
              <a:rPr lang="en-US" altLang="zh-CN" b="1"/>
              <a:t>Certificate Authority</a:t>
            </a:r>
            <a:r>
              <a:rPr lang="zh-CN" altLang="zh-CN" b="1"/>
              <a:t>，</a:t>
            </a:r>
            <a:r>
              <a:rPr lang="en-US" altLang="zh-CN" b="1"/>
              <a:t>CA</a:t>
            </a:r>
            <a:r>
              <a:rPr lang="zh-CN" altLang="zh-CN" b="1"/>
              <a:t>）</a:t>
            </a:r>
            <a:endParaRPr lang="en-US" altLang="zh-CN" b="1"/>
          </a:p>
          <a:p>
            <a:pPr lvl="1"/>
            <a:r>
              <a:rPr lang="zh-CN" altLang="zh-CN" b="1">
                <a:solidFill>
                  <a:srgbClr val="0033CC"/>
                </a:solidFill>
              </a:rPr>
              <a:t>注册机构</a:t>
            </a:r>
            <a:r>
              <a:rPr lang="zh-CN" altLang="zh-CN" b="1"/>
              <a:t>（</a:t>
            </a:r>
            <a:r>
              <a:rPr lang="en-US" altLang="zh-CN" b="1"/>
              <a:t>Registration Authority</a:t>
            </a:r>
            <a:r>
              <a:rPr lang="zh-CN" altLang="zh-CN" b="1"/>
              <a:t>，</a:t>
            </a:r>
            <a:r>
              <a:rPr lang="en-US" altLang="zh-CN" b="1"/>
              <a:t>RA</a:t>
            </a:r>
            <a:r>
              <a:rPr lang="zh-CN" altLang="zh-CN" b="1"/>
              <a:t>）</a:t>
            </a:r>
            <a:endParaRPr lang="en-US" altLang="zh-CN" b="1"/>
          </a:p>
          <a:p>
            <a:pPr lvl="1"/>
            <a:r>
              <a:rPr lang="zh-CN" altLang="zh-CN" b="1">
                <a:solidFill>
                  <a:srgbClr val="0033CC"/>
                </a:solidFill>
              </a:rPr>
              <a:t>证书数据库</a:t>
            </a:r>
            <a:r>
              <a:rPr lang="zh-CN" altLang="zh-CN" b="1"/>
              <a:t>（</a:t>
            </a:r>
            <a:r>
              <a:rPr lang="en-US" altLang="zh-CN" b="1"/>
              <a:t>Certificate Database</a:t>
            </a:r>
            <a:r>
              <a:rPr lang="zh-CN" altLang="zh-CN" b="1"/>
              <a:t>）</a:t>
            </a:r>
            <a:endParaRPr lang="en-US" altLang="zh-CN" b="1"/>
          </a:p>
          <a:p>
            <a:pPr lvl="1"/>
            <a:r>
              <a:rPr lang="zh-CN" altLang="zh-CN" b="1">
                <a:solidFill>
                  <a:srgbClr val="0033CC"/>
                </a:solidFill>
              </a:rPr>
              <a:t>密钥管理系统</a:t>
            </a:r>
            <a:r>
              <a:rPr lang="zh-CN" altLang="zh-CN" b="1"/>
              <a:t>（</a:t>
            </a:r>
            <a:r>
              <a:rPr lang="en-US" altLang="zh-CN" b="1"/>
              <a:t>Key Manage System</a:t>
            </a:r>
            <a:r>
              <a:rPr lang="zh-CN" altLang="zh-CN" b="1"/>
              <a:t>）</a:t>
            </a:r>
            <a:endParaRPr lang="en-US" altLang="zh-CN" b="1"/>
          </a:p>
          <a:p>
            <a:pPr lvl="1"/>
            <a:r>
              <a:rPr lang="zh-CN" altLang="zh-CN" b="1">
                <a:solidFill>
                  <a:srgbClr val="0033CC"/>
                </a:solidFill>
              </a:rPr>
              <a:t>证书撤销管理系统</a:t>
            </a:r>
            <a:r>
              <a:rPr lang="zh-CN" altLang="zh-CN" b="1"/>
              <a:t>（</a:t>
            </a:r>
            <a:r>
              <a:rPr lang="en-US" altLang="zh-CN" b="1"/>
              <a:t>Certificate Revocation List Manage System</a:t>
            </a:r>
            <a:r>
              <a:rPr lang="zh-CN" altLang="zh-CN" b="1"/>
              <a:t>）</a:t>
            </a:r>
            <a:endParaRPr lang="en-US" altLang="zh-CN" b="1"/>
          </a:p>
          <a:p>
            <a:pPr lvl="1"/>
            <a:r>
              <a:rPr lang="en-US" altLang="zh-CN" b="1">
                <a:solidFill>
                  <a:srgbClr val="0033CC"/>
                </a:solidFill>
              </a:rPr>
              <a:t>PKI</a:t>
            </a:r>
            <a:r>
              <a:rPr lang="zh-CN" altLang="zh-CN" b="1">
                <a:solidFill>
                  <a:srgbClr val="0033CC"/>
                </a:solidFill>
              </a:rPr>
              <a:t>应用接口系统</a:t>
            </a:r>
            <a:r>
              <a:rPr lang="zh-CN" altLang="zh-CN" b="1"/>
              <a:t>（</a:t>
            </a:r>
            <a:r>
              <a:rPr lang="en-US" altLang="zh-CN" b="1"/>
              <a:t>PKI Application Interface System</a:t>
            </a:r>
            <a:r>
              <a:rPr lang="zh-CN" altLang="zh-CN" b="1"/>
              <a:t>）</a:t>
            </a:r>
            <a:endParaRPr lang="en-US" altLang="zh-CN" b="1"/>
          </a:p>
          <a:p>
            <a:pPr lvl="1"/>
            <a:r>
              <a:rPr lang="zh-CN" altLang="zh-CN" b="1">
                <a:solidFill>
                  <a:srgbClr val="0033CC"/>
                </a:solidFill>
              </a:rPr>
              <a:t>最终用户</a:t>
            </a:r>
            <a:endParaRPr lang="zh-CN" altLang="en-US" b="1"/>
          </a:p>
        </p:txBody>
      </p:sp>
      <p:sp>
        <p:nvSpPr>
          <p:cNvPr id="4" name="标题 3">
            <a:extLst>
              <a:ext uri="{FF2B5EF4-FFF2-40B4-BE49-F238E27FC236}">
                <a16:creationId xmlns:a16="http://schemas.microsoft.com/office/drawing/2014/main" id="{C39172DA-163C-4728-9937-232EE5574D03}"/>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5" name="矩形 3">
            <a:extLst>
              <a:ext uri="{FF2B5EF4-FFF2-40B4-BE49-F238E27FC236}">
                <a16:creationId xmlns:a16="http://schemas.microsoft.com/office/drawing/2014/main" id="{F90322A7-C35B-4DCD-BE86-AE511C90A186}"/>
              </a:ext>
            </a:extLst>
          </p:cNvPr>
          <p:cNvSpPr>
            <a:spLocks noChangeArrowheads="1"/>
          </p:cNvSpPr>
          <p:nvPr/>
        </p:nvSpPr>
        <p:spPr bwMode="auto">
          <a:xfrm>
            <a:off x="214282" y="642924"/>
            <a:ext cx="3474028" cy="400110"/>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4.6.4 </a:t>
            </a:r>
            <a:r>
              <a:rPr lang="zh-CN" altLang="en-US" sz="2000" b="1" dirty="0">
                <a:solidFill>
                  <a:srgbClr val="C00000"/>
                </a:solidFill>
                <a:effectLst>
                  <a:reflection blurRad="6350" stA="50000" endA="300" endPos="50000" dist="60007" dir="5400000" sy="-100000" algn="bl" rotWithShape="0"/>
                </a:effectLst>
                <a:latin typeface="Arial" charset="0"/>
              </a:rPr>
              <a:t>公钥基础设施技术</a:t>
            </a:r>
            <a:r>
              <a:rPr lang="en-US" altLang="zh-CN" sz="2000" b="1" dirty="0">
                <a:solidFill>
                  <a:srgbClr val="C00000"/>
                </a:solidFill>
                <a:effectLst>
                  <a:reflection blurRad="6350" stA="50000" endA="300" endPos="50000" dist="60007" dir="5400000" sy="-100000" algn="bl" rotWithShape="0"/>
                </a:effectLst>
                <a:latin typeface="Arial" charset="0"/>
              </a:rPr>
              <a:t>(PKI)</a:t>
            </a:r>
            <a:endParaRPr lang="zh-CN" altLang="en-US" sz="2000" b="1" dirty="0">
              <a:solidFill>
                <a:srgbClr val="C00000"/>
              </a:solidFill>
              <a:effectLst>
                <a:reflection blurRad="6350" stA="50000" endA="300" endPos="50000" dist="60007" dir="5400000" sy="-100000" algn="bl" rotWithShape="0"/>
              </a:effectLst>
              <a:latin typeface="Arial" charset="0"/>
            </a:endParaRPr>
          </a:p>
        </p:txBody>
      </p:sp>
      <p:sp>
        <p:nvSpPr>
          <p:cNvPr id="138245" name="矩形 3">
            <a:extLst>
              <a:ext uri="{FF2B5EF4-FFF2-40B4-BE49-F238E27FC236}">
                <a16:creationId xmlns:a16="http://schemas.microsoft.com/office/drawing/2014/main" id="{64D45BFB-6611-4275-BFCB-07B0F809F925}"/>
              </a:ext>
            </a:extLst>
          </p:cNvPr>
          <p:cNvSpPr>
            <a:spLocks noChangeArrowheads="1"/>
          </p:cNvSpPr>
          <p:nvPr/>
        </p:nvSpPr>
        <p:spPr bwMode="auto">
          <a:xfrm>
            <a:off x="357188" y="1019175"/>
            <a:ext cx="1895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sz="2000" b="1">
                <a:solidFill>
                  <a:srgbClr val="FF0000"/>
                </a:solidFill>
                <a:latin typeface="Arial" panose="020B0604020202020204" pitchFamily="34" charset="0"/>
              </a:rPr>
              <a:t>PKI</a:t>
            </a:r>
            <a:r>
              <a:rPr lang="zh-CN" altLang="en-US" sz="2000" b="1">
                <a:solidFill>
                  <a:srgbClr val="FF0000"/>
                </a:solidFill>
                <a:latin typeface="Arial" panose="020B0604020202020204" pitchFamily="34" charset="0"/>
              </a:rPr>
              <a:t>的一般结构</a:t>
            </a:r>
          </a:p>
        </p:txBody>
      </p:sp>
    </p:spTree>
  </p:cSld>
  <p:clrMapOvr>
    <a:masterClrMapping/>
  </p:clrMapOvr>
  <p:transition spd="med">
    <p:randomBar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a:extLst>
              <a:ext uri="{FF2B5EF4-FFF2-40B4-BE49-F238E27FC236}">
                <a16:creationId xmlns:a16="http://schemas.microsoft.com/office/drawing/2014/main" id="{84ACF496-CE25-4CD4-8592-16C0DFF63197}"/>
              </a:ext>
            </a:extLst>
          </p:cNvPr>
          <p:cNvSpPr>
            <a:spLocks noChangeArrowheads="1"/>
          </p:cNvSpPr>
          <p:nvPr/>
        </p:nvSpPr>
        <p:spPr bwMode="auto">
          <a:xfrm>
            <a:off x="4479925" y="-74960"/>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141316" name="对象 6">
            <a:extLst>
              <a:ext uri="{FF2B5EF4-FFF2-40B4-BE49-F238E27FC236}">
                <a16:creationId xmlns:a16="http://schemas.microsoft.com/office/drawing/2014/main" id="{CC0DD3E9-3B43-481A-9B21-A4F0C090D95D}"/>
              </a:ext>
            </a:extLst>
          </p:cNvPr>
          <p:cNvGraphicFramePr>
            <a:graphicFrameLocks noChangeAspect="1"/>
          </p:cNvGraphicFramePr>
          <p:nvPr/>
        </p:nvGraphicFramePr>
        <p:xfrm>
          <a:off x="3214688" y="263178"/>
          <a:ext cx="5184775" cy="4468812"/>
        </p:xfrm>
        <a:graphic>
          <a:graphicData uri="http://schemas.openxmlformats.org/presentationml/2006/ole">
            <mc:AlternateContent xmlns:mc="http://schemas.openxmlformats.org/markup-compatibility/2006">
              <mc:Choice xmlns:v="urn:schemas-microsoft-com:vml" Requires="v">
                <p:oleObj r:id="rId2" imgW="7029573" imgH="6010331" progId="Visio.Drawing.15">
                  <p:embed/>
                </p:oleObj>
              </mc:Choice>
              <mc:Fallback>
                <p:oleObj r:id="rId2" imgW="7029573" imgH="6010331" progId="Visio.Drawing.15">
                  <p:embed/>
                  <p:pic>
                    <p:nvPicPr>
                      <p:cNvPr id="141316" name="对象 6">
                        <a:extLst>
                          <a:ext uri="{FF2B5EF4-FFF2-40B4-BE49-F238E27FC236}">
                            <a16:creationId xmlns:a16="http://schemas.microsoft.com/office/drawing/2014/main" id="{CC0DD3E9-3B43-481A-9B21-A4F0C090D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263178"/>
                        <a:ext cx="5184775"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标题 3">
            <a:extLst>
              <a:ext uri="{FF2B5EF4-FFF2-40B4-BE49-F238E27FC236}">
                <a16:creationId xmlns:a16="http://schemas.microsoft.com/office/drawing/2014/main" id="{4A052DC6-6585-48AC-9D67-F5EFEE243D3D}"/>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6" name="矩形 3">
            <a:extLst>
              <a:ext uri="{FF2B5EF4-FFF2-40B4-BE49-F238E27FC236}">
                <a16:creationId xmlns:a16="http://schemas.microsoft.com/office/drawing/2014/main" id="{7922BF47-5E41-4C2A-A445-6559D8BF1AE1}"/>
              </a:ext>
            </a:extLst>
          </p:cNvPr>
          <p:cNvSpPr>
            <a:spLocks noChangeArrowheads="1"/>
          </p:cNvSpPr>
          <p:nvPr/>
        </p:nvSpPr>
        <p:spPr bwMode="auto">
          <a:xfrm>
            <a:off x="-22442" y="123478"/>
            <a:ext cx="3518912" cy="707886"/>
          </a:xfrm>
          <a:prstGeom prst="rect">
            <a:avLst/>
          </a:prstGeom>
          <a:noFill/>
          <a:ln w="9525">
            <a:noFill/>
            <a:miter lim="800000"/>
            <a:headEnd/>
            <a:tailEnd/>
          </a:ln>
        </p:spPr>
        <p:txBody>
          <a:bodyPr wrap="none">
            <a:spAutoFit/>
          </a:bodyPr>
          <a:lstStyle/>
          <a:p>
            <a:pPr algn="ct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4.6.4 </a:t>
            </a:r>
            <a:r>
              <a:rPr lang="zh-CN" altLang="en-US" sz="2000" b="1" dirty="0">
                <a:solidFill>
                  <a:srgbClr val="C00000"/>
                </a:solidFill>
                <a:effectLst>
                  <a:reflection blurRad="6350" stA="50000" endA="300" endPos="50000" dist="60007" dir="5400000" sy="-100000" algn="bl" rotWithShape="0"/>
                </a:effectLst>
                <a:latin typeface="Arial" charset="0"/>
              </a:rPr>
              <a:t>公钥基础设施技术</a:t>
            </a:r>
            <a:r>
              <a:rPr lang="en-US" altLang="zh-CN" sz="2000" b="1" dirty="0">
                <a:solidFill>
                  <a:srgbClr val="C00000"/>
                </a:solidFill>
                <a:effectLst>
                  <a:reflection blurRad="6350" stA="50000" endA="300" endPos="50000" dist="60007" dir="5400000" sy="-100000" algn="bl" rotWithShape="0"/>
                </a:effectLst>
                <a:latin typeface="Arial" charset="0"/>
              </a:rPr>
              <a:t>(PKI)</a:t>
            </a:r>
          </a:p>
          <a:p>
            <a:pPr algn="ctr" eaLnBrk="1" hangingPunct="1">
              <a:defRPr/>
            </a:pPr>
            <a:r>
              <a:rPr lang="zh-CN" altLang="en-US" sz="2000" b="1" dirty="0">
                <a:solidFill>
                  <a:srgbClr val="FF0000"/>
                </a:solidFill>
                <a:effectLst>
                  <a:reflection blurRad="6350" stA="50000" endA="300" endPos="50000" dist="60007" dir="5400000" sy="-100000" algn="bl" rotWithShape="0"/>
                </a:effectLst>
                <a:latin typeface="Arial" charset="0"/>
              </a:rPr>
              <a:t>（证书的申请和颁发举例）</a:t>
            </a:r>
            <a:endParaRPr lang="zh-CN" altLang="en-US" sz="2000" b="1" dirty="0">
              <a:solidFill>
                <a:srgbClr val="C00000"/>
              </a:solidFill>
              <a:effectLst>
                <a:reflection blurRad="6350" stA="50000" endA="300" endPos="50000" dist="60007" dir="5400000" sy="-100000" algn="bl" rotWithShape="0"/>
              </a:effectLst>
              <a:latin typeface="Arial" charset="0"/>
            </a:endParaRPr>
          </a:p>
        </p:txBody>
      </p:sp>
      <p:sp>
        <p:nvSpPr>
          <p:cNvPr id="7" name="矩形 3">
            <a:extLst>
              <a:ext uri="{FF2B5EF4-FFF2-40B4-BE49-F238E27FC236}">
                <a16:creationId xmlns:a16="http://schemas.microsoft.com/office/drawing/2014/main" id="{7C5F478A-DF7B-4BEF-9856-93EFE1927B0C}"/>
              </a:ext>
            </a:extLst>
          </p:cNvPr>
          <p:cNvSpPr>
            <a:spLocks noChangeArrowheads="1"/>
          </p:cNvSpPr>
          <p:nvPr/>
        </p:nvSpPr>
        <p:spPr bwMode="auto">
          <a:xfrm>
            <a:off x="2571750" y="1834803"/>
            <a:ext cx="612775" cy="1938337"/>
          </a:xfrm>
          <a:prstGeom prst="rect">
            <a:avLst/>
          </a:prstGeom>
          <a:noFill/>
          <a:ln w="9525">
            <a:noFill/>
            <a:miter lim="800000"/>
            <a:headEnd/>
            <a:tailEnd/>
          </a:ln>
        </p:spPr>
        <p:txBody>
          <a:bodyPr wrap="none">
            <a:spAutoFit/>
          </a:bodyPr>
          <a:lstStyle/>
          <a:p>
            <a:pPr algn="ctr" eaLnBrk="1" hangingPunct="1">
              <a:defRPr/>
            </a:pPr>
            <a:r>
              <a:rPr lang="zh-CN" altLang="en-US" sz="2000" b="1" dirty="0">
                <a:solidFill>
                  <a:schemeClr val="accent6"/>
                </a:solidFill>
                <a:latin typeface="Arial" charset="0"/>
              </a:rPr>
              <a:t>典</a:t>
            </a:r>
            <a:endParaRPr lang="en-US" altLang="zh-CN" sz="2000" b="1" dirty="0">
              <a:solidFill>
                <a:schemeClr val="accent6"/>
              </a:solidFill>
              <a:latin typeface="Arial" charset="0"/>
            </a:endParaRPr>
          </a:p>
          <a:p>
            <a:pPr algn="ctr" eaLnBrk="1" hangingPunct="1">
              <a:defRPr/>
            </a:pPr>
            <a:r>
              <a:rPr lang="zh-CN" altLang="en-US" sz="2000" b="1" dirty="0">
                <a:solidFill>
                  <a:schemeClr val="accent6"/>
                </a:solidFill>
                <a:latin typeface="Arial" charset="0"/>
              </a:rPr>
              <a:t>型</a:t>
            </a:r>
            <a:endParaRPr lang="en-US" altLang="zh-CN" sz="2000" b="1" dirty="0">
              <a:solidFill>
                <a:schemeClr val="accent6"/>
              </a:solidFill>
              <a:latin typeface="Arial" charset="0"/>
            </a:endParaRPr>
          </a:p>
          <a:p>
            <a:pPr algn="ctr" eaLnBrk="1" hangingPunct="1">
              <a:defRPr/>
            </a:pPr>
            <a:r>
              <a:rPr lang="zh-CN" altLang="en-US" sz="2000" b="1" dirty="0">
                <a:solidFill>
                  <a:schemeClr val="accent6"/>
                </a:solidFill>
                <a:latin typeface="Arial" charset="0"/>
              </a:rPr>
              <a:t>的</a:t>
            </a:r>
            <a:endParaRPr lang="en-US" altLang="zh-CN" sz="2000" b="1" dirty="0">
              <a:solidFill>
                <a:schemeClr val="accent6"/>
              </a:solidFill>
              <a:latin typeface="Arial" charset="0"/>
            </a:endParaRPr>
          </a:p>
          <a:p>
            <a:pPr algn="ctr" eaLnBrk="1" hangingPunct="1">
              <a:defRPr/>
            </a:pPr>
            <a:r>
              <a:rPr lang="en-US" altLang="zh-CN" sz="2000" b="1" dirty="0">
                <a:solidFill>
                  <a:schemeClr val="accent6"/>
                </a:solidFill>
                <a:latin typeface="Arial" charset="0"/>
              </a:rPr>
              <a:t>PKI</a:t>
            </a:r>
          </a:p>
          <a:p>
            <a:pPr algn="ctr" eaLnBrk="1" hangingPunct="1">
              <a:defRPr/>
            </a:pPr>
            <a:r>
              <a:rPr lang="zh-CN" altLang="en-US" sz="2000" b="1" dirty="0">
                <a:solidFill>
                  <a:schemeClr val="accent6"/>
                </a:solidFill>
                <a:latin typeface="Arial" charset="0"/>
              </a:rPr>
              <a:t>模</a:t>
            </a:r>
            <a:endParaRPr lang="en-US" altLang="zh-CN" sz="2000" b="1" dirty="0">
              <a:solidFill>
                <a:schemeClr val="accent6"/>
              </a:solidFill>
              <a:latin typeface="Arial" charset="0"/>
            </a:endParaRPr>
          </a:p>
          <a:p>
            <a:pPr algn="ctr" eaLnBrk="1" hangingPunct="1">
              <a:defRPr/>
            </a:pPr>
            <a:r>
              <a:rPr lang="zh-CN" altLang="en-US" sz="2000" b="1" dirty="0">
                <a:solidFill>
                  <a:schemeClr val="accent6"/>
                </a:solidFill>
                <a:latin typeface="Arial" charset="0"/>
              </a:rPr>
              <a:t>型</a:t>
            </a:r>
          </a:p>
        </p:txBody>
      </p:sp>
      <p:sp>
        <p:nvSpPr>
          <p:cNvPr id="2" name="矩形 8">
            <a:extLst>
              <a:ext uri="{FF2B5EF4-FFF2-40B4-BE49-F238E27FC236}">
                <a16:creationId xmlns:a16="http://schemas.microsoft.com/office/drawing/2014/main" id="{D65F81DF-3DF4-471C-A867-E9F9E9DB8D03}"/>
              </a:ext>
            </a:extLst>
          </p:cNvPr>
          <p:cNvSpPr>
            <a:spLocks noChangeArrowheads="1"/>
          </p:cNvSpPr>
          <p:nvPr/>
        </p:nvSpPr>
        <p:spPr bwMode="auto">
          <a:xfrm>
            <a:off x="3131840" y="1900535"/>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dirty="0">
                <a:solidFill>
                  <a:srgbClr val="FF0000"/>
                </a:solidFill>
                <a:latin typeface="Arial" panose="020B0604020202020204" pitchFamily="34" charset="0"/>
              </a:rPr>
              <a:t>(1)</a:t>
            </a:r>
            <a:endParaRPr lang="zh-CN" altLang="en-US" sz="1400" b="1" dirty="0">
              <a:solidFill>
                <a:srgbClr val="FF0000"/>
              </a:solidFill>
              <a:latin typeface="Arial" panose="020B0604020202020204" pitchFamily="34" charset="0"/>
            </a:endParaRPr>
          </a:p>
        </p:txBody>
      </p:sp>
      <p:sp>
        <p:nvSpPr>
          <p:cNvPr id="3" name="矩形 8">
            <a:extLst>
              <a:ext uri="{FF2B5EF4-FFF2-40B4-BE49-F238E27FC236}">
                <a16:creationId xmlns:a16="http://schemas.microsoft.com/office/drawing/2014/main" id="{3022612C-3246-4006-821C-6EF91F8FFDD0}"/>
              </a:ext>
            </a:extLst>
          </p:cNvPr>
          <p:cNvSpPr>
            <a:spLocks noChangeArrowheads="1"/>
          </p:cNvSpPr>
          <p:nvPr/>
        </p:nvSpPr>
        <p:spPr bwMode="auto">
          <a:xfrm>
            <a:off x="4246212" y="263178"/>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dirty="0">
                <a:solidFill>
                  <a:srgbClr val="FF0000"/>
                </a:solidFill>
                <a:latin typeface="Arial" panose="020B0604020202020204" pitchFamily="34" charset="0"/>
              </a:rPr>
              <a:t>(2)</a:t>
            </a:r>
            <a:endParaRPr lang="zh-CN" altLang="en-US" sz="1400" b="1" dirty="0">
              <a:solidFill>
                <a:srgbClr val="FF0000"/>
              </a:solidFill>
              <a:latin typeface="Arial" panose="020B0604020202020204" pitchFamily="34" charset="0"/>
            </a:endParaRPr>
          </a:p>
        </p:txBody>
      </p:sp>
      <p:sp>
        <p:nvSpPr>
          <p:cNvPr id="4" name="矩形 8">
            <a:extLst>
              <a:ext uri="{FF2B5EF4-FFF2-40B4-BE49-F238E27FC236}">
                <a16:creationId xmlns:a16="http://schemas.microsoft.com/office/drawing/2014/main" id="{C071E957-6DCA-4F30-8043-3EC4781EC978}"/>
              </a:ext>
            </a:extLst>
          </p:cNvPr>
          <p:cNvSpPr>
            <a:spLocks noChangeArrowheads="1"/>
          </p:cNvSpPr>
          <p:nvPr/>
        </p:nvSpPr>
        <p:spPr bwMode="auto">
          <a:xfrm>
            <a:off x="5554662" y="1972543"/>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dirty="0">
                <a:solidFill>
                  <a:srgbClr val="FF0000"/>
                </a:solidFill>
                <a:latin typeface="Arial" panose="020B0604020202020204" pitchFamily="34" charset="0"/>
              </a:rPr>
              <a:t>(3)</a:t>
            </a:r>
            <a:endParaRPr lang="zh-CN" altLang="en-US" sz="1400" b="1" dirty="0">
              <a:solidFill>
                <a:srgbClr val="FF0000"/>
              </a:solidFill>
              <a:latin typeface="Arial" panose="020B0604020202020204" pitchFamily="34" charset="0"/>
            </a:endParaRPr>
          </a:p>
        </p:txBody>
      </p:sp>
      <p:sp>
        <p:nvSpPr>
          <p:cNvPr id="10" name="矩形 8">
            <a:extLst>
              <a:ext uri="{FF2B5EF4-FFF2-40B4-BE49-F238E27FC236}">
                <a16:creationId xmlns:a16="http://schemas.microsoft.com/office/drawing/2014/main" id="{E308B86C-21DF-4DA6-9595-91D3FB88C767}"/>
              </a:ext>
            </a:extLst>
          </p:cNvPr>
          <p:cNvSpPr>
            <a:spLocks noChangeArrowheads="1"/>
          </p:cNvSpPr>
          <p:nvPr/>
        </p:nvSpPr>
        <p:spPr bwMode="auto">
          <a:xfrm>
            <a:off x="7164288" y="1981275"/>
            <a:ext cx="5211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dirty="0">
                <a:solidFill>
                  <a:srgbClr val="FF0000"/>
                </a:solidFill>
                <a:latin typeface="Arial" panose="020B0604020202020204" pitchFamily="34" charset="0"/>
              </a:rPr>
              <a:t>(3)</a:t>
            </a:r>
            <a:endParaRPr lang="zh-CN" altLang="en-US" sz="1400" b="1" dirty="0">
              <a:solidFill>
                <a:srgbClr val="FF0000"/>
              </a:solidFill>
              <a:latin typeface="Arial" panose="020B0604020202020204" pitchFamily="34" charset="0"/>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animEffect transition="in" filter="circle(in)">
                                      <p:cBhvr>
                                        <p:cTn id="7" dur="2000"/>
                                        <p:tgtEl>
                                          <p:spTgt spid="141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
            <a:extLst>
              <a:ext uri="{FF2B5EF4-FFF2-40B4-BE49-F238E27FC236}">
                <a16:creationId xmlns:a16="http://schemas.microsoft.com/office/drawing/2014/main" id="{7E3F7F74-8D27-4329-B599-CAEA602E667E}"/>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sp>
        <p:nvSpPr>
          <p:cNvPr id="5" name="标题 3">
            <a:extLst>
              <a:ext uri="{FF2B5EF4-FFF2-40B4-BE49-F238E27FC236}">
                <a16:creationId xmlns:a16="http://schemas.microsoft.com/office/drawing/2014/main" id="{AB8F2DD8-3F0D-4695-B237-61AF722838D9}"/>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4.6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密钥管理技术</a:t>
            </a:r>
          </a:p>
        </p:txBody>
      </p:sp>
      <p:sp>
        <p:nvSpPr>
          <p:cNvPr id="6" name="矩形 3">
            <a:extLst>
              <a:ext uri="{FF2B5EF4-FFF2-40B4-BE49-F238E27FC236}">
                <a16:creationId xmlns:a16="http://schemas.microsoft.com/office/drawing/2014/main" id="{86824D16-054E-4F2C-B616-CCD69A073A9C}"/>
              </a:ext>
            </a:extLst>
          </p:cNvPr>
          <p:cNvSpPr>
            <a:spLocks noChangeArrowheads="1"/>
          </p:cNvSpPr>
          <p:nvPr/>
        </p:nvSpPr>
        <p:spPr bwMode="auto">
          <a:xfrm>
            <a:off x="0" y="83408"/>
            <a:ext cx="6948264" cy="400110"/>
          </a:xfrm>
          <a:prstGeom prst="rect">
            <a:avLst/>
          </a:prstGeom>
          <a:noFill/>
          <a:ln w="9525">
            <a:noFill/>
            <a:miter lim="800000"/>
            <a:headEnd/>
            <a:tailEnd/>
          </a:ln>
        </p:spPr>
        <p:txBody>
          <a:bodyPr wrap="square">
            <a:spAutoFit/>
          </a:bodyPr>
          <a:lstStyle/>
          <a:p>
            <a:pPr eaLnBrk="1" hangingPunct="1">
              <a:defRPr/>
            </a:pPr>
            <a:r>
              <a:rPr lang="en-US" altLang="zh-CN" sz="2000" b="1" dirty="0">
                <a:solidFill>
                  <a:srgbClr val="C00000"/>
                </a:solidFill>
                <a:effectLst>
                  <a:reflection blurRad="6350" stA="50000" endA="300" endPos="50000" dist="60007" dir="5400000" sy="-100000" algn="bl" rotWithShape="0"/>
                </a:effectLst>
                <a:latin typeface="Arial" charset="0"/>
              </a:rPr>
              <a:t>4.6.4 </a:t>
            </a:r>
            <a:r>
              <a:rPr lang="zh-CN" altLang="en-US" sz="2000" b="1" dirty="0">
                <a:solidFill>
                  <a:srgbClr val="C00000"/>
                </a:solidFill>
                <a:effectLst>
                  <a:reflection blurRad="6350" stA="50000" endA="300" endPos="50000" dist="60007" dir="5400000" sy="-100000" algn="bl" rotWithShape="0"/>
                </a:effectLst>
                <a:latin typeface="Arial" charset="0"/>
              </a:rPr>
              <a:t>公钥基础设施技术</a:t>
            </a:r>
            <a:r>
              <a:rPr lang="en-US" altLang="zh-CN" sz="2000" b="1" dirty="0">
                <a:solidFill>
                  <a:srgbClr val="C00000"/>
                </a:solidFill>
                <a:effectLst>
                  <a:reflection blurRad="6350" stA="50000" endA="300" endPos="50000" dist="60007" dir="5400000" sy="-100000" algn="bl" rotWithShape="0"/>
                </a:effectLst>
                <a:latin typeface="Arial" charset="0"/>
              </a:rPr>
              <a:t>(PKI) </a:t>
            </a:r>
            <a:r>
              <a:rPr lang="zh-CN" altLang="en-US" sz="2000" b="1" dirty="0">
                <a:solidFill>
                  <a:srgbClr val="FF0000"/>
                </a:solidFill>
                <a:effectLst>
                  <a:reflection blurRad="6350" stA="50000" endA="300" endPos="50000" dist="60007" dir="5400000" sy="-100000" algn="bl" rotWithShape="0"/>
                </a:effectLst>
                <a:latin typeface="Arial" charset="0"/>
              </a:rPr>
              <a:t>（上网过程中的证书认证举例）</a:t>
            </a:r>
          </a:p>
        </p:txBody>
      </p:sp>
      <p:pic>
        <p:nvPicPr>
          <p:cNvPr id="140293" name="Picture 4" descr="http://upload-images.jianshu.io/upload_images/589993-9e09c94bd1b32e92.png?imageMogr2/auto-orient/strip%7CimageView2/2/w/1240">
            <a:extLst>
              <a:ext uri="{FF2B5EF4-FFF2-40B4-BE49-F238E27FC236}">
                <a16:creationId xmlns:a16="http://schemas.microsoft.com/office/drawing/2014/main" id="{25BC9433-27EB-429E-BF71-A8A144001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627063"/>
            <a:ext cx="7129462" cy="444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4" name="矩形 7">
            <a:extLst>
              <a:ext uri="{FF2B5EF4-FFF2-40B4-BE49-F238E27FC236}">
                <a16:creationId xmlns:a16="http://schemas.microsoft.com/office/drawing/2014/main" id="{F645BF20-56E0-4A21-A9ED-9DA786F8CB9A}"/>
              </a:ext>
            </a:extLst>
          </p:cNvPr>
          <p:cNvSpPr>
            <a:spLocks noChangeArrowheads="1"/>
          </p:cNvSpPr>
          <p:nvPr/>
        </p:nvSpPr>
        <p:spPr bwMode="auto">
          <a:xfrm>
            <a:off x="2339975" y="3076575"/>
            <a:ext cx="5032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a:solidFill>
                  <a:srgbClr val="FF0000"/>
                </a:solidFill>
                <a:latin typeface="Arial" panose="020B0604020202020204" pitchFamily="34" charset="0"/>
              </a:rPr>
              <a:t>(2)</a:t>
            </a:r>
            <a:endParaRPr lang="zh-CN" altLang="en-US" sz="1400" b="1">
              <a:solidFill>
                <a:srgbClr val="FF0000"/>
              </a:solidFill>
              <a:latin typeface="Arial" panose="020B0604020202020204" pitchFamily="34" charset="0"/>
            </a:endParaRPr>
          </a:p>
        </p:txBody>
      </p:sp>
      <p:sp>
        <p:nvSpPr>
          <p:cNvPr id="140295" name="矩形 8">
            <a:extLst>
              <a:ext uri="{FF2B5EF4-FFF2-40B4-BE49-F238E27FC236}">
                <a16:creationId xmlns:a16="http://schemas.microsoft.com/office/drawing/2014/main" id="{7518FEC4-A75A-4013-AFBF-81E88C1F6076}"/>
              </a:ext>
            </a:extLst>
          </p:cNvPr>
          <p:cNvSpPr>
            <a:spLocks noChangeArrowheads="1"/>
          </p:cNvSpPr>
          <p:nvPr/>
        </p:nvSpPr>
        <p:spPr bwMode="auto">
          <a:xfrm>
            <a:off x="4643438" y="3292475"/>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dirty="0">
                <a:solidFill>
                  <a:srgbClr val="FF0000"/>
                </a:solidFill>
                <a:latin typeface="Arial" panose="020B0604020202020204" pitchFamily="34" charset="0"/>
              </a:rPr>
              <a:t>(1)</a:t>
            </a:r>
            <a:endParaRPr lang="zh-CN" altLang="en-US" sz="1400" b="1" dirty="0">
              <a:solidFill>
                <a:srgbClr val="FF0000"/>
              </a:solidFill>
              <a:latin typeface="Arial" panose="020B0604020202020204" pitchFamily="34" charset="0"/>
            </a:endParaRPr>
          </a:p>
        </p:txBody>
      </p:sp>
      <p:sp>
        <p:nvSpPr>
          <p:cNvPr id="140296" name="矩形 9">
            <a:extLst>
              <a:ext uri="{FF2B5EF4-FFF2-40B4-BE49-F238E27FC236}">
                <a16:creationId xmlns:a16="http://schemas.microsoft.com/office/drawing/2014/main" id="{A274145C-5747-47D3-AE73-7E8671F52B75}"/>
              </a:ext>
            </a:extLst>
          </p:cNvPr>
          <p:cNvSpPr>
            <a:spLocks noChangeArrowheads="1"/>
          </p:cNvSpPr>
          <p:nvPr/>
        </p:nvSpPr>
        <p:spPr bwMode="auto">
          <a:xfrm>
            <a:off x="3492500" y="4659313"/>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a:solidFill>
                  <a:srgbClr val="FF0000"/>
                </a:solidFill>
                <a:latin typeface="Arial" panose="020B0604020202020204" pitchFamily="34" charset="0"/>
              </a:rPr>
              <a:t>(3)</a:t>
            </a:r>
            <a:endParaRPr lang="zh-CN" altLang="en-US" sz="1400" b="1">
              <a:solidFill>
                <a:srgbClr val="FF0000"/>
              </a:solidFill>
              <a:latin typeface="Arial" panose="020B0604020202020204" pitchFamily="34" charset="0"/>
            </a:endParaRPr>
          </a:p>
        </p:txBody>
      </p:sp>
      <p:sp>
        <p:nvSpPr>
          <p:cNvPr id="140297" name="矩形 10">
            <a:extLst>
              <a:ext uri="{FF2B5EF4-FFF2-40B4-BE49-F238E27FC236}">
                <a16:creationId xmlns:a16="http://schemas.microsoft.com/office/drawing/2014/main" id="{3D8A1DCB-5983-4B39-865E-F89D072C5E91}"/>
              </a:ext>
            </a:extLst>
          </p:cNvPr>
          <p:cNvSpPr>
            <a:spLocks noChangeArrowheads="1"/>
          </p:cNvSpPr>
          <p:nvPr/>
        </p:nvSpPr>
        <p:spPr bwMode="auto">
          <a:xfrm>
            <a:off x="2700338" y="3940175"/>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a:solidFill>
                  <a:srgbClr val="FF0000"/>
                </a:solidFill>
                <a:latin typeface="Arial" panose="020B0604020202020204" pitchFamily="34" charset="0"/>
              </a:rPr>
              <a:t>(4)</a:t>
            </a:r>
            <a:endParaRPr lang="zh-CN" altLang="en-US" sz="1400" b="1">
              <a:solidFill>
                <a:srgbClr val="FF0000"/>
              </a:solidFill>
              <a:latin typeface="Arial" panose="020B0604020202020204" pitchFamily="34" charset="0"/>
            </a:endParaRPr>
          </a:p>
        </p:txBody>
      </p:sp>
      <p:sp>
        <p:nvSpPr>
          <p:cNvPr id="140298" name="矩形 11">
            <a:extLst>
              <a:ext uri="{FF2B5EF4-FFF2-40B4-BE49-F238E27FC236}">
                <a16:creationId xmlns:a16="http://schemas.microsoft.com/office/drawing/2014/main" id="{C0ADE7ED-3B60-44A3-B161-6A4ADCB742BB}"/>
              </a:ext>
            </a:extLst>
          </p:cNvPr>
          <p:cNvSpPr>
            <a:spLocks noChangeArrowheads="1"/>
          </p:cNvSpPr>
          <p:nvPr/>
        </p:nvSpPr>
        <p:spPr bwMode="auto">
          <a:xfrm>
            <a:off x="3419475" y="264318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a:solidFill>
                  <a:srgbClr val="FF0000"/>
                </a:solidFill>
                <a:latin typeface="Arial" panose="020B0604020202020204" pitchFamily="34" charset="0"/>
              </a:rPr>
              <a:t>(5)</a:t>
            </a:r>
            <a:endParaRPr lang="zh-CN" altLang="en-US" sz="1400" b="1">
              <a:solidFill>
                <a:srgbClr val="FF0000"/>
              </a:solidFill>
              <a:latin typeface="Arial" panose="020B0604020202020204" pitchFamily="34" charset="0"/>
            </a:endParaRPr>
          </a:p>
        </p:txBody>
      </p:sp>
      <p:sp>
        <p:nvSpPr>
          <p:cNvPr id="140299" name="矩形 12">
            <a:extLst>
              <a:ext uri="{FF2B5EF4-FFF2-40B4-BE49-F238E27FC236}">
                <a16:creationId xmlns:a16="http://schemas.microsoft.com/office/drawing/2014/main" id="{079C8D49-2E0A-4780-BBFE-A7D8E8B9E24C}"/>
              </a:ext>
            </a:extLst>
          </p:cNvPr>
          <p:cNvSpPr>
            <a:spLocks noChangeArrowheads="1"/>
          </p:cNvSpPr>
          <p:nvPr/>
        </p:nvSpPr>
        <p:spPr bwMode="auto">
          <a:xfrm>
            <a:off x="5148263" y="987425"/>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400" b="1">
                <a:solidFill>
                  <a:srgbClr val="FF0000"/>
                </a:solidFill>
                <a:latin typeface="Arial" panose="020B0604020202020204" pitchFamily="34" charset="0"/>
              </a:rPr>
              <a:t>(0)</a:t>
            </a:r>
            <a:endParaRPr lang="zh-CN" altLang="en-US" sz="1400" b="1">
              <a:solidFill>
                <a:srgbClr val="FF0000"/>
              </a:solidFill>
              <a:latin typeface="Arial" panose="020B0604020202020204" pitchFamily="34" charset="0"/>
            </a:endParaRPr>
          </a:p>
        </p:txBody>
      </p:sp>
    </p:spTree>
  </p:cSld>
  <p:clrMapOvr>
    <a:masterClrMapping/>
  </p:clrMapOvr>
  <p:transition spd="med">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F223E-F4AD-40FD-A3B2-172547C72B61}"/>
              </a:ext>
            </a:extLst>
          </p:cNvPr>
          <p:cNvSpPr>
            <a:spLocks noGrp="1"/>
          </p:cNvSpPr>
          <p:nvPr>
            <p:ph type="title"/>
          </p:nvPr>
        </p:nvSpPr>
        <p:spPr>
          <a:xfrm>
            <a:off x="571472" y="1214428"/>
            <a:ext cx="1285865" cy="428628"/>
          </a:xfrm>
        </p:spPr>
        <p:txBody>
          <a:bodyPr/>
          <a:lstStyle/>
          <a:p>
            <a:pPr>
              <a:defRPr/>
            </a:pPr>
            <a:r>
              <a:rPr altLang="en-US" sz="1800" dirty="0">
                <a:solidFill>
                  <a:srgbClr val="FF0000"/>
                </a:solidFill>
                <a:effectLst/>
              </a:rPr>
              <a:t>古典密码</a:t>
            </a:r>
            <a:endParaRPr altLang="en-US" sz="1800" dirty="0">
              <a:solidFill>
                <a:srgbClr val="FF0000"/>
              </a:solidFill>
            </a:endParaRPr>
          </a:p>
        </p:txBody>
      </p:sp>
      <p:sp>
        <p:nvSpPr>
          <p:cNvPr id="18435" name="内容占位符 2">
            <a:extLst>
              <a:ext uri="{FF2B5EF4-FFF2-40B4-BE49-F238E27FC236}">
                <a16:creationId xmlns:a16="http://schemas.microsoft.com/office/drawing/2014/main" id="{B012E086-5AAE-4881-BF73-0214913CE6BD}"/>
              </a:ext>
            </a:extLst>
          </p:cNvPr>
          <p:cNvSpPr>
            <a:spLocks noGrp="1" noChangeArrowheads="1"/>
          </p:cNvSpPr>
          <p:nvPr>
            <p:ph idx="1"/>
          </p:nvPr>
        </p:nvSpPr>
        <p:spPr>
          <a:xfrm>
            <a:off x="428625" y="1800225"/>
            <a:ext cx="6159500" cy="2794000"/>
          </a:xfrm>
        </p:spPr>
        <p:txBody>
          <a:bodyPr/>
          <a:lstStyle/>
          <a:p>
            <a:r>
              <a:rPr lang="zh-CN" altLang="en-US" b="1">
                <a:solidFill>
                  <a:srgbClr val="0033CC"/>
                </a:solidFill>
              </a:rPr>
              <a:t>棋盘密码</a:t>
            </a:r>
            <a:r>
              <a:rPr lang="zh-CN" altLang="en-US" b="1">
                <a:solidFill>
                  <a:srgbClr val="FF0000"/>
                </a:solidFill>
              </a:rPr>
              <a:t>（替代密码的一种）</a:t>
            </a:r>
            <a:endParaRPr lang="en-US" altLang="zh-CN" b="1">
              <a:solidFill>
                <a:srgbClr val="FF0000"/>
              </a:solidFill>
            </a:endParaRPr>
          </a:p>
          <a:p>
            <a:pPr lvl="1"/>
            <a:r>
              <a:rPr lang="zh-CN" altLang="en-US" b="1">
                <a:solidFill>
                  <a:srgbClr val="0033CC"/>
                </a:solidFill>
              </a:rPr>
              <a:t>产生于公元前两世纪的希腊。 棋盘密码的密钥是</a:t>
            </a:r>
            <a:r>
              <a:rPr lang="en-US" altLang="zh-CN" b="1">
                <a:solidFill>
                  <a:srgbClr val="0033CC"/>
                </a:solidFill>
              </a:rPr>
              <a:t>5×5</a:t>
            </a:r>
            <a:r>
              <a:rPr lang="zh-CN" altLang="en-US" b="1">
                <a:solidFill>
                  <a:srgbClr val="0033CC"/>
                </a:solidFill>
              </a:rPr>
              <a:t>的棋盘，将</a:t>
            </a:r>
            <a:r>
              <a:rPr lang="en-US" altLang="zh-CN" b="1">
                <a:solidFill>
                  <a:srgbClr val="0033CC"/>
                </a:solidFill>
              </a:rPr>
              <a:t>26</a:t>
            </a:r>
            <a:r>
              <a:rPr lang="zh-CN" altLang="en-US" b="1">
                <a:solidFill>
                  <a:srgbClr val="0033CC"/>
                </a:solidFill>
              </a:rPr>
              <a:t>个字母放置在里面，其中</a:t>
            </a:r>
            <a:r>
              <a:rPr lang="en-US" altLang="zh-CN" b="1">
                <a:solidFill>
                  <a:srgbClr val="0033CC"/>
                </a:solidFill>
              </a:rPr>
              <a:t>i</a:t>
            </a:r>
            <a:r>
              <a:rPr lang="zh-CN" altLang="en-US" b="1">
                <a:solidFill>
                  <a:srgbClr val="0033CC"/>
                </a:solidFill>
              </a:rPr>
              <a:t>和</a:t>
            </a:r>
            <a:r>
              <a:rPr lang="en-US" altLang="zh-CN" b="1">
                <a:solidFill>
                  <a:srgbClr val="0033CC"/>
                </a:solidFill>
              </a:rPr>
              <a:t>j</a:t>
            </a:r>
            <a:r>
              <a:rPr lang="zh-CN" altLang="en-US" b="1">
                <a:solidFill>
                  <a:srgbClr val="0033CC"/>
                </a:solidFill>
              </a:rPr>
              <a:t>放在同一个方格中。简单的来说就是把字母排列好，用坐标的形式表现出来。字母是密文，明文便是字母的坐标。</a:t>
            </a:r>
            <a:endParaRPr lang="en-US" altLang="zh-CN" b="1">
              <a:solidFill>
                <a:srgbClr val="0033CC"/>
              </a:solidFill>
            </a:endParaRPr>
          </a:p>
          <a:p>
            <a:pPr lvl="1"/>
            <a:r>
              <a:rPr lang="zh-CN" altLang="en-US" b="1">
                <a:solidFill>
                  <a:srgbClr val="0033CC"/>
                </a:solidFill>
              </a:rPr>
              <a:t>举个例子，</a:t>
            </a:r>
            <a:r>
              <a:rPr lang="en-US" altLang="zh-CN" b="1">
                <a:solidFill>
                  <a:srgbClr val="0033CC"/>
                </a:solidFill>
              </a:rPr>
              <a:t>HELLO</a:t>
            </a:r>
            <a:r>
              <a:rPr lang="zh-CN" altLang="en-US" b="1">
                <a:solidFill>
                  <a:srgbClr val="0033CC"/>
                </a:solidFill>
              </a:rPr>
              <a:t>，加密后就是</a:t>
            </a:r>
            <a:r>
              <a:rPr lang="en-US" altLang="zh-CN" b="1">
                <a:solidFill>
                  <a:srgbClr val="0033CC"/>
                </a:solidFill>
              </a:rPr>
              <a:t>23 15 31 31 34</a:t>
            </a:r>
            <a:endParaRPr lang="zh-CN" altLang="en-US" b="1">
              <a:solidFill>
                <a:srgbClr val="0033CC"/>
              </a:solidFill>
            </a:endParaRPr>
          </a:p>
        </p:txBody>
      </p:sp>
      <p:sp>
        <p:nvSpPr>
          <p:cNvPr id="18436" name="AutoShape 9" descr="“棋盘密码”的图片搜索结果">
            <a:extLst>
              <a:ext uri="{FF2B5EF4-FFF2-40B4-BE49-F238E27FC236}">
                <a16:creationId xmlns:a16="http://schemas.microsoft.com/office/drawing/2014/main" id="{7BC9CBB1-E4F9-4EF9-B762-084DEA83A4D9}"/>
              </a:ext>
            </a:extLst>
          </p:cNvPr>
          <p:cNvSpPr>
            <a:spLocks noChangeAspect="1" noChangeArrowheads="1"/>
          </p:cNvSpPr>
          <p:nvPr/>
        </p:nvSpPr>
        <p:spPr bwMode="auto">
          <a:xfrm>
            <a:off x="45386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sp>
        <p:nvSpPr>
          <p:cNvPr id="18437" name="AutoShape 11" descr="“棋盘密码”的图片搜索结果">
            <a:extLst>
              <a:ext uri="{FF2B5EF4-FFF2-40B4-BE49-F238E27FC236}">
                <a16:creationId xmlns:a16="http://schemas.microsoft.com/office/drawing/2014/main" id="{7B7CD85E-EF57-4FAD-8145-76AFE140BE92}"/>
              </a:ext>
            </a:extLst>
          </p:cNvPr>
          <p:cNvSpPr>
            <a:spLocks noChangeAspect="1" noChangeArrowheads="1"/>
          </p:cNvSpPr>
          <p:nvPr/>
        </p:nvSpPr>
        <p:spPr bwMode="auto">
          <a:xfrm>
            <a:off x="4691063"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5" name="表格 4">
            <a:extLst>
              <a:ext uri="{FF2B5EF4-FFF2-40B4-BE49-F238E27FC236}">
                <a16:creationId xmlns:a16="http://schemas.microsoft.com/office/drawing/2014/main" id="{B03736A7-0705-45CA-9866-D53AD301603D}"/>
              </a:ext>
            </a:extLst>
          </p:cNvPr>
          <p:cNvGraphicFramePr>
            <a:graphicFrameLocks noGrp="1"/>
          </p:cNvGraphicFramePr>
          <p:nvPr/>
        </p:nvGraphicFramePr>
        <p:xfrm>
          <a:off x="6659563" y="2066925"/>
          <a:ext cx="2112960" cy="2012952"/>
        </p:xfrm>
        <a:graphic>
          <a:graphicData uri="http://schemas.openxmlformats.org/drawingml/2006/table">
            <a:tbl>
              <a:tblPr firstRow="1" bandRow="1">
                <a:tableStyleId>{5C22544A-7EE6-4342-B048-85BDC9FD1C3A}</a:tableStyleId>
              </a:tblPr>
              <a:tblGrid>
                <a:gridCol w="352160">
                  <a:extLst>
                    <a:ext uri="{9D8B030D-6E8A-4147-A177-3AD203B41FA5}">
                      <a16:colId xmlns:a16="http://schemas.microsoft.com/office/drawing/2014/main" val="20000"/>
                    </a:ext>
                  </a:extLst>
                </a:gridCol>
                <a:gridCol w="352160">
                  <a:extLst>
                    <a:ext uri="{9D8B030D-6E8A-4147-A177-3AD203B41FA5}">
                      <a16:colId xmlns:a16="http://schemas.microsoft.com/office/drawing/2014/main" val="20001"/>
                    </a:ext>
                  </a:extLst>
                </a:gridCol>
                <a:gridCol w="352160">
                  <a:extLst>
                    <a:ext uri="{9D8B030D-6E8A-4147-A177-3AD203B41FA5}">
                      <a16:colId xmlns:a16="http://schemas.microsoft.com/office/drawing/2014/main" val="20002"/>
                    </a:ext>
                  </a:extLst>
                </a:gridCol>
                <a:gridCol w="352160">
                  <a:extLst>
                    <a:ext uri="{9D8B030D-6E8A-4147-A177-3AD203B41FA5}">
                      <a16:colId xmlns:a16="http://schemas.microsoft.com/office/drawing/2014/main" val="20003"/>
                    </a:ext>
                  </a:extLst>
                </a:gridCol>
                <a:gridCol w="352160">
                  <a:extLst>
                    <a:ext uri="{9D8B030D-6E8A-4147-A177-3AD203B41FA5}">
                      <a16:colId xmlns:a16="http://schemas.microsoft.com/office/drawing/2014/main" val="20004"/>
                    </a:ext>
                  </a:extLst>
                </a:gridCol>
                <a:gridCol w="352160">
                  <a:extLst>
                    <a:ext uri="{9D8B030D-6E8A-4147-A177-3AD203B41FA5}">
                      <a16:colId xmlns:a16="http://schemas.microsoft.com/office/drawing/2014/main" val="20005"/>
                    </a:ext>
                  </a:extLst>
                </a:gridCol>
              </a:tblGrid>
              <a:tr h="335492">
                <a:tc>
                  <a:txBody>
                    <a:bodyPr/>
                    <a:lstStyle/>
                    <a:p>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5492">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1</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b</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5492">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g</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spc="-100" baseline="0" dirty="0">
                          <a:solidFill>
                            <a:schemeClr val="tx1"/>
                          </a:solidFill>
                          <a:latin typeface="Times New Roman" panose="02020603050405020304" pitchFamily="18" charset="0"/>
                          <a:cs typeface="Times New Roman" panose="02020603050405020304" pitchFamily="18" charset="0"/>
                        </a:rPr>
                        <a:t>i/j</a:t>
                      </a:r>
                      <a:endParaRPr lang="zh-CN" altLang="en-US" sz="1600" spc="-100" baseline="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k</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5492">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3</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n</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o</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5492">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q</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r</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u</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35492">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5</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v</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x</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y</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z</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91486" marR="91486"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标题 3">
            <a:extLst>
              <a:ext uri="{FF2B5EF4-FFF2-40B4-BE49-F238E27FC236}">
                <a16:creationId xmlns:a16="http://schemas.microsoft.com/office/drawing/2014/main" id="{2C37EDEC-87FF-4859-BEF7-D3ABF5E1AAC8}"/>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8" name="标题 3">
            <a:extLst>
              <a:ext uri="{FF2B5EF4-FFF2-40B4-BE49-F238E27FC236}">
                <a16:creationId xmlns:a16="http://schemas.microsoft.com/office/drawing/2014/main" id="{13B41EF4-07F1-4678-A043-5A93CA99321B}"/>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B9FFE-F1F7-41F3-8768-A1866D53CF6D}"/>
              </a:ext>
            </a:extLst>
          </p:cNvPr>
          <p:cNvSpPr>
            <a:spLocks noGrp="1"/>
          </p:cNvSpPr>
          <p:nvPr>
            <p:ph type="title"/>
          </p:nvPr>
        </p:nvSpPr>
        <p:spPr>
          <a:xfrm>
            <a:off x="1857356" y="357172"/>
            <a:ext cx="5614987" cy="857250"/>
          </a:xfrm>
        </p:spPr>
        <p:txBody>
          <a:bodyPr/>
          <a:lstStyle/>
          <a:p>
            <a:pPr>
              <a:defRPr/>
            </a:pPr>
            <a:r>
              <a:rPr altLang="en-US" dirty="0"/>
              <a:t>内容提纲</a:t>
            </a:r>
          </a:p>
        </p:txBody>
      </p:sp>
      <p:pic>
        <p:nvPicPr>
          <p:cNvPr id="141315" name="Picture 5" descr="http://pic2.ooopic.com/01/05/48/42b1OOOPICf4.jpg">
            <a:extLst>
              <a:ext uri="{FF2B5EF4-FFF2-40B4-BE49-F238E27FC236}">
                <a16:creationId xmlns:a16="http://schemas.microsoft.com/office/drawing/2014/main" id="{9FFE8B66-3C6B-4273-828E-26F99F6BDD27}"/>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1316" name="组合 15">
            <a:extLst>
              <a:ext uri="{FF2B5EF4-FFF2-40B4-BE49-F238E27FC236}">
                <a16:creationId xmlns:a16="http://schemas.microsoft.com/office/drawing/2014/main" id="{AC6CB911-12C0-4200-8CB1-5D9AADECE8F9}"/>
              </a:ext>
            </a:extLst>
          </p:cNvPr>
          <p:cNvGrpSpPr>
            <a:grpSpLocks/>
          </p:cNvGrpSpPr>
          <p:nvPr/>
        </p:nvGrpSpPr>
        <p:grpSpPr bwMode="auto">
          <a:xfrm>
            <a:off x="2357438" y="2286000"/>
            <a:ext cx="4286250" cy="357188"/>
            <a:chOff x="1571604" y="2428874"/>
            <a:chExt cx="4286311" cy="357190"/>
          </a:xfrm>
        </p:grpSpPr>
        <p:sp>
          <p:nvSpPr>
            <p:cNvPr id="141338" name="五边形 12">
              <a:extLst>
                <a:ext uri="{FF2B5EF4-FFF2-40B4-BE49-F238E27FC236}">
                  <a16:creationId xmlns:a16="http://schemas.microsoft.com/office/drawing/2014/main" id="{508F8D7E-B10D-47B8-A17C-9A91B87A36A1}"/>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9" name="椭圆 3">
              <a:extLst>
                <a:ext uri="{FF2B5EF4-FFF2-40B4-BE49-F238E27FC236}">
                  <a16:creationId xmlns:a16="http://schemas.microsoft.com/office/drawing/2014/main" id="{7BDA9983-A7DF-4B56-9045-8D99D396790A}"/>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40" name="TextBox 14">
              <a:extLst>
                <a:ext uri="{FF2B5EF4-FFF2-40B4-BE49-F238E27FC236}">
                  <a16:creationId xmlns:a16="http://schemas.microsoft.com/office/drawing/2014/main" id="{C8BCC0C3-94A4-4128-B5BB-4BFA59CC062F}"/>
                </a:ext>
              </a:extLst>
            </p:cNvPr>
            <p:cNvSpPr txBox="1">
              <a:spLocks noChangeArrowheads="1"/>
            </p:cNvSpPr>
            <p:nvPr/>
          </p:nvSpPr>
          <p:spPr bwMode="auto">
            <a:xfrm>
              <a:off x="1928797" y="2428874"/>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非对称密码体制</a:t>
              </a:r>
            </a:p>
          </p:txBody>
        </p:sp>
      </p:grpSp>
      <p:sp>
        <p:nvSpPr>
          <p:cNvPr id="141317" name="五边形 17">
            <a:extLst>
              <a:ext uri="{FF2B5EF4-FFF2-40B4-BE49-F238E27FC236}">
                <a16:creationId xmlns:a16="http://schemas.microsoft.com/office/drawing/2014/main" id="{597A4795-96B1-4BC3-876C-436445E42B71}"/>
              </a:ext>
            </a:extLst>
          </p:cNvPr>
          <p:cNvSpPr>
            <a:spLocks noChangeArrowheads="1"/>
          </p:cNvSpPr>
          <p:nvPr/>
        </p:nvSpPr>
        <p:spPr bwMode="auto">
          <a:xfrm rot="10800000">
            <a:off x="2571750" y="1795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18" name="椭圆 18">
            <a:extLst>
              <a:ext uri="{FF2B5EF4-FFF2-40B4-BE49-F238E27FC236}">
                <a16:creationId xmlns:a16="http://schemas.microsoft.com/office/drawing/2014/main" id="{0E57C93A-558B-4D76-AFD2-7A623A074315}"/>
              </a:ext>
            </a:extLst>
          </p:cNvPr>
          <p:cNvSpPr>
            <a:spLocks noChangeArrowheads="1"/>
          </p:cNvSpPr>
          <p:nvPr/>
        </p:nvSpPr>
        <p:spPr bwMode="auto">
          <a:xfrm>
            <a:off x="2357438" y="1795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19" name="TextBox 19">
            <a:extLst>
              <a:ext uri="{FF2B5EF4-FFF2-40B4-BE49-F238E27FC236}">
                <a16:creationId xmlns:a16="http://schemas.microsoft.com/office/drawing/2014/main" id="{7E4093C1-9E4A-4A4D-8620-97B2E2680A08}"/>
              </a:ext>
            </a:extLst>
          </p:cNvPr>
          <p:cNvSpPr txBox="1">
            <a:spLocks noChangeArrowheads="1"/>
          </p:cNvSpPr>
          <p:nvPr/>
        </p:nvSpPr>
        <p:spPr bwMode="auto">
          <a:xfrm>
            <a:off x="2714625" y="1785938"/>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对称密码体制</a:t>
            </a:r>
          </a:p>
        </p:txBody>
      </p:sp>
      <p:grpSp>
        <p:nvGrpSpPr>
          <p:cNvPr id="141320" name="组合 20">
            <a:extLst>
              <a:ext uri="{FF2B5EF4-FFF2-40B4-BE49-F238E27FC236}">
                <a16:creationId xmlns:a16="http://schemas.microsoft.com/office/drawing/2014/main" id="{89B253E6-5A88-4989-ABA0-457D58CBF8E8}"/>
              </a:ext>
            </a:extLst>
          </p:cNvPr>
          <p:cNvGrpSpPr>
            <a:grpSpLocks/>
          </p:cNvGrpSpPr>
          <p:nvPr/>
        </p:nvGrpSpPr>
        <p:grpSpPr bwMode="auto">
          <a:xfrm>
            <a:off x="2357438" y="2714625"/>
            <a:ext cx="4286250" cy="366713"/>
            <a:chOff x="1571604" y="2419350"/>
            <a:chExt cx="4286311" cy="366714"/>
          </a:xfrm>
        </p:grpSpPr>
        <p:sp>
          <p:nvSpPr>
            <p:cNvPr id="141335" name="五边形 21">
              <a:extLst>
                <a:ext uri="{FF2B5EF4-FFF2-40B4-BE49-F238E27FC236}">
                  <a16:creationId xmlns:a16="http://schemas.microsoft.com/office/drawing/2014/main" id="{4E6016D9-F8E0-4A74-97AA-25AA276BAA0E}"/>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6" name="椭圆 22">
              <a:extLst>
                <a:ext uri="{FF2B5EF4-FFF2-40B4-BE49-F238E27FC236}">
                  <a16:creationId xmlns:a16="http://schemas.microsoft.com/office/drawing/2014/main" id="{619471A7-7579-48C7-B566-4C0B76E3449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7" name="TextBox 23">
              <a:extLst>
                <a:ext uri="{FF2B5EF4-FFF2-40B4-BE49-F238E27FC236}">
                  <a16:creationId xmlns:a16="http://schemas.microsoft.com/office/drawing/2014/main" id="{CEF719A7-06F0-428A-B1C3-92796F390F67}"/>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Hash</a:t>
              </a:r>
              <a:r>
                <a:rPr lang="zh-CN" altLang="en-US" sz="1500" b="1">
                  <a:latin typeface="黑体" panose="02010609060101010101" pitchFamily="49" charset="-122"/>
                  <a:ea typeface="黑体" panose="02010609060101010101" pitchFamily="49" charset="-122"/>
                </a:rPr>
                <a:t>函数与消息认证</a:t>
              </a:r>
            </a:p>
          </p:txBody>
        </p:sp>
      </p:grpSp>
      <p:grpSp>
        <p:nvGrpSpPr>
          <p:cNvPr id="141321" name="组合 24">
            <a:extLst>
              <a:ext uri="{FF2B5EF4-FFF2-40B4-BE49-F238E27FC236}">
                <a16:creationId xmlns:a16="http://schemas.microsoft.com/office/drawing/2014/main" id="{EA55A77D-6A05-4843-8B4C-BA1360DBC6EA}"/>
              </a:ext>
            </a:extLst>
          </p:cNvPr>
          <p:cNvGrpSpPr>
            <a:grpSpLocks/>
          </p:cNvGrpSpPr>
          <p:nvPr/>
        </p:nvGrpSpPr>
        <p:grpSpPr bwMode="auto">
          <a:xfrm>
            <a:off x="2366963" y="3152775"/>
            <a:ext cx="4286250" cy="366713"/>
            <a:chOff x="1571604" y="2419350"/>
            <a:chExt cx="4286280" cy="366714"/>
          </a:xfrm>
        </p:grpSpPr>
        <p:sp>
          <p:nvSpPr>
            <p:cNvPr id="141332" name="五边形 25">
              <a:extLst>
                <a:ext uri="{FF2B5EF4-FFF2-40B4-BE49-F238E27FC236}">
                  <a16:creationId xmlns:a16="http://schemas.microsoft.com/office/drawing/2014/main" id="{BDC5B932-2188-4A17-9C9F-E6225E7CB03D}"/>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3" name="椭圆 26">
              <a:extLst>
                <a:ext uri="{FF2B5EF4-FFF2-40B4-BE49-F238E27FC236}">
                  <a16:creationId xmlns:a16="http://schemas.microsoft.com/office/drawing/2014/main" id="{EB7D0185-2773-4A28-8490-F00BDCE8D542}"/>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4" name="TextBox 27">
              <a:extLst>
                <a:ext uri="{FF2B5EF4-FFF2-40B4-BE49-F238E27FC236}">
                  <a16:creationId xmlns:a16="http://schemas.microsoft.com/office/drawing/2014/main" id="{4500C5FD-006B-4481-9697-462FC04A9D13}"/>
                </a:ext>
              </a:extLst>
            </p:cNvPr>
            <p:cNvSpPr txBox="1">
              <a:spLocks noChangeArrowheads="1"/>
            </p:cNvSpPr>
            <p:nvPr/>
          </p:nvSpPr>
          <p:spPr bwMode="auto">
            <a:xfrm>
              <a:off x="1990693"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数字签名技术</a:t>
              </a:r>
            </a:p>
          </p:txBody>
        </p:sp>
      </p:grpSp>
      <p:sp>
        <p:nvSpPr>
          <p:cNvPr id="141322" name="五边形 29">
            <a:extLst>
              <a:ext uri="{FF2B5EF4-FFF2-40B4-BE49-F238E27FC236}">
                <a16:creationId xmlns:a16="http://schemas.microsoft.com/office/drawing/2014/main" id="{8D4D7D9D-2B52-4F93-8026-0979B4E69178}"/>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23" name="椭圆 30">
            <a:extLst>
              <a:ext uri="{FF2B5EF4-FFF2-40B4-BE49-F238E27FC236}">
                <a16:creationId xmlns:a16="http://schemas.microsoft.com/office/drawing/2014/main" id="{F7751B2A-A447-4180-B7C8-3BD1523504A8}"/>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24" name="TextBox 24">
            <a:extLst>
              <a:ext uri="{FF2B5EF4-FFF2-40B4-BE49-F238E27FC236}">
                <a16:creationId xmlns:a16="http://schemas.microsoft.com/office/drawing/2014/main" id="{B68051CF-09F5-4E21-B7EC-1AC1DA6CBBF3}"/>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密码学概述</a:t>
            </a:r>
          </a:p>
        </p:txBody>
      </p:sp>
      <p:sp>
        <p:nvSpPr>
          <p:cNvPr id="141325" name="五边形 33">
            <a:extLst>
              <a:ext uri="{FF2B5EF4-FFF2-40B4-BE49-F238E27FC236}">
                <a16:creationId xmlns:a16="http://schemas.microsoft.com/office/drawing/2014/main" id="{BF6A9AAF-009A-4290-9CE0-51BA9E097431}"/>
              </a:ext>
            </a:extLst>
          </p:cNvPr>
          <p:cNvSpPr>
            <a:spLocks noChangeArrowheads="1"/>
          </p:cNvSpPr>
          <p:nvPr/>
        </p:nvSpPr>
        <p:spPr bwMode="auto">
          <a:xfrm rot="10800000">
            <a:off x="2571750" y="4081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26" name="椭圆 34">
            <a:extLst>
              <a:ext uri="{FF2B5EF4-FFF2-40B4-BE49-F238E27FC236}">
                <a16:creationId xmlns:a16="http://schemas.microsoft.com/office/drawing/2014/main" id="{3D7ADE48-CB2B-49E1-9C1F-A7BA83C43978}"/>
              </a:ext>
            </a:extLst>
          </p:cNvPr>
          <p:cNvSpPr>
            <a:spLocks noChangeArrowheads="1"/>
          </p:cNvSpPr>
          <p:nvPr/>
        </p:nvSpPr>
        <p:spPr bwMode="auto">
          <a:xfrm>
            <a:off x="2357438" y="4081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29" name="TextBox 35">
            <a:extLst>
              <a:ext uri="{FF2B5EF4-FFF2-40B4-BE49-F238E27FC236}">
                <a16:creationId xmlns:a16="http://schemas.microsoft.com/office/drawing/2014/main" id="{D9D20B76-958E-4049-811B-80774CE377DC}"/>
              </a:ext>
            </a:extLst>
          </p:cNvPr>
          <p:cNvSpPr txBox="1">
            <a:spLocks noChangeArrowheads="1"/>
          </p:cNvSpPr>
          <p:nvPr/>
        </p:nvSpPr>
        <p:spPr bwMode="auto">
          <a:xfrm>
            <a:off x="2714625" y="4071938"/>
            <a:ext cx="392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dirty="0">
                <a:solidFill>
                  <a:srgbClr val="FF0000"/>
                </a:solidFill>
                <a:latin typeface="黑体" panose="02010609060101010101" pitchFamily="49" charset="-122"/>
                <a:ea typeface="黑体" panose="02010609060101010101" pitchFamily="49" charset="-122"/>
              </a:rPr>
              <a:t>本章小结</a:t>
            </a:r>
          </a:p>
        </p:txBody>
      </p:sp>
      <p:grpSp>
        <p:nvGrpSpPr>
          <p:cNvPr id="141328" name="组合 32">
            <a:extLst>
              <a:ext uri="{FF2B5EF4-FFF2-40B4-BE49-F238E27FC236}">
                <a16:creationId xmlns:a16="http://schemas.microsoft.com/office/drawing/2014/main" id="{343F1FBC-0D14-4123-8D2A-2875015C8224}"/>
              </a:ext>
            </a:extLst>
          </p:cNvPr>
          <p:cNvGrpSpPr>
            <a:grpSpLocks/>
          </p:cNvGrpSpPr>
          <p:nvPr/>
        </p:nvGrpSpPr>
        <p:grpSpPr bwMode="auto">
          <a:xfrm>
            <a:off x="2357438" y="3643313"/>
            <a:ext cx="4286250" cy="366712"/>
            <a:chOff x="1571604" y="2419350"/>
            <a:chExt cx="4286310" cy="366714"/>
          </a:xfrm>
        </p:grpSpPr>
        <p:sp>
          <p:nvSpPr>
            <p:cNvPr id="141329" name="五边形 33">
              <a:extLst>
                <a:ext uri="{FF2B5EF4-FFF2-40B4-BE49-F238E27FC236}">
                  <a16:creationId xmlns:a16="http://schemas.microsoft.com/office/drawing/2014/main" id="{F9CA307D-3710-43C8-94BB-25BFF31002FF}"/>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0" name="椭圆 34">
              <a:extLst>
                <a:ext uri="{FF2B5EF4-FFF2-40B4-BE49-F238E27FC236}">
                  <a16:creationId xmlns:a16="http://schemas.microsoft.com/office/drawing/2014/main" id="{046D717C-690F-4AD3-818B-7F21779B1B6C}"/>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41331" name="TextBox 35">
              <a:extLst>
                <a:ext uri="{FF2B5EF4-FFF2-40B4-BE49-F238E27FC236}">
                  <a16:creationId xmlns:a16="http://schemas.microsoft.com/office/drawing/2014/main" id="{75E7D8A9-2DE4-4016-84BF-6F7611224759}"/>
                </a:ext>
              </a:extLst>
            </p:cNvPr>
            <p:cNvSpPr txBox="1">
              <a:spLocks noChangeArrowheads="1"/>
            </p:cNvSpPr>
            <p:nvPr/>
          </p:nvSpPr>
          <p:spPr bwMode="auto">
            <a:xfrm>
              <a:off x="2000235"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密钥管理技术</a:t>
              </a:r>
            </a:p>
          </p:txBody>
        </p:sp>
      </p:gr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iterate type="lt">
                                    <p:tmPct val="0"/>
                                  </p:iterate>
                                  <p:childTnLst>
                                    <p:animClr clrSpc="rgb" dir="cw">
                                      <p:cBhvr override="childStyle">
                                        <p:cTn id="6" dur="500" fill="hold"/>
                                        <p:tgtEl>
                                          <p:spTgt spid="29">
                                            <p:txEl>
                                              <p:pRg st="0" end="0"/>
                                            </p:txEl>
                                          </p:spTgt>
                                        </p:tgtEl>
                                        <p:attrNameLst>
                                          <p:attrName>style.color</p:attrName>
                                        </p:attrNameLst>
                                      </p:cBhvr>
                                      <p:to>
                                        <a:srgbClr val="CC0000"/>
                                      </p:to>
                                    </p:animClr>
                                  </p:childTnLst>
                                </p:cTn>
                              </p:par>
                              <p:par>
                                <p:cTn id="7" presetID="15" presetClass="emph" presetSubtype="0" nodeType="withEffect">
                                  <p:stCondLst>
                                    <p:cond delay="0"/>
                                  </p:stCondLst>
                                  <p:iterate type="lt">
                                    <p:tmAbs val="25"/>
                                  </p:iterate>
                                  <p:childTnLst>
                                    <p:set>
                                      <p:cBhvr override="childStyle">
                                        <p:cTn id="8" dur="indefinite"/>
                                        <p:tgtEl>
                                          <p:spTgt spid="2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665973-E132-47DF-BDED-8BC2660FADA9}"/>
              </a:ext>
            </a:extLst>
          </p:cNvPr>
          <p:cNvSpPr>
            <a:spLocks noGrp="1"/>
          </p:cNvSpPr>
          <p:nvPr>
            <p:ph type="title"/>
          </p:nvPr>
        </p:nvSpPr>
        <p:spPr>
          <a:xfrm>
            <a:off x="971600" y="339502"/>
            <a:ext cx="6572181" cy="857250"/>
          </a:xfrm>
        </p:spPr>
        <p:txBody>
          <a:bodyPr/>
          <a:lstStyle/>
          <a:p>
            <a:pPr>
              <a:defRPr/>
            </a:pPr>
            <a:r>
              <a:rPr lang="en-US" altLang="en-US" dirty="0">
                <a:latin typeface="Cambria Math" pitchFamily="18" charset="0"/>
                <a:ea typeface="Cambria Math" pitchFamily="18" charset="0"/>
              </a:rPr>
              <a:t>4.7</a:t>
            </a:r>
            <a:r>
              <a:rPr lang="en-US" altLang="en-US" dirty="0"/>
              <a:t>  </a:t>
            </a:r>
            <a:r>
              <a:rPr altLang="en-US" dirty="0"/>
              <a:t>本章小结</a:t>
            </a:r>
          </a:p>
        </p:txBody>
      </p:sp>
      <p:sp>
        <p:nvSpPr>
          <p:cNvPr id="143363" name="内容占位符 4">
            <a:extLst>
              <a:ext uri="{FF2B5EF4-FFF2-40B4-BE49-F238E27FC236}">
                <a16:creationId xmlns:a16="http://schemas.microsoft.com/office/drawing/2014/main" id="{B97CC27E-08A1-4FD1-9A38-A52E954A2E14}"/>
              </a:ext>
            </a:extLst>
          </p:cNvPr>
          <p:cNvSpPr>
            <a:spLocks noGrp="1" noChangeArrowheads="1"/>
          </p:cNvSpPr>
          <p:nvPr>
            <p:ph idx="1"/>
          </p:nvPr>
        </p:nvSpPr>
        <p:spPr>
          <a:xfrm>
            <a:off x="250825" y="1276350"/>
            <a:ext cx="8785225" cy="3317875"/>
          </a:xfrm>
        </p:spPr>
        <p:txBody>
          <a:bodyPr/>
          <a:lstStyle/>
          <a:p>
            <a:r>
              <a:rPr lang="zh-CN" altLang="zh-CN" b="1" dirty="0"/>
              <a:t>密码学是保障信息安全的核心，信息安全是密码学研究与发展的目标。</a:t>
            </a:r>
            <a:endParaRPr lang="en-US" altLang="zh-CN" b="1" dirty="0"/>
          </a:p>
          <a:p>
            <a:pPr lvl="1"/>
            <a:r>
              <a:rPr lang="zh-CN" altLang="zh-CN" b="1" dirty="0">
                <a:solidFill>
                  <a:srgbClr val="FF0000"/>
                </a:solidFill>
              </a:rPr>
              <a:t>保证数字信息机密性</a:t>
            </a:r>
            <a:r>
              <a:rPr lang="zh-CN" altLang="zh-CN" b="1" dirty="0"/>
              <a:t>的最有效方法是使用</a:t>
            </a:r>
            <a:r>
              <a:rPr lang="zh-CN" altLang="zh-CN" b="1" dirty="0">
                <a:solidFill>
                  <a:srgbClr val="0070C0"/>
                </a:solidFill>
              </a:rPr>
              <a:t>密码算法对其进行加密</a:t>
            </a:r>
            <a:r>
              <a:rPr lang="zh-CN" altLang="en-US" b="1" dirty="0">
                <a:solidFill>
                  <a:srgbClr val="0070C0"/>
                </a:solidFill>
              </a:rPr>
              <a:t>（对称和非对称）</a:t>
            </a:r>
            <a:r>
              <a:rPr lang="zh-CN" altLang="zh-CN" b="1" dirty="0"/>
              <a:t>；</a:t>
            </a:r>
            <a:endParaRPr lang="en-US" altLang="zh-CN" b="1" dirty="0"/>
          </a:p>
          <a:p>
            <a:pPr lvl="1"/>
            <a:r>
              <a:rPr lang="zh-CN" altLang="zh-CN" b="1" dirty="0">
                <a:solidFill>
                  <a:srgbClr val="FF0000"/>
                </a:solidFill>
              </a:rPr>
              <a:t>保证信息完整性</a:t>
            </a:r>
            <a:r>
              <a:rPr lang="zh-CN" altLang="zh-CN" b="1" dirty="0"/>
              <a:t>的有效方法是利用</a:t>
            </a:r>
            <a:r>
              <a:rPr lang="en-US" altLang="zh-CN" b="1" dirty="0">
                <a:solidFill>
                  <a:srgbClr val="0070C0"/>
                </a:solidFill>
              </a:rPr>
              <a:t>Hash</a:t>
            </a:r>
            <a:r>
              <a:rPr lang="zh-CN" altLang="zh-CN" b="1" dirty="0">
                <a:solidFill>
                  <a:srgbClr val="0070C0"/>
                </a:solidFill>
              </a:rPr>
              <a:t>函数</a:t>
            </a:r>
            <a:r>
              <a:rPr lang="zh-CN" altLang="zh-CN" b="1" dirty="0"/>
              <a:t>计算信息“指纹”，实现完整性检验；</a:t>
            </a:r>
            <a:endParaRPr lang="en-US" altLang="zh-CN" b="1" dirty="0"/>
          </a:p>
          <a:p>
            <a:pPr lvl="1"/>
            <a:r>
              <a:rPr lang="zh-CN" altLang="zh-CN" b="1" dirty="0">
                <a:solidFill>
                  <a:srgbClr val="FF0000"/>
                </a:solidFill>
              </a:rPr>
              <a:t>保证信息认证性</a:t>
            </a:r>
            <a:r>
              <a:rPr lang="zh-CN" altLang="zh-CN" b="1" dirty="0"/>
              <a:t>的有效方法是密钥和</a:t>
            </a:r>
            <a:r>
              <a:rPr lang="en-US" altLang="zh-CN" b="1" dirty="0"/>
              <a:t>Hash</a:t>
            </a:r>
            <a:r>
              <a:rPr lang="zh-CN" altLang="zh-CN" b="1" dirty="0"/>
              <a:t>函数结合</a:t>
            </a:r>
            <a:r>
              <a:rPr lang="zh-CN" altLang="en-US" b="1" dirty="0"/>
              <a:t>（即</a:t>
            </a:r>
            <a:r>
              <a:rPr lang="en-US" altLang="zh-CN" b="1" dirty="0">
                <a:solidFill>
                  <a:srgbClr val="0070C0"/>
                </a:solidFill>
              </a:rPr>
              <a:t>MAC</a:t>
            </a:r>
            <a:r>
              <a:rPr lang="zh-CN" altLang="en-US" b="1" dirty="0"/>
              <a:t>）</a:t>
            </a:r>
            <a:r>
              <a:rPr lang="zh-CN" altLang="zh-CN" b="1" dirty="0"/>
              <a:t>来确定信息的来源；</a:t>
            </a:r>
            <a:endParaRPr lang="en-US" altLang="zh-CN" b="1" dirty="0"/>
          </a:p>
          <a:p>
            <a:pPr lvl="1"/>
            <a:r>
              <a:rPr lang="zh-CN" altLang="zh-CN" b="1" dirty="0">
                <a:solidFill>
                  <a:srgbClr val="FF0000"/>
                </a:solidFill>
              </a:rPr>
              <a:t>保证信息</a:t>
            </a:r>
            <a:r>
              <a:rPr lang="zh-CN" altLang="en-US" b="1" dirty="0">
                <a:solidFill>
                  <a:srgbClr val="FF0000"/>
                </a:solidFill>
              </a:rPr>
              <a:t>认证性和</a:t>
            </a:r>
            <a:r>
              <a:rPr lang="zh-CN" altLang="zh-CN" b="1" dirty="0">
                <a:solidFill>
                  <a:srgbClr val="FF0000"/>
                </a:solidFill>
              </a:rPr>
              <a:t>不可抵赖性</a:t>
            </a:r>
            <a:r>
              <a:rPr lang="zh-CN" altLang="zh-CN" b="1" dirty="0"/>
              <a:t>的有效方法是对信息进行</a:t>
            </a:r>
            <a:r>
              <a:rPr lang="zh-CN" altLang="zh-CN" b="1" dirty="0">
                <a:solidFill>
                  <a:srgbClr val="0070C0"/>
                </a:solidFill>
              </a:rPr>
              <a:t>数字签名</a:t>
            </a:r>
            <a:r>
              <a:rPr lang="zh-CN" altLang="zh-CN" b="1" dirty="0"/>
              <a:t>。</a:t>
            </a:r>
            <a:endParaRPr lang="en-US" altLang="zh-CN" b="1" dirty="0"/>
          </a:p>
          <a:p>
            <a:pPr lvl="1"/>
            <a:r>
              <a:rPr lang="zh-CN" altLang="zh-CN" b="1" dirty="0"/>
              <a:t>此外利用密码机制以及</a:t>
            </a:r>
            <a:r>
              <a:rPr lang="zh-CN" altLang="zh-CN" b="1" dirty="0">
                <a:solidFill>
                  <a:srgbClr val="0070C0"/>
                </a:solidFill>
              </a:rPr>
              <a:t>密钥管理技术</a:t>
            </a:r>
            <a:r>
              <a:rPr lang="zh-CN" altLang="zh-CN" b="1" dirty="0"/>
              <a:t>可以有效地控制信息，使信息系统只为合法授权用户所用。</a:t>
            </a:r>
            <a:endParaRPr lang="zh-CN" altLang="en-US" b="1" dirty="0"/>
          </a:p>
          <a:p>
            <a:r>
              <a:rPr lang="zh-CN" altLang="en-US" b="1"/>
              <a:t>更多研究热点</a:t>
            </a:r>
            <a:r>
              <a:rPr lang="zh-CN" altLang="en-US" b="1" dirty="0"/>
              <a:t>：零知识证明、全同态加解密、安全多方计算、抗量子计算密码、电子货币和区块链</a:t>
            </a:r>
            <a:endParaRPr lang="en-US" altLang="zh-CN" b="1" dirty="0"/>
          </a:p>
        </p:txBody>
      </p:sp>
      <p:pic>
        <p:nvPicPr>
          <p:cNvPr id="143364" name="Picture 2" descr="http://img.sucai.redocn.com/attachments/images/201008/20100806/Redocn_2010080615502767.jpg">
            <a:extLst>
              <a:ext uri="{FF2B5EF4-FFF2-40B4-BE49-F238E27FC236}">
                <a16:creationId xmlns:a16="http://schemas.microsoft.com/office/drawing/2014/main" id="{686AB660-C10E-4BDD-88F2-A7AF9F71A78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7011"/>
          <a:stretch>
            <a:fillRect/>
          </a:stretch>
        </p:blipFill>
        <p:spPr bwMode="auto">
          <a:xfrm>
            <a:off x="7870660" y="109550"/>
            <a:ext cx="1024692" cy="131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9C149D5-EFE3-405A-9B41-C1DF17B3EA25}"/>
              </a:ext>
            </a:extLst>
          </p:cNvPr>
          <p:cNvSpPr>
            <a:spLocks noGrp="1"/>
          </p:cNvSpPr>
          <p:nvPr>
            <p:ph idx="1"/>
          </p:nvPr>
        </p:nvSpPr>
        <p:spPr>
          <a:xfrm>
            <a:off x="357188" y="1714500"/>
            <a:ext cx="8229600" cy="2794000"/>
          </a:xfrm>
        </p:spPr>
        <p:txBody>
          <a:bodyPr/>
          <a:lstStyle/>
          <a:p>
            <a:pPr>
              <a:defRPr/>
            </a:pPr>
            <a:r>
              <a:rPr lang="zh-CN" altLang="en-US" b="1" dirty="0">
                <a:solidFill>
                  <a:srgbClr val="0033CC"/>
                </a:solidFill>
              </a:rPr>
              <a:t>栅栏密码</a:t>
            </a:r>
            <a:r>
              <a:rPr lang="zh-CN" altLang="en-US" b="1" dirty="0">
                <a:solidFill>
                  <a:srgbClr val="FF0000"/>
                </a:solidFill>
              </a:rPr>
              <a:t>（置换密码的一种）</a:t>
            </a:r>
            <a:r>
              <a:rPr lang="en-US" altLang="zh-CN" b="1" dirty="0">
                <a:solidFill>
                  <a:srgbClr val="FF0000"/>
                </a:solidFill>
                <a:sym typeface="Wingdings" pitchFamily="2" charset="2"/>
              </a:rPr>
              <a:t></a:t>
            </a:r>
            <a:r>
              <a:rPr lang="en-US" altLang="zh-CN" b="1" dirty="0">
                <a:solidFill>
                  <a:srgbClr val="0033CC"/>
                </a:solidFill>
                <a:sym typeface="Wingdings" pitchFamily="2" charset="2"/>
              </a:rPr>
              <a:t> </a:t>
            </a:r>
            <a:r>
              <a:rPr lang="zh-CN" altLang="en-US" b="1" dirty="0">
                <a:solidFill>
                  <a:srgbClr val="0033CC"/>
                </a:solidFill>
                <a:sym typeface="Wingdings" pitchFamily="2" charset="2"/>
              </a:rPr>
              <a:t>滚筒密码</a:t>
            </a:r>
            <a:endParaRPr lang="en-US" altLang="zh-CN" b="1" dirty="0">
              <a:solidFill>
                <a:srgbClr val="0033CC"/>
              </a:solidFill>
            </a:endParaRPr>
          </a:p>
          <a:p>
            <a:pPr lvl="1">
              <a:defRPr/>
            </a:pPr>
            <a:r>
              <a:rPr lang="zh-CN" altLang="en-US" b="1" dirty="0">
                <a:solidFill>
                  <a:srgbClr val="0033CC"/>
                </a:solidFill>
              </a:rPr>
              <a:t>一种置换密码，就是把要加密的明文分成</a:t>
            </a:r>
            <a:r>
              <a:rPr lang="en-US" altLang="zh-CN" b="1" dirty="0">
                <a:solidFill>
                  <a:srgbClr val="0033CC"/>
                </a:solidFill>
              </a:rPr>
              <a:t>N</a:t>
            </a:r>
            <a:r>
              <a:rPr lang="zh-CN" altLang="en-US" b="1" dirty="0">
                <a:solidFill>
                  <a:srgbClr val="0033CC"/>
                </a:solidFill>
              </a:rPr>
              <a:t>个一组，然后把每组的第</a:t>
            </a:r>
            <a:r>
              <a:rPr lang="en-US" altLang="zh-CN" b="1" dirty="0">
                <a:solidFill>
                  <a:srgbClr val="0033CC"/>
                </a:solidFill>
              </a:rPr>
              <a:t>1</a:t>
            </a:r>
            <a:r>
              <a:rPr lang="zh-CN" altLang="en-US" b="1" dirty="0">
                <a:solidFill>
                  <a:srgbClr val="0033CC"/>
                </a:solidFill>
              </a:rPr>
              <a:t>个字连起来，形成一段无规律的话。一般比较常见的是</a:t>
            </a:r>
            <a:r>
              <a:rPr lang="en-US" altLang="zh-CN" b="1" dirty="0">
                <a:solidFill>
                  <a:srgbClr val="0033CC"/>
                </a:solidFill>
              </a:rPr>
              <a:t>2</a:t>
            </a:r>
            <a:r>
              <a:rPr lang="zh-CN" altLang="en-US" b="1" dirty="0">
                <a:solidFill>
                  <a:srgbClr val="0033CC"/>
                </a:solidFill>
              </a:rPr>
              <a:t>栏的栅栏密码。</a:t>
            </a:r>
          </a:p>
          <a:p>
            <a:pPr lvl="1">
              <a:defRPr/>
            </a:pPr>
            <a:r>
              <a:rPr lang="zh-CN" altLang="en-US" b="1" dirty="0">
                <a:solidFill>
                  <a:srgbClr val="0033CC"/>
                </a:solidFill>
              </a:rPr>
              <a:t>例如明文：</a:t>
            </a:r>
            <a:r>
              <a:rPr lang="en-US" altLang="zh-CN" b="1" dirty="0">
                <a:solidFill>
                  <a:srgbClr val="0033CC"/>
                </a:solidFill>
              </a:rPr>
              <a:t>THERE IS A CIPHER</a:t>
            </a:r>
          </a:p>
          <a:p>
            <a:pPr marL="400050" lvl="1" indent="314325">
              <a:buFont typeface="Wingdings" panose="05000000000000000000" pitchFamily="2" charset="2"/>
              <a:buNone/>
              <a:defRPr/>
            </a:pPr>
            <a:r>
              <a:rPr lang="zh-CN" altLang="en-US" b="1" dirty="0">
                <a:solidFill>
                  <a:srgbClr val="0033CC"/>
                </a:solidFill>
              </a:rPr>
              <a:t>去掉空格后变为：</a:t>
            </a:r>
            <a:r>
              <a:rPr lang="en-US" altLang="zh-CN" b="1" dirty="0">
                <a:solidFill>
                  <a:srgbClr val="0033CC"/>
                </a:solidFill>
              </a:rPr>
              <a:t>THEREISACIPHER     </a:t>
            </a:r>
            <a:r>
              <a:rPr lang="zh-CN" altLang="en-US" b="1" dirty="0">
                <a:solidFill>
                  <a:srgbClr val="0033CC"/>
                </a:solidFill>
              </a:rPr>
              <a:t>两个一组：</a:t>
            </a:r>
            <a:r>
              <a:rPr lang="en-US" altLang="zh-CN" b="1" dirty="0">
                <a:solidFill>
                  <a:srgbClr val="0033CC"/>
                </a:solidFill>
              </a:rPr>
              <a:t>TH ER EI SA CI PH ER</a:t>
            </a:r>
          </a:p>
          <a:p>
            <a:pPr marL="400050" lvl="1" indent="314325">
              <a:buFont typeface="Wingdings" panose="05000000000000000000" pitchFamily="2" charset="2"/>
              <a:buNone/>
              <a:defRPr/>
            </a:pPr>
            <a:r>
              <a:rPr lang="zh-CN" altLang="en-US" b="1" dirty="0">
                <a:solidFill>
                  <a:srgbClr val="0033CC"/>
                </a:solidFill>
              </a:rPr>
              <a:t>先取出第一个字母：</a:t>
            </a:r>
            <a:r>
              <a:rPr lang="en-US" altLang="zh-CN" b="1" dirty="0">
                <a:solidFill>
                  <a:srgbClr val="0033CC"/>
                </a:solidFill>
              </a:rPr>
              <a:t>TEESCPE  	          </a:t>
            </a:r>
            <a:r>
              <a:rPr lang="zh-CN" altLang="en-US" b="1" dirty="0">
                <a:solidFill>
                  <a:srgbClr val="0033CC"/>
                </a:solidFill>
              </a:rPr>
              <a:t>再取出第二个字母：</a:t>
            </a:r>
            <a:r>
              <a:rPr lang="en-US" altLang="zh-CN" b="1" dirty="0">
                <a:solidFill>
                  <a:srgbClr val="0033CC"/>
                </a:solidFill>
              </a:rPr>
              <a:t>HRIAIHR</a:t>
            </a:r>
          </a:p>
          <a:p>
            <a:pPr marL="400050" lvl="1" indent="314325">
              <a:buFont typeface="Wingdings" panose="05000000000000000000" pitchFamily="2" charset="2"/>
              <a:buNone/>
              <a:defRPr/>
            </a:pPr>
            <a:r>
              <a:rPr lang="zh-CN" altLang="en-US" b="1" dirty="0">
                <a:solidFill>
                  <a:srgbClr val="0033CC"/>
                </a:solidFill>
              </a:rPr>
              <a:t>连在一起就是：</a:t>
            </a:r>
            <a:r>
              <a:rPr lang="en-US" altLang="zh-CN" b="1" dirty="0">
                <a:solidFill>
                  <a:srgbClr val="0033CC"/>
                </a:solidFill>
              </a:rPr>
              <a:t>TEESCPEHRIAIHR</a:t>
            </a:r>
          </a:p>
          <a:p>
            <a:pPr>
              <a:defRPr/>
            </a:pPr>
            <a:endParaRPr lang="zh-CN" altLang="en-US" b="1" dirty="0">
              <a:solidFill>
                <a:srgbClr val="0033CC"/>
              </a:solidFill>
            </a:endParaRPr>
          </a:p>
          <a:p>
            <a:pPr marL="0" indent="0">
              <a:buFont typeface="Wingdings" panose="05000000000000000000" pitchFamily="2" charset="2"/>
              <a:buNone/>
              <a:defRPr/>
            </a:pPr>
            <a:r>
              <a:rPr lang="zh-CN" altLang="en-US" b="1" dirty="0">
                <a:solidFill>
                  <a:srgbClr val="0033CC"/>
                </a:solidFill>
              </a:rPr>
              <a:t>　　</a:t>
            </a:r>
          </a:p>
        </p:txBody>
      </p:sp>
      <p:sp>
        <p:nvSpPr>
          <p:cNvPr id="4" name="标题 3">
            <a:extLst>
              <a:ext uri="{FF2B5EF4-FFF2-40B4-BE49-F238E27FC236}">
                <a16:creationId xmlns:a16="http://schemas.microsoft.com/office/drawing/2014/main" id="{D6169312-D2CD-4923-BBCD-3926521E0727}"/>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1">
            <a:extLst>
              <a:ext uri="{FF2B5EF4-FFF2-40B4-BE49-F238E27FC236}">
                <a16:creationId xmlns:a16="http://schemas.microsoft.com/office/drawing/2014/main" id="{69945524-49CB-41EF-9579-6096811199ED}"/>
              </a:ext>
            </a:extLst>
          </p:cNvPr>
          <p:cNvSpPr txBox="1">
            <a:spLocks/>
          </p:cNvSpPr>
          <p:nvPr/>
        </p:nvSpPr>
        <p:spPr bwMode="auto">
          <a:xfrm>
            <a:off x="571472" y="1214428"/>
            <a:ext cx="1285865" cy="428628"/>
          </a:xfrm>
          <a:prstGeom prst="rect">
            <a:avLst/>
          </a:prstGeom>
          <a:noFill/>
          <a:ln w="9525">
            <a:noFill/>
            <a:miter lim="800000"/>
            <a:headEnd/>
            <a:tailEnd/>
          </a:ln>
        </p:spPr>
        <p:txBody>
          <a:bodyPr anchor="ctr"/>
          <a:lstStyle/>
          <a:p>
            <a:pPr algn="ctr">
              <a:defRPr/>
            </a:pPr>
            <a:r>
              <a:rPr lang="zh-CN" altLang="en-US" sz="1800" b="1" dirty="0">
                <a:solidFill>
                  <a:srgbClr val="FF0000"/>
                </a:solidFill>
                <a:latin typeface="+mj-ea"/>
                <a:ea typeface="+mj-ea"/>
                <a:cs typeface="+mj-cs"/>
              </a:rPr>
              <a:t>古典密码</a:t>
            </a:r>
            <a:endParaRPr lang="zh-CN" altLang="en-US" sz="1800" b="1" dirty="0">
              <a:solidFill>
                <a:srgbClr val="FF0000"/>
              </a:solidFill>
              <a:effectLst>
                <a:reflection blurRad="6350" stA="50000" endA="300" endPos="50000" dist="60007" dir="5400000" sy="-100000" algn="bl" rotWithShape="0"/>
              </a:effectLst>
              <a:latin typeface="+mj-ea"/>
              <a:ea typeface="+mj-ea"/>
              <a:cs typeface="+mj-cs"/>
            </a:endParaRPr>
          </a:p>
        </p:txBody>
      </p:sp>
      <p:sp>
        <p:nvSpPr>
          <p:cNvPr id="6" name="标题 3">
            <a:extLst>
              <a:ext uri="{FF2B5EF4-FFF2-40B4-BE49-F238E27FC236}">
                <a16:creationId xmlns:a16="http://schemas.microsoft.com/office/drawing/2014/main" id="{814F76D8-F00C-4EFE-A475-9F0E31E2C1A9}"/>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4A659-CF7A-4EDB-AC76-AF20E3074C6E}"/>
              </a:ext>
            </a:extLst>
          </p:cNvPr>
          <p:cNvSpPr>
            <a:spLocks noGrp="1"/>
          </p:cNvSpPr>
          <p:nvPr>
            <p:ph type="title"/>
          </p:nvPr>
        </p:nvSpPr>
        <p:spPr>
          <a:xfrm>
            <a:off x="285720" y="1214428"/>
            <a:ext cx="2214559" cy="450841"/>
          </a:xfrm>
        </p:spPr>
        <p:txBody>
          <a:bodyPr/>
          <a:lstStyle/>
          <a:p>
            <a:pPr>
              <a:defRPr/>
            </a:pPr>
            <a:r>
              <a:rPr lang="en-US" sz="2000" dirty="0">
                <a:solidFill>
                  <a:srgbClr val="FF0000"/>
                </a:solidFill>
                <a:effectLst/>
              </a:rPr>
              <a:t>2.</a:t>
            </a:r>
            <a:r>
              <a:rPr sz="2000" dirty="0">
                <a:solidFill>
                  <a:srgbClr val="FF0000"/>
                </a:solidFill>
                <a:effectLst/>
              </a:rPr>
              <a:t>近代密码时期</a:t>
            </a:r>
            <a:endParaRPr altLang="en-US" sz="2000" dirty="0">
              <a:solidFill>
                <a:srgbClr val="FF0000"/>
              </a:solidFill>
            </a:endParaRPr>
          </a:p>
        </p:txBody>
      </p:sp>
      <p:sp>
        <p:nvSpPr>
          <p:cNvPr id="20483" name="内容占位符 2">
            <a:extLst>
              <a:ext uri="{FF2B5EF4-FFF2-40B4-BE49-F238E27FC236}">
                <a16:creationId xmlns:a16="http://schemas.microsoft.com/office/drawing/2014/main" id="{A7661933-8169-4C1F-9930-F9FB32DCF6F3}"/>
              </a:ext>
            </a:extLst>
          </p:cNvPr>
          <p:cNvSpPr>
            <a:spLocks noGrp="1" noChangeArrowheads="1"/>
          </p:cNvSpPr>
          <p:nvPr>
            <p:ph idx="1"/>
          </p:nvPr>
        </p:nvSpPr>
        <p:spPr>
          <a:xfrm>
            <a:off x="428625" y="1800225"/>
            <a:ext cx="6664325" cy="2794000"/>
          </a:xfrm>
        </p:spPr>
        <p:txBody>
          <a:bodyPr/>
          <a:lstStyle/>
          <a:p>
            <a:r>
              <a:rPr lang="zh-CN" altLang="zh-CN" b="1">
                <a:solidFill>
                  <a:srgbClr val="0033CC"/>
                </a:solidFill>
              </a:rPr>
              <a:t>近代密码时期是指</a:t>
            </a:r>
            <a:r>
              <a:rPr lang="en-US" altLang="zh-CN" b="1">
                <a:solidFill>
                  <a:srgbClr val="0033CC"/>
                </a:solidFill>
              </a:rPr>
              <a:t>20</a:t>
            </a:r>
            <a:r>
              <a:rPr lang="zh-CN" altLang="zh-CN" b="1">
                <a:solidFill>
                  <a:srgbClr val="0033CC"/>
                </a:solidFill>
              </a:rPr>
              <a:t>世纪初期到</a:t>
            </a:r>
            <a:r>
              <a:rPr lang="en-US" altLang="zh-CN" b="1">
                <a:solidFill>
                  <a:srgbClr val="0033CC"/>
                </a:solidFill>
              </a:rPr>
              <a:t>20</a:t>
            </a:r>
            <a:r>
              <a:rPr lang="zh-CN" altLang="zh-CN" b="1">
                <a:solidFill>
                  <a:srgbClr val="0033CC"/>
                </a:solidFill>
              </a:rPr>
              <a:t>世纪</a:t>
            </a:r>
            <a:r>
              <a:rPr lang="en-US" altLang="zh-CN" b="1">
                <a:solidFill>
                  <a:srgbClr val="0033CC"/>
                </a:solidFill>
              </a:rPr>
              <a:t>50</a:t>
            </a:r>
            <a:r>
              <a:rPr lang="zh-CN" altLang="zh-CN" b="1">
                <a:solidFill>
                  <a:srgbClr val="0033CC"/>
                </a:solidFill>
              </a:rPr>
              <a:t>年代末</a:t>
            </a:r>
            <a:endParaRPr lang="en-US" altLang="zh-CN" b="1">
              <a:solidFill>
                <a:srgbClr val="0033CC"/>
              </a:solidFill>
            </a:endParaRPr>
          </a:p>
          <a:p>
            <a:r>
              <a:rPr lang="zh-CN" altLang="zh-CN" b="1">
                <a:solidFill>
                  <a:srgbClr val="0033CC"/>
                </a:solidFill>
              </a:rPr>
              <a:t>出</a:t>
            </a:r>
            <a:r>
              <a:rPr lang="zh-CN" altLang="en-US" b="1">
                <a:solidFill>
                  <a:srgbClr val="0033CC"/>
                </a:solidFill>
              </a:rPr>
              <a:t>现</a:t>
            </a:r>
            <a:r>
              <a:rPr lang="zh-CN" altLang="zh-CN" b="1">
                <a:solidFill>
                  <a:srgbClr val="0033CC"/>
                </a:solidFill>
              </a:rPr>
              <a:t>了一些利用电动机械设备实现信息加密、解密操作的密码方法</a:t>
            </a:r>
            <a:endParaRPr lang="en-US" altLang="zh-CN" b="1">
              <a:solidFill>
                <a:srgbClr val="0033CC"/>
              </a:solidFill>
            </a:endParaRPr>
          </a:p>
          <a:p>
            <a:r>
              <a:rPr lang="zh-CN" altLang="zh-CN" b="1">
                <a:solidFill>
                  <a:srgbClr val="0033CC"/>
                </a:solidFill>
              </a:rPr>
              <a:t>采用电报机发送加密的信息</a:t>
            </a:r>
            <a:endParaRPr lang="en-US" altLang="zh-CN" b="1">
              <a:solidFill>
                <a:srgbClr val="0033CC"/>
              </a:solidFill>
            </a:endParaRPr>
          </a:p>
          <a:p>
            <a:r>
              <a:rPr lang="zh-CN" altLang="zh-CN" b="1"/>
              <a:t>这个时期的著名密码主要有：</a:t>
            </a:r>
            <a:endParaRPr lang="en-US" altLang="zh-CN" b="1"/>
          </a:p>
          <a:p>
            <a:pPr lvl="1"/>
            <a:r>
              <a:rPr lang="zh-CN" altLang="zh-CN" b="1"/>
              <a:t>美国电话电报公司的</a:t>
            </a:r>
            <a:r>
              <a:rPr lang="en-US" altLang="zh-CN" b="1"/>
              <a:t>Gillbert Vernam</a:t>
            </a:r>
            <a:r>
              <a:rPr lang="zh-CN" altLang="zh-CN" b="1"/>
              <a:t>设计的</a:t>
            </a:r>
            <a:r>
              <a:rPr lang="en-US" altLang="zh-CN" b="1"/>
              <a:t>Vernam</a:t>
            </a:r>
            <a:r>
              <a:rPr lang="zh-CN" altLang="zh-CN" b="1"/>
              <a:t>密码</a:t>
            </a:r>
            <a:r>
              <a:rPr lang="zh-CN" altLang="en-US" b="1"/>
              <a:t>；</a:t>
            </a:r>
            <a:endParaRPr lang="en-US" altLang="zh-CN" b="1"/>
          </a:p>
          <a:p>
            <a:pPr lvl="1"/>
            <a:r>
              <a:rPr lang="zh-CN" altLang="zh-CN" b="1"/>
              <a:t>第二次世界大战中使用的</a:t>
            </a:r>
            <a:r>
              <a:rPr lang="en-US" altLang="zh-CN" b="1"/>
              <a:t>Enigma</a:t>
            </a:r>
            <a:r>
              <a:rPr lang="zh-CN" altLang="zh-CN" b="1"/>
              <a:t>转轮密码机。</a:t>
            </a:r>
            <a:endParaRPr lang="zh-CN" altLang="en-US" b="1"/>
          </a:p>
        </p:txBody>
      </p:sp>
      <p:sp>
        <p:nvSpPr>
          <p:cNvPr id="6" name="标题 3">
            <a:extLst>
              <a:ext uri="{FF2B5EF4-FFF2-40B4-BE49-F238E27FC236}">
                <a16:creationId xmlns:a16="http://schemas.microsoft.com/office/drawing/2014/main" id="{A6F97117-74A4-498B-B27F-1B32CB940EF7}"/>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8" name="标题 3">
            <a:extLst>
              <a:ext uri="{FF2B5EF4-FFF2-40B4-BE49-F238E27FC236}">
                <a16:creationId xmlns:a16="http://schemas.microsoft.com/office/drawing/2014/main" id="{EA411F7C-744F-4A36-B5C4-06E42B8EC788}"/>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E55F7-428F-1AC5-069A-4B11C902A2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CEEA94-066E-FC0B-822F-42F26BF0ED33}"/>
              </a:ext>
            </a:extLst>
          </p:cNvPr>
          <p:cNvSpPr>
            <a:spLocks noGrp="1"/>
          </p:cNvSpPr>
          <p:nvPr>
            <p:ph type="title"/>
          </p:nvPr>
        </p:nvSpPr>
        <p:spPr>
          <a:xfrm>
            <a:off x="285720" y="1214428"/>
            <a:ext cx="2214559" cy="450841"/>
          </a:xfrm>
        </p:spPr>
        <p:txBody>
          <a:bodyPr/>
          <a:lstStyle/>
          <a:p>
            <a:pPr>
              <a:defRPr/>
            </a:pPr>
            <a:r>
              <a:rPr lang="en-US" sz="2000" dirty="0">
                <a:solidFill>
                  <a:srgbClr val="FF0000"/>
                </a:solidFill>
                <a:effectLst/>
              </a:rPr>
              <a:t>2.</a:t>
            </a:r>
            <a:r>
              <a:rPr sz="2000" dirty="0">
                <a:solidFill>
                  <a:srgbClr val="FF0000"/>
                </a:solidFill>
                <a:effectLst/>
              </a:rPr>
              <a:t>近代密码时期</a:t>
            </a:r>
            <a:endParaRPr altLang="en-US" sz="2000" dirty="0">
              <a:solidFill>
                <a:srgbClr val="FF0000"/>
              </a:solidFill>
            </a:endParaRPr>
          </a:p>
        </p:txBody>
      </p:sp>
      <p:sp>
        <p:nvSpPr>
          <p:cNvPr id="21507" name="内容占位符 2">
            <a:extLst>
              <a:ext uri="{FF2B5EF4-FFF2-40B4-BE49-F238E27FC236}">
                <a16:creationId xmlns:a16="http://schemas.microsoft.com/office/drawing/2014/main" id="{FA363B6C-7F94-9D20-6BC0-1AC162721ED0}"/>
              </a:ext>
            </a:extLst>
          </p:cNvPr>
          <p:cNvSpPr>
            <a:spLocks noGrp="1" noChangeArrowheads="1"/>
          </p:cNvSpPr>
          <p:nvPr>
            <p:ph idx="1"/>
          </p:nvPr>
        </p:nvSpPr>
        <p:spPr>
          <a:xfrm>
            <a:off x="428625" y="1800225"/>
            <a:ext cx="6807200" cy="2794000"/>
          </a:xfrm>
        </p:spPr>
        <p:txBody>
          <a:bodyPr/>
          <a:lstStyle/>
          <a:p>
            <a:pPr>
              <a:buFont typeface="Wingdings" panose="05000000000000000000" pitchFamily="2" charset="2"/>
              <a:buNone/>
            </a:pPr>
            <a:r>
              <a:rPr lang="en-US" altLang="zh-CN" b="1" dirty="0">
                <a:solidFill>
                  <a:srgbClr val="FF0000"/>
                </a:solidFill>
              </a:rPr>
              <a:t>Enigma</a:t>
            </a:r>
            <a:r>
              <a:rPr lang="zh-CN" altLang="zh-CN" b="1" dirty="0">
                <a:solidFill>
                  <a:srgbClr val="FF0000"/>
                </a:solidFill>
              </a:rPr>
              <a:t>转轮密码机</a:t>
            </a:r>
            <a:r>
              <a:rPr lang="zh-CN" altLang="en-US" b="1" dirty="0">
                <a:solidFill>
                  <a:srgbClr val="0033CC"/>
                </a:solidFill>
              </a:rPr>
              <a:t>的三大保密防线：</a:t>
            </a:r>
            <a:endParaRPr lang="en-US" altLang="zh-CN" b="1" dirty="0">
              <a:solidFill>
                <a:srgbClr val="0033CC"/>
              </a:solidFill>
            </a:endParaRPr>
          </a:p>
          <a:p>
            <a:r>
              <a:rPr lang="en-US" altLang="zh-CN" b="1" dirty="0">
                <a:solidFill>
                  <a:srgbClr val="0033CC"/>
                </a:solidFill>
              </a:rPr>
              <a:t>3-5</a:t>
            </a:r>
            <a:r>
              <a:rPr lang="zh-CN" altLang="en-US" b="1" dirty="0">
                <a:solidFill>
                  <a:srgbClr val="0033CC"/>
                </a:solidFill>
              </a:rPr>
              <a:t>道转子的初始位置</a:t>
            </a:r>
            <a:r>
              <a:rPr lang="en-US" altLang="zh-CN" b="1" dirty="0">
                <a:solidFill>
                  <a:srgbClr val="0033CC"/>
                </a:solidFill>
              </a:rPr>
              <a:t>(</a:t>
            </a:r>
            <a:r>
              <a:rPr lang="zh-CN" altLang="en-US" b="1" dirty="0">
                <a:solidFill>
                  <a:srgbClr val="0033CC"/>
                </a:solidFill>
              </a:rPr>
              <a:t>给定</a:t>
            </a:r>
            <a:r>
              <a:rPr lang="en-US" altLang="zh-CN" b="1" dirty="0">
                <a:solidFill>
                  <a:srgbClr val="0033CC"/>
                </a:solidFill>
              </a:rPr>
              <a:t>3</a:t>
            </a:r>
            <a:r>
              <a:rPr lang="zh-CN" altLang="en-US" b="1" dirty="0">
                <a:solidFill>
                  <a:srgbClr val="0033CC"/>
                </a:solidFill>
              </a:rPr>
              <a:t>个转子，每个转子的初始位置有</a:t>
            </a:r>
            <a:r>
              <a:rPr lang="en-US" altLang="zh-CN" b="1" dirty="0">
                <a:solidFill>
                  <a:srgbClr val="0033CC"/>
                </a:solidFill>
              </a:rPr>
              <a:t>26</a:t>
            </a:r>
            <a:r>
              <a:rPr lang="zh-CN" altLang="en-US" b="1" dirty="0">
                <a:solidFill>
                  <a:srgbClr val="0033CC"/>
                </a:solidFill>
              </a:rPr>
              <a:t>种可能</a:t>
            </a:r>
            <a:r>
              <a:rPr lang="en-US" altLang="zh-CN" b="1" dirty="0">
                <a:solidFill>
                  <a:srgbClr val="0033CC"/>
                </a:solidFill>
              </a:rPr>
              <a:t>)</a:t>
            </a:r>
            <a:r>
              <a:rPr lang="zh-CN" altLang="en-US" b="1" dirty="0">
                <a:solidFill>
                  <a:srgbClr val="0033CC"/>
                </a:solidFill>
              </a:rPr>
              <a:t>；</a:t>
            </a:r>
            <a:endParaRPr lang="en-US" altLang="zh-CN" b="1" dirty="0">
              <a:solidFill>
                <a:srgbClr val="0033CC"/>
              </a:solidFill>
            </a:endParaRPr>
          </a:p>
          <a:p>
            <a:r>
              <a:rPr lang="en-US" altLang="zh-CN" b="1" dirty="0">
                <a:solidFill>
                  <a:srgbClr val="0033CC"/>
                </a:solidFill>
              </a:rPr>
              <a:t>3-5</a:t>
            </a:r>
            <a:r>
              <a:rPr lang="zh-CN" altLang="en-US" b="1" dirty="0">
                <a:solidFill>
                  <a:srgbClr val="0033CC"/>
                </a:solidFill>
              </a:rPr>
              <a:t>道转子的顺序；</a:t>
            </a:r>
            <a:endParaRPr lang="en-US" altLang="zh-CN" b="1" dirty="0">
              <a:solidFill>
                <a:srgbClr val="0033CC"/>
              </a:solidFill>
            </a:endParaRPr>
          </a:p>
          <a:p>
            <a:r>
              <a:rPr lang="zh-CN" altLang="en-US" b="1" dirty="0">
                <a:solidFill>
                  <a:srgbClr val="0033CC"/>
                </a:solidFill>
              </a:rPr>
              <a:t>连接板的连线情况（</a:t>
            </a:r>
            <a:r>
              <a:rPr lang="en-US" altLang="zh-CN" b="1" dirty="0">
                <a:solidFill>
                  <a:srgbClr val="0033CC"/>
                </a:solidFill>
              </a:rPr>
              <a:t>5-10</a:t>
            </a:r>
            <a:r>
              <a:rPr lang="zh-CN" altLang="en-US" b="1" dirty="0">
                <a:solidFill>
                  <a:srgbClr val="0033CC"/>
                </a:solidFill>
              </a:rPr>
              <a:t>对字母在进入转子之前就会转变为另一个字母的信号）。</a:t>
            </a:r>
            <a:endParaRPr lang="en-US" altLang="zh-CN" b="1" dirty="0">
              <a:solidFill>
                <a:srgbClr val="0033CC"/>
              </a:solidFill>
            </a:endParaRPr>
          </a:p>
        </p:txBody>
      </p:sp>
      <p:pic>
        <p:nvPicPr>
          <p:cNvPr id="21508" name="Picture 6">
            <a:extLst>
              <a:ext uri="{FF2B5EF4-FFF2-40B4-BE49-F238E27FC236}">
                <a16:creationId xmlns:a16="http://schemas.microsoft.com/office/drawing/2014/main" id="{C57C7623-3C39-4D24-9333-D33D4B09B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041" r="23041"/>
          <a:stretch>
            <a:fillRect/>
          </a:stretch>
        </p:blipFill>
        <p:spPr bwMode="auto">
          <a:xfrm>
            <a:off x="7235825" y="2706688"/>
            <a:ext cx="15335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10" descr="http://wwwbig5.hinews.cn/pic/0/11/78/88/11788816_533707.jpg">
            <a:extLst>
              <a:ext uri="{FF2B5EF4-FFF2-40B4-BE49-F238E27FC236}">
                <a16:creationId xmlns:a16="http://schemas.microsoft.com/office/drawing/2014/main" id="{127AC253-0AE5-E3A5-7A3A-C1BC34191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2851"/>
          <a:stretch>
            <a:fillRect/>
          </a:stretch>
        </p:blipFill>
        <p:spPr bwMode="auto">
          <a:xfrm>
            <a:off x="7148513" y="625475"/>
            <a:ext cx="17081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3">
            <a:extLst>
              <a:ext uri="{FF2B5EF4-FFF2-40B4-BE49-F238E27FC236}">
                <a16:creationId xmlns:a16="http://schemas.microsoft.com/office/drawing/2014/main" id="{B56BF83F-5ABF-8562-5FF5-92E6807C7651}"/>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8" name="标题 3">
            <a:extLst>
              <a:ext uri="{FF2B5EF4-FFF2-40B4-BE49-F238E27FC236}">
                <a16:creationId xmlns:a16="http://schemas.microsoft.com/office/drawing/2014/main" id="{B4957CDA-B3AA-F118-FD0F-058E0D5E3354}"/>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extLst>
      <p:ext uri="{BB962C8B-B14F-4D97-AF65-F5344CB8AC3E}">
        <p14:creationId xmlns:p14="http://schemas.microsoft.com/office/powerpoint/2010/main" val="2089680921"/>
      </p:ext>
    </p:extLst>
  </p:cSld>
  <p:clrMapOvr>
    <a:masterClrMapping/>
  </p:clrMapOvr>
  <p:transition spd="med">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C8C97-ADE7-4A2C-BE85-0E3B5695FCE6}"/>
              </a:ext>
            </a:extLst>
          </p:cNvPr>
          <p:cNvSpPr>
            <a:spLocks noGrp="1"/>
          </p:cNvSpPr>
          <p:nvPr>
            <p:ph type="title"/>
          </p:nvPr>
        </p:nvSpPr>
        <p:spPr>
          <a:xfrm>
            <a:off x="285720" y="1214428"/>
            <a:ext cx="2214559" cy="450841"/>
          </a:xfrm>
        </p:spPr>
        <p:txBody>
          <a:bodyPr/>
          <a:lstStyle/>
          <a:p>
            <a:pPr>
              <a:defRPr/>
            </a:pPr>
            <a:r>
              <a:rPr lang="en-US" sz="2000" dirty="0">
                <a:solidFill>
                  <a:srgbClr val="FF0000"/>
                </a:solidFill>
                <a:effectLst/>
              </a:rPr>
              <a:t>2.</a:t>
            </a:r>
            <a:r>
              <a:rPr sz="2000" dirty="0">
                <a:solidFill>
                  <a:srgbClr val="FF0000"/>
                </a:solidFill>
                <a:effectLst/>
              </a:rPr>
              <a:t>近代密码时期</a:t>
            </a:r>
            <a:endParaRPr altLang="en-US" sz="2000" dirty="0">
              <a:solidFill>
                <a:srgbClr val="FF0000"/>
              </a:solidFill>
            </a:endParaRPr>
          </a:p>
        </p:txBody>
      </p:sp>
      <mc:AlternateContent xmlns:mc="http://schemas.openxmlformats.org/markup-compatibility/2006" xmlns:a14="http://schemas.microsoft.com/office/drawing/2010/main">
        <mc:Choice Requires="a14">
          <p:sp>
            <p:nvSpPr>
              <p:cNvPr id="21507" name="内容占位符 2">
                <a:extLst>
                  <a:ext uri="{FF2B5EF4-FFF2-40B4-BE49-F238E27FC236}">
                    <a16:creationId xmlns:a16="http://schemas.microsoft.com/office/drawing/2014/main" id="{6D414947-DEA5-4CB7-A733-824A6E7DAF6D}"/>
                  </a:ext>
                </a:extLst>
              </p:cNvPr>
              <p:cNvSpPr>
                <a:spLocks noGrp="1" noChangeArrowheads="1"/>
              </p:cNvSpPr>
              <p:nvPr>
                <p:ph idx="1"/>
              </p:nvPr>
            </p:nvSpPr>
            <p:spPr>
              <a:xfrm>
                <a:off x="428625" y="1800225"/>
                <a:ext cx="6664325" cy="2794000"/>
              </a:xfrm>
            </p:spPr>
            <p:txBody>
              <a:bodyPr/>
              <a:lstStyle/>
              <a:p>
                <a:pPr>
                  <a:buFont typeface="Wingdings" panose="05000000000000000000" pitchFamily="2" charset="2"/>
                  <a:buNone/>
                </a:pPr>
                <a:r>
                  <a:rPr lang="en-US" altLang="zh-CN" b="1" dirty="0">
                    <a:solidFill>
                      <a:srgbClr val="FF0000"/>
                    </a:solidFill>
                  </a:rPr>
                  <a:t>Enigma</a:t>
                </a:r>
                <a:r>
                  <a:rPr lang="zh-CN" altLang="zh-CN" b="1" dirty="0">
                    <a:solidFill>
                      <a:srgbClr val="FF0000"/>
                    </a:solidFill>
                  </a:rPr>
                  <a:t>转轮密码机</a:t>
                </a:r>
                <a:r>
                  <a:rPr lang="zh-CN" altLang="en-US" b="1" dirty="0">
                    <a:solidFill>
                      <a:srgbClr val="0033CC"/>
                    </a:solidFill>
                  </a:rPr>
                  <a:t>的三大保密防线：</a:t>
                </a:r>
                <a:endParaRPr lang="en-US" altLang="zh-CN" b="1" dirty="0">
                  <a:solidFill>
                    <a:srgbClr val="0033CC"/>
                  </a:solidFill>
                </a:endParaRPr>
              </a:p>
              <a:p>
                <a:r>
                  <a:rPr lang="en-US" altLang="zh-CN" b="1" dirty="0">
                    <a:solidFill>
                      <a:srgbClr val="0033CC"/>
                    </a:solidFill>
                  </a:rPr>
                  <a:t>3-5</a:t>
                </a:r>
                <a:r>
                  <a:rPr lang="zh-CN" altLang="en-US" b="1" dirty="0">
                    <a:solidFill>
                      <a:srgbClr val="0033CC"/>
                    </a:solidFill>
                  </a:rPr>
                  <a:t>道转子的初始位置</a:t>
                </a:r>
                <a:r>
                  <a:rPr lang="en-US" altLang="zh-CN" b="1" dirty="0">
                    <a:solidFill>
                      <a:srgbClr val="0033CC"/>
                    </a:solidFill>
                  </a:rPr>
                  <a:t>(</a:t>
                </a:r>
                <a:r>
                  <a:rPr lang="zh-CN" altLang="en-US" b="1" dirty="0">
                    <a:solidFill>
                      <a:srgbClr val="0033CC"/>
                    </a:solidFill>
                  </a:rPr>
                  <a:t>给定</a:t>
                </a:r>
                <a:r>
                  <a:rPr lang="en-US" altLang="zh-CN" b="1" dirty="0">
                    <a:solidFill>
                      <a:srgbClr val="0033CC"/>
                    </a:solidFill>
                  </a:rPr>
                  <a:t>3</a:t>
                </a:r>
                <a:r>
                  <a:rPr lang="zh-CN" altLang="en-US" b="1" dirty="0">
                    <a:solidFill>
                      <a:srgbClr val="0033CC"/>
                    </a:solidFill>
                  </a:rPr>
                  <a:t>个转子，每个转子的初始位置有</a:t>
                </a:r>
                <a:r>
                  <a:rPr lang="en-US" altLang="zh-CN" b="1" dirty="0">
                    <a:solidFill>
                      <a:srgbClr val="0033CC"/>
                    </a:solidFill>
                  </a:rPr>
                  <a:t>26</a:t>
                </a:r>
                <a:r>
                  <a:rPr lang="zh-CN" altLang="en-US" b="1" dirty="0">
                    <a:solidFill>
                      <a:srgbClr val="0033CC"/>
                    </a:solidFill>
                  </a:rPr>
                  <a:t>种可能，对于</a:t>
                </a:r>
                <a:r>
                  <a:rPr lang="en-US" altLang="zh-CN" b="1" dirty="0">
                    <a:solidFill>
                      <a:srgbClr val="0033CC"/>
                    </a:solidFill>
                  </a:rPr>
                  <a:t>3</a:t>
                </a:r>
                <a:r>
                  <a:rPr lang="zh-CN" altLang="en-US" b="1" dirty="0">
                    <a:solidFill>
                      <a:srgbClr val="0033CC"/>
                    </a:solidFill>
                  </a:rPr>
                  <a:t>个转子而言，初始位置的组合数共有：</a:t>
                </a:r>
                <a:r>
                  <a:rPr lang="en-US" altLang="zh-CN" b="1" dirty="0">
                    <a:solidFill>
                      <a:srgbClr val="0033CC"/>
                    </a:solidFill>
                  </a:rPr>
                  <a:t>26^3 == 2^15)</a:t>
                </a:r>
                <a:r>
                  <a:rPr lang="zh-CN" altLang="en-US" b="1" dirty="0">
                    <a:solidFill>
                      <a:srgbClr val="0033CC"/>
                    </a:solidFill>
                  </a:rPr>
                  <a:t>；</a:t>
                </a:r>
                <a:endParaRPr lang="en-US" altLang="zh-CN" b="1" dirty="0">
                  <a:solidFill>
                    <a:srgbClr val="0033CC"/>
                  </a:solidFill>
                </a:endParaRPr>
              </a:p>
              <a:p>
                <a:r>
                  <a:rPr lang="en-US" altLang="zh-CN" b="1" dirty="0">
                    <a:solidFill>
                      <a:srgbClr val="0033CC"/>
                    </a:solidFill>
                  </a:rPr>
                  <a:t>3-5</a:t>
                </a:r>
                <a:r>
                  <a:rPr lang="zh-CN" altLang="en-US" b="1" dirty="0">
                    <a:solidFill>
                      <a:srgbClr val="0033CC"/>
                    </a:solidFill>
                  </a:rPr>
                  <a:t>道转子的顺序</a:t>
                </a:r>
                <a:r>
                  <a:rPr lang="en-US" altLang="zh-CN" b="1" dirty="0">
                    <a:solidFill>
                      <a:srgbClr val="0033CC"/>
                    </a:solidFill>
                  </a:rPr>
                  <a:t>(</a:t>
                </a:r>
                <a:r>
                  <a:rPr lang="zh-CN" altLang="en-US" b="1" dirty="0">
                    <a:solidFill>
                      <a:srgbClr val="0033CC"/>
                    </a:solidFill>
                  </a:rPr>
                  <a:t>对于</a:t>
                </a:r>
                <a:r>
                  <a:rPr lang="en-US" altLang="zh-CN" b="1" dirty="0">
                    <a:solidFill>
                      <a:srgbClr val="0033CC"/>
                    </a:solidFill>
                  </a:rPr>
                  <a:t>3</a:t>
                </a:r>
                <a:r>
                  <a:rPr lang="zh-CN" altLang="en-US" b="1" dirty="0">
                    <a:solidFill>
                      <a:srgbClr val="0033CC"/>
                    </a:solidFill>
                  </a:rPr>
                  <a:t>个转子而言，</a:t>
                </a:r>
                <a:r>
                  <a:rPr lang="en-US" altLang="zh-CN" b="1" dirty="0">
                    <a:solidFill>
                      <a:srgbClr val="0033CC"/>
                    </a:solidFill>
                  </a:rPr>
                  <a:t>3</a:t>
                </a:r>
                <a:r>
                  <a:rPr lang="zh-CN" altLang="en-US" b="1" dirty="0">
                    <a:solidFill>
                      <a:srgbClr val="0033CC"/>
                    </a:solidFill>
                  </a:rPr>
                  <a:t>个转子排列数为：</a:t>
                </a:r>
                <a14:m>
                  <m:oMath xmlns:m="http://schemas.openxmlformats.org/officeDocument/2006/math">
                    <m:sSubSup>
                      <m:sSubSupPr>
                        <m:ctrlPr>
                          <a:rPr lang="en-US" altLang="zh-CN" b="1" i="1">
                            <a:solidFill>
                              <a:srgbClr val="0033CC"/>
                            </a:solidFill>
                            <a:latin typeface="Cambria Math" panose="02040503050406030204" pitchFamily="18" charset="0"/>
                          </a:rPr>
                        </m:ctrlPr>
                      </m:sSubSupPr>
                      <m:e>
                        <m:r>
                          <a:rPr lang="en-US" altLang="zh-CN" b="1" i="1" smtClean="0">
                            <a:solidFill>
                              <a:srgbClr val="0033CC"/>
                            </a:solidFill>
                            <a:latin typeface="Cambria Math" panose="02040503050406030204" pitchFamily="18" charset="0"/>
                          </a:rPr>
                          <m:t>𝑨</m:t>
                        </m:r>
                      </m:e>
                      <m:sub>
                        <m:r>
                          <a:rPr lang="en-US" altLang="zh-CN" b="1" i="1" smtClean="0">
                            <a:solidFill>
                              <a:srgbClr val="0033CC"/>
                            </a:solidFill>
                            <a:latin typeface="Cambria Math" panose="02040503050406030204" pitchFamily="18" charset="0"/>
                          </a:rPr>
                          <m:t>𝟑</m:t>
                        </m:r>
                      </m:sub>
                      <m:sup>
                        <m:r>
                          <a:rPr lang="en-US" altLang="zh-CN" b="1" i="1" smtClean="0">
                            <a:solidFill>
                              <a:srgbClr val="0033CC"/>
                            </a:solidFill>
                            <a:latin typeface="Cambria Math" panose="02040503050406030204" pitchFamily="18" charset="0"/>
                          </a:rPr>
                          <m:t>𝟑</m:t>
                        </m:r>
                      </m:sup>
                    </m:sSubSup>
                    <m:r>
                      <a:rPr lang="en-US" altLang="zh-CN" b="1" i="1">
                        <a:solidFill>
                          <a:srgbClr val="0033CC"/>
                        </a:solidFill>
                        <a:latin typeface="Cambria Math" panose="02040503050406030204" pitchFamily="18" charset="0"/>
                      </a:rPr>
                      <m:t> </m:t>
                    </m:r>
                  </m:oMath>
                </a14:m>
                <a:r>
                  <a:rPr lang="en-US" altLang="zh-CN" b="1" dirty="0">
                    <a:solidFill>
                      <a:srgbClr val="0033CC"/>
                    </a:solidFill>
                  </a:rPr>
                  <a:t>)</a:t>
                </a:r>
                <a:r>
                  <a:rPr lang="zh-CN" altLang="en-US" b="1" dirty="0">
                    <a:solidFill>
                      <a:srgbClr val="0033CC"/>
                    </a:solidFill>
                  </a:rPr>
                  <a:t>；</a:t>
                </a:r>
                <a:endParaRPr lang="en-US" altLang="zh-CN" b="1" dirty="0">
                  <a:solidFill>
                    <a:srgbClr val="0033CC"/>
                  </a:solidFill>
                </a:endParaRPr>
              </a:p>
              <a:p>
                <a:r>
                  <a:rPr lang="zh-CN" altLang="en-US" b="1" dirty="0">
                    <a:solidFill>
                      <a:srgbClr val="0033CC"/>
                    </a:solidFill>
                  </a:rPr>
                  <a:t>连接板的连线情况（</a:t>
                </a:r>
                <a:r>
                  <a:rPr lang="en-US" altLang="zh-CN" b="1" dirty="0">
                    <a:solidFill>
                      <a:srgbClr val="0033CC"/>
                    </a:solidFill>
                  </a:rPr>
                  <a:t>5-10</a:t>
                </a:r>
                <a:r>
                  <a:rPr lang="zh-CN" altLang="en-US" b="1" dirty="0">
                    <a:solidFill>
                      <a:srgbClr val="0033CC"/>
                    </a:solidFill>
                  </a:rPr>
                  <a:t>对字母在进入转子之前就会转变为另一个字母的信号，</a:t>
                </a:r>
                <a:r>
                  <a:rPr lang="en-US" altLang="zh-CN" b="1" dirty="0">
                    <a:solidFill>
                      <a:srgbClr val="0033CC"/>
                    </a:solidFill>
                  </a:rPr>
                  <a:t>5</a:t>
                </a:r>
                <a:r>
                  <a:rPr lang="zh-CN" altLang="en-US" b="1" dirty="0">
                    <a:solidFill>
                      <a:srgbClr val="0033CC"/>
                    </a:solidFill>
                  </a:rPr>
                  <a:t>对字母互换的可能数：</a:t>
                </a:r>
                <a14:m>
                  <m:oMath xmlns:m="http://schemas.openxmlformats.org/officeDocument/2006/math">
                    <m:sSubSup>
                      <m:sSubSupPr>
                        <m:ctrlPr>
                          <a:rPr lang="en-US" altLang="zh-CN" b="1" i="1" smtClean="0">
                            <a:solidFill>
                              <a:srgbClr val="0033CC"/>
                            </a:solidFill>
                            <a:latin typeface="Cambria Math" panose="02040503050406030204" pitchFamily="18" charset="0"/>
                          </a:rPr>
                        </m:ctrlPr>
                      </m:sSubSupPr>
                      <m:e>
                        <m:r>
                          <a:rPr lang="en-US" altLang="zh-CN" b="1" i="1" smtClean="0">
                            <a:solidFill>
                              <a:srgbClr val="0033CC"/>
                            </a:solidFill>
                            <a:latin typeface="Cambria Math" panose="02040503050406030204" pitchFamily="18" charset="0"/>
                          </a:rPr>
                          <m:t>𝑪</m:t>
                        </m:r>
                      </m:e>
                      <m:sub>
                        <m:r>
                          <a:rPr lang="en-US" altLang="zh-CN" b="1" i="1" smtClean="0">
                            <a:solidFill>
                              <a:srgbClr val="0033CC"/>
                            </a:solidFill>
                            <a:latin typeface="Cambria Math" panose="02040503050406030204" pitchFamily="18" charset="0"/>
                          </a:rPr>
                          <m:t>𝟐𝟔</m:t>
                        </m:r>
                      </m:sub>
                      <m:sup>
                        <m:r>
                          <a:rPr lang="en-US" altLang="zh-CN" b="1" i="1" smtClean="0">
                            <a:solidFill>
                              <a:srgbClr val="0033CC"/>
                            </a:solidFill>
                            <a:latin typeface="Cambria Math" panose="02040503050406030204" pitchFamily="18" charset="0"/>
                          </a:rPr>
                          <m:t>𝟐</m:t>
                        </m:r>
                      </m:sup>
                    </m:sSubSup>
                    <m:sSubSup>
                      <m:sSubSupPr>
                        <m:ctrlPr>
                          <a:rPr lang="en-US" altLang="zh-CN" b="1" i="1">
                            <a:solidFill>
                              <a:srgbClr val="0033CC"/>
                            </a:solidFill>
                            <a:latin typeface="Cambria Math" panose="02040503050406030204" pitchFamily="18" charset="0"/>
                          </a:rPr>
                        </m:ctrlPr>
                      </m:sSubSupPr>
                      <m:e>
                        <m:r>
                          <a:rPr lang="en-US" altLang="zh-CN" b="1" i="1">
                            <a:solidFill>
                              <a:srgbClr val="0033CC"/>
                            </a:solidFill>
                            <a:latin typeface="Cambria Math" panose="02040503050406030204" pitchFamily="18" charset="0"/>
                          </a:rPr>
                          <m:t>𝑪</m:t>
                        </m:r>
                      </m:e>
                      <m:sub>
                        <m:r>
                          <a:rPr lang="en-US" altLang="zh-CN" b="1" i="1">
                            <a:solidFill>
                              <a:srgbClr val="0033CC"/>
                            </a:solidFill>
                            <a:latin typeface="Cambria Math" panose="02040503050406030204" pitchFamily="18" charset="0"/>
                          </a:rPr>
                          <m:t>𝟐</m:t>
                        </m:r>
                        <m:r>
                          <a:rPr lang="en-US" altLang="zh-CN" b="1" i="1" smtClean="0">
                            <a:solidFill>
                              <a:srgbClr val="0033CC"/>
                            </a:solidFill>
                            <a:latin typeface="Cambria Math" panose="02040503050406030204" pitchFamily="18" charset="0"/>
                          </a:rPr>
                          <m:t>𝟒</m:t>
                        </m:r>
                      </m:sub>
                      <m:sup>
                        <m:r>
                          <a:rPr lang="en-US" altLang="zh-CN" b="1" i="1">
                            <a:solidFill>
                              <a:srgbClr val="0033CC"/>
                            </a:solidFill>
                            <a:latin typeface="Cambria Math" panose="02040503050406030204" pitchFamily="18" charset="0"/>
                          </a:rPr>
                          <m:t>𝟐</m:t>
                        </m:r>
                      </m:sup>
                    </m:sSubSup>
                    <m:r>
                      <a:rPr lang="en-US" altLang="zh-CN" b="1" i="1">
                        <a:solidFill>
                          <a:srgbClr val="0033CC"/>
                        </a:solidFill>
                        <a:latin typeface="Cambria Math" panose="02040503050406030204" pitchFamily="18" charset="0"/>
                      </a:rPr>
                      <m:t> </m:t>
                    </m:r>
                    <m:sSubSup>
                      <m:sSubSupPr>
                        <m:ctrlPr>
                          <a:rPr lang="en-US" altLang="zh-CN" b="1" i="1">
                            <a:solidFill>
                              <a:srgbClr val="0033CC"/>
                            </a:solidFill>
                            <a:latin typeface="Cambria Math" panose="02040503050406030204" pitchFamily="18" charset="0"/>
                          </a:rPr>
                        </m:ctrlPr>
                      </m:sSubSupPr>
                      <m:e>
                        <m:r>
                          <a:rPr lang="en-US" altLang="zh-CN" b="1" i="1">
                            <a:solidFill>
                              <a:srgbClr val="0033CC"/>
                            </a:solidFill>
                            <a:latin typeface="Cambria Math" panose="02040503050406030204" pitchFamily="18" charset="0"/>
                          </a:rPr>
                          <m:t>𝑪</m:t>
                        </m:r>
                      </m:e>
                      <m:sub>
                        <m:r>
                          <a:rPr lang="en-US" altLang="zh-CN" b="1" i="1">
                            <a:solidFill>
                              <a:srgbClr val="0033CC"/>
                            </a:solidFill>
                            <a:latin typeface="Cambria Math" panose="02040503050406030204" pitchFamily="18" charset="0"/>
                          </a:rPr>
                          <m:t>𝟐</m:t>
                        </m:r>
                        <m:r>
                          <a:rPr lang="en-US" altLang="zh-CN" b="1" i="1" smtClean="0">
                            <a:solidFill>
                              <a:srgbClr val="0033CC"/>
                            </a:solidFill>
                            <a:latin typeface="Cambria Math" panose="02040503050406030204" pitchFamily="18" charset="0"/>
                          </a:rPr>
                          <m:t>𝟐</m:t>
                        </m:r>
                      </m:sub>
                      <m:sup>
                        <m:r>
                          <a:rPr lang="en-US" altLang="zh-CN" b="1" i="1">
                            <a:solidFill>
                              <a:srgbClr val="0033CC"/>
                            </a:solidFill>
                            <a:latin typeface="Cambria Math" panose="02040503050406030204" pitchFamily="18" charset="0"/>
                          </a:rPr>
                          <m:t>𝟐</m:t>
                        </m:r>
                      </m:sup>
                    </m:sSubSup>
                    <m:r>
                      <a:rPr lang="en-US" altLang="zh-CN" b="1" i="1">
                        <a:solidFill>
                          <a:srgbClr val="0033CC"/>
                        </a:solidFill>
                        <a:latin typeface="Cambria Math" panose="02040503050406030204" pitchFamily="18" charset="0"/>
                      </a:rPr>
                      <m:t> </m:t>
                    </m:r>
                    <m:sSubSup>
                      <m:sSubSupPr>
                        <m:ctrlPr>
                          <a:rPr lang="en-US" altLang="zh-CN" b="1" i="1" smtClean="0">
                            <a:solidFill>
                              <a:srgbClr val="0033CC"/>
                            </a:solidFill>
                            <a:latin typeface="Cambria Math" panose="02040503050406030204" pitchFamily="18" charset="0"/>
                          </a:rPr>
                        </m:ctrlPr>
                      </m:sSubSupPr>
                      <m:e>
                        <m:r>
                          <a:rPr lang="en-US" altLang="zh-CN" b="1" i="1">
                            <a:solidFill>
                              <a:srgbClr val="0033CC"/>
                            </a:solidFill>
                            <a:latin typeface="Cambria Math" panose="02040503050406030204" pitchFamily="18" charset="0"/>
                          </a:rPr>
                          <m:t>𝑪</m:t>
                        </m:r>
                      </m:e>
                      <m:sub>
                        <m:r>
                          <a:rPr lang="en-US" altLang="zh-CN" b="1" i="1">
                            <a:solidFill>
                              <a:srgbClr val="0033CC"/>
                            </a:solidFill>
                            <a:latin typeface="Cambria Math" panose="02040503050406030204" pitchFamily="18" charset="0"/>
                          </a:rPr>
                          <m:t>𝟐</m:t>
                        </m:r>
                        <m:r>
                          <a:rPr lang="en-US" altLang="zh-CN" b="1" i="1" smtClean="0">
                            <a:solidFill>
                              <a:srgbClr val="0033CC"/>
                            </a:solidFill>
                            <a:latin typeface="Cambria Math" panose="02040503050406030204" pitchFamily="18" charset="0"/>
                          </a:rPr>
                          <m:t>𝟎</m:t>
                        </m:r>
                      </m:sub>
                      <m:sup>
                        <m:r>
                          <a:rPr lang="en-US" altLang="zh-CN" b="1" i="1">
                            <a:solidFill>
                              <a:srgbClr val="0033CC"/>
                            </a:solidFill>
                            <a:latin typeface="Cambria Math" panose="02040503050406030204" pitchFamily="18" charset="0"/>
                          </a:rPr>
                          <m:t>𝟐</m:t>
                        </m:r>
                      </m:sup>
                    </m:sSubSup>
                    <m:r>
                      <a:rPr lang="en-US" altLang="zh-CN" b="1" i="1">
                        <a:solidFill>
                          <a:srgbClr val="0033CC"/>
                        </a:solidFill>
                        <a:latin typeface="Cambria Math" panose="02040503050406030204" pitchFamily="18" charset="0"/>
                      </a:rPr>
                      <m:t> </m:t>
                    </m:r>
                    <m:sSubSup>
                      <m:sSubSupPr>
                        <m:ctrlPr>
                          <a:rPr lang="en-US" altLang="zh-CN" b="1" i="1">
                            <a:solidFill>
                              <a:srgbClr val="0033CC"/>
                            </a:solidFill>
                            <a:latin typeface="Cambria Math" panose="02040503050406030204" pitchFamily="18" charset="0"/>
                          </a:rPr>
                        </m:ctrlPr>
                      </m:sSubSupPr>
                      <m:e>
                        <m:r>
                          <a:rPr lang="en-US" altLang="zh-CN" b="1" i="1">
                            <a:solidFill>
                              <a:srgbClr val="0033CC"/>
                            </a:solidFill>
                            <a:latin typeface="Cambria Math" panose="02040503050406030204" pitchFamily="18" charset="0"/>
                          </a:rPr>
                          <m:t>𝑪</m:t>
                        </m:r>
                      </m:e>
                      <m:sub>
                        <m:r>
                          <a:rPr lang="en-US" altLang="zh-CN" b="1" i="1" smtClean="0">
                            <a:solidFill>
                              <a:srgbClr val="0033CC"/>
                            </a:solidFill>
                            <a:latin typeface="Cambria Math" panose="02040503050406030204" pitchFamily="18" charset="0"/>
                          </a:rPr>
                          <m:t>𝟏𝟖</m:t>
                        </m:r>
                      </m:sub>
                      <m:sup>
                        <m:r>
                          <a:rPr lang="en-US" altLang="zh-CN" b="1" i="1">
                            <a:solidFill>
                              <a:srgbClr val="0033CC"/>
                            </a:solidFill>
                            <a:latin typeface="Cambria Math" panose="02040503050406030204" pitchFamily="18" charset="0"/>
                          </a:rPr>
                          <m:t>𝟐</m:t>
                        </m:r>
                      </m:sup>
                    </m:sSubSup>
                    <m:r>
                      <a:rPr lang="en-US" altLang="zh-CN" b="1" i="1">
                        <a:solidFill>
                          <a:srgbClr val="0033CC"/>
                        </a:solidFill>
                        <a:latin typeface="Cambria Math" panose="02040503050406030204" pitchFamily="18" charset="0"/>
                      </a:rPr>
                      <m:t> </m:t>
                    </m:r>
                  </m:oMath>
                </a14:m>
                <a:r>
                  <a:rPr lang="en-US" altLang="zh-CN" b="1" dirty="0">
                    <a:solidFill>
                      <a:srgbClr val="0033CC"/>
                    </a:solidFill>
                  </a:rPr>
                  <a:t>/ </a:t>
                </a:r>
                <a14:m>
                  <m:oMath xmlns:m="http://schemas.openxmlformats.org/officeDocument/2006/math">
                    <m:sSubSup>
                      <m:sSubSupPr>
                        <m:ctrlPr>
                          <a:rPr lang="en-US" altLang="zh-CN" b="1" i="1">
                            <a:solidFill>
                              <a:srgbClr val="0033CC"/>
                            </a:solidFill>
                            <a:latin typeface="Cambria Math" panose="02040503050406030204" pitchFamily="18" charset="0"/>
                          </a:rPr>
                        </m:ctrlPr>
                      </m:sSubSupPr>
                      <m:e>
                        <m:r>
                          <a:rPr lang="en-US" altLang="zh-CN" b="1" i="1" smtClean="0">
                            <a:solidFill>
                              <a:srgbClr val="0033CC"/>
                            </a:solidFill>
                            <a:latin typeface="Cambria Math" panose="02040503050406030204" pitchFamily="18" charset="0"/>
                          </a:rPr>
                          <m:t>𝑨</m:t>
                        </m:r>
                      </m:e>
                      <m:sub>
                        <m:r>
                          <a:rPr lang="en-US" altLang="zh-CN" b="1" i="1" smtClean="0">
                            <a:solidFill>
                              <a:srgbClr val="0033CC"/>
                            </a:solidFill>
                            <a:latin typeface="Cambria Math" panose="02040503050406030204" pitchFamily="18" charset="0"/>
                          </a:rPr>
                          <m:t>𝟓</m:t>
                        </m:r>
                      </m:sub>
                      <m:sup>
                        <m:r>
                          <a:rPr lang="en-US" altLang="zh-CN" b="1" i="1" smtClean="0">
                            <a:solidFill>
                              <a:srgbClr val="0033CC"/>
                            </a:solidFill>
                            <a:latin typeface="Cambria Math" panose="02040503050406030204" pitchFamily="18" charset="0"/>
                          </a:rPr>
                          <m:t>𝟓</m:t>
                        </m:r>
                      </m:sup>
                    </m:sSubSup>
                    <m:r>
                      <a:rPr lang="en-US" altLang="zh-CN" b="1" i="1">
                        <a:solidFill>
                          <a:srgbClr val="0033CC"/>
                        </a:solidFill>
                        <a:latin typeface="Cambria Math" panose="02040503050406030204" pitchFamily="18" charset="0"/>
                      </a:rPr>
                      <m:t> </m:t>
                    </m:r>
                  </m:oMath>
                </a14:m>
                <a:r>
                  <a:rPr lang="zh-CN" altLang="en-US" b="1" dirty="0">
                    <a:solidFill>
                      <a:srgbClr val="0033CC"/>
                    </a:solidFill>
                  </a:rPr>
                  <a:t>）。</a:t>
                </a:r>
                <a:endParaRPr lang="en-US" altLang="zh-CN" b="1" dirty="0">
                  <a:solidFill>
                    <a:srgbClr val="0033CC"/>
                  </a:solidFill>
                </a:endParaRPr>
              </a:p>
            </p:txBody>
          </p:sp>
        </mc:Choice>
        <mc:Fallback xmlns="">
          <p:sp>
            <p:nvSpPr>
              <p:cNvPr id="21507" name="内容占位符 2">
                <a:extLst>
                  <a:ext uri="{FF2B5EF4-FFF2-40B4-BE49-F238E27FC236}">
                    <a16:creationId xmlns:a16="http://schemas.microsoft.com/office/drawing/2014/main" id="{6D414947-DEA5-4CB7-A733-824A6E7DAF6D}"/>
                  </a:ext>
                </a:extLst>
              </p:cNvPr>
              <p:cNvSpPr>
                <a:spLocks noGrp="1" noRot="1" noChangeAspect="1" noMove="1" noResize="1" noEditPoints="1" noAdjustHandles="1" noChangeArrowheads="1" noChangeShapeType="1" noTextEdit="1"/>
              </p:cNvSpPr>
              <p:nvPr>
                <p:ph idx="1"/>
              </p:nvPr>
            </p:nvSpPr>
            <p:spPr>
              <a:xfrm>
                <a:off x="428625" y="1800225"/>
                <a:ext cx="6664325" cy="2794000"/>
              </a:xfrm>
              <a:blipFill>
                <a:blip r:embed="rId2"/>
                <a:stretch>
                  <a:fillRect l="-457" r="-823"/>
                </a:stretch>
              </a:blipFill>
            </p:spPr>
            <p:txBody>
              <a:bodyPr/>
              <a:lstStyle/>
              <a:p>
                <a:r>
                  <a:rPr lang="zh-CN" altLang="en-US">
                    <a:noFill/>
                  </a:rPr>
                  <a:t> </a:t>
                </a:r>
              </a:p>
            </p:txBody>
          </p:sp>
        </mc:Fallback>
      </mc:AlternateContent>
      <p:pic>
        <p:nvPicPr>
          <p:cNvPr id="21508" name="Picture 6">
            <a:extLst>
              <a:ext uri="{FF2B5EF4-FFF2-40B4-BE49-F238E27FC236}">
                <a16:creationId xmlns:a16="http://schemas.microsoft.com/office/drawing/2014/main" id="{DF0966F6-0CAA-4D32-8BF7-F674686F3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41" r="23041"/>
          <a:stretch>
            <a:fillRect/>
          </a:stretch>
        </p:blipFill>
        <p:spPr bwMode="auto">
          <a:xfrm>
            <a:off x="7235825" y="2706688"/>
            <a:ext cx="15335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10" descr="http://wwwbig5.hinews.cn/pic/0/11/78/88/11788816_533707.jpg">
            <a:extLst>
              <a:ext uri="{FF2B5EF4-FFF2-40B4-BE49-F238E27FC236}">
                <a16:creationId xmlns:a16="http://schemas.microsoft.com/office/drawing/2014/main" id="{95821E29-E083-4E8F-9531-6234F85B5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2851"/>
          <a:stretch>
            <a:fillRect/>
          </a:stretch>
        </p:blipFill>
        <p:spPr bwMode="auto">
          <a:xfrm>
            <a:off x="7148513" y="625475"/>
            <a:ext cx="17081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3">
            <a:extLst>
              <a:ext uri="{FF2B5EF4-FFF2-40B4-BE49-F238E27FC236}">
                <a16:creationId xmlns:a16="http://schemas.microsoft.com/office/drawing/2014/main" id="{619CC5B4-8018-4673-93BA-83A038F0FDBB}"/>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8" name="标题 3">
            <a:extLst>
              <a:ext uri="{FF2B5EF4-FFF2-40B4-BE49-F238E27FC236}">
                <a16:creationId xmlns:a16="http://schemas.microsoft.com/office/drawing/2014/main" id="{F9A19F62-3193-4441-ACA1-B71171C8DBE6}"/>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A6C5F-57F0-4F4A-88E8-5D9D86AA2971}"/>
              </a:ext>
            </a:extLst>
          </p:cNvPr>
          <p:cNvSpPr>
            <a:spLocks noGrp="1"/>
          </p:cNvSpPr>
          <p:nvPr>
            <p:ph type="title"/>
          </p:nvPr>
        </p:nvSpPr>
        <p:spPr>
          <a:xfrm>
            <a:off x="357158" y="1285866"/>
            <a:ext cx="2214559" cy="450841"/>
          </a:xfrm>
        </p:spPr>
        <p:txBody>
          <a:bodyPr/>
          <a:lstStyle/>
          <a:p>
            <a:pPr>
              <a:defRPr/>
            </a:pPr>
            <a:r>
              <a:rPr lang="en-US" sz="2000" dirty="0">
                <a:solidFill>
                  <a:srgbClr val="FF0000"/>
                </a:solidFill>
                <a:effectLst/>
              </a:rPr>
              <a:t>3.</a:t>
            </a:r>
            <a:r>
              <a:rPr sz="2000" dirty="0">
                <a:solidFill>
                  <a:srgbClr val="FF0000"/>
                </a:solidFill>
                <a:effectLst/>
              </a:rPr>
              <a:t>现代密码时期</a:t>
            </a:r>
            <a:endParaRPr altLang="en-US" sz="2000" dirty="0">
              <a:solidFill>
                <a:srgbClr val="FF0000"/>
              </a:solidFill>
            </a:endParaRPr>
          </a:p>
        </p:txBody>
      </p:sp>
      <p:sp>
        <p:nvSpPr>
          <p:cNvPr id="22531" name="内容占位符 2">
            <a:extLst>
              <a:ext uri="{FF2B5EF4-FFF2-40B4-BE49-F238E27FC236}">
                <a16:creationId xmlns:a16="http://schemas.microsoft.com/office/drawing/2014/main" id="{06612F48-46C5-4C3B-BFB3-3845791F0271}"/>
              </a:ext>
            </a:extLst>
          </p:cNvPr>
          <p:cNvSpPr>
            <a:spLocks noGrp="1" noChangeArrowheads="1"/>
          </p:cNvSpPr>
          <p:nvPr>
            <p:ph idx="1"/>
          </p:nvPr>
        </p:nvSpPr>
        <p:spPr/>
        <p:txBody>
          <a:bodyPr/>
          <a:lstStyle/>
          <a:p>
            <a:r>
              <a:rPr lang="zh-CN" altLang="en-US" b="1"/>
              <a:t>现代</a:t>
            </a:r>
            <a:r>
              <a:rPr lang="zh-CN" altLang="zh-CN" b="1"/>
              <a:t>密码时期是</a:t>
            </a:r>
            <a:r>
              <a:rPr lang="zh-CN" altLang="en-US" b="1">
                <a:solidFill>
                  <a:srgbClr val="0033CC"/>
                </a:solidFill>
              </a:rPr>
              <a:t>从</a:t>
            </a:r>
            <a:r>
              <a:rPr lang="en-US" altLang="zh-CN" b="1">
                <a:solidFill>
                  <a:srgbClr val="0033CC"/>
                </a:solidFill>
              </a:rPr>
              <a:t>20</a:t>
            </a:r>
            <a:r>
              <a:rPr lang="zh-CN" altLang="en-US" b="1">
                <a:solidFill>
                  <a:srgbClr val="0033CC"/>
                </a:solidFill>
              </a:rPr>
              <a:t>世纪</a:t>
            </a:r>
            <a:r>
              <a:rPr lang="en-US" altLang="zh-CN" b="1">
                <a:solidFill>
                  <a:srgbClr val="0033CC"/>
                </a:solidFill>
              </a:rPr>
              <a:t>50</a:t>
            </a:r>
            <a:r>
              <a:rPr lang="zh-CN" altLang="en-US" b="1">
                <a:solidFill>
                  <a:srgbClr val="0033CC"/>
                </a:solidFill>
              </a:rPr>
              <a:t>年代</a:t>
            </a:r>
            <a:r>
              <a:rPr lang="zh-CN" altLang="en-US" b="1"/>
              <a:t>至今</a:t>
            </a:r>
            <a:endParaRPr lang="en-US" altLang="zh-CN" b="1"/>
          </a:p>
          <a:p>
            <a:r>
              <a:rPr lang="zh-CN" altLang="en-US" b="1">
                <a:solidFill>
                  <a:srgbClr val="FF0000"/>
                </a:solidFill>
              </a:rPr>
              <a:t>利用</a:t>
            </a:r>
            <a:r>
              <a:rPr lang="zh-CN" altLang="en-US" b="1">
                <a:solidFill>
                  <a:srgbClr val="0033CC"/>
                </a:solidFill>
              </a:rPr>
              <a:t>计算机技术</a:t>
            </a:r>
            <a:r>
              <a:rPr lang="zh-CN" altLang="en-US" b="1">
                <a:solidFill>
                  <a:srgbClr val="FF0000"/>
                </a:solidFill>
              </a:rPr>
              <a:t>实现</a:t>
            </a:r>
            <a:r>
              <a:rPr lang="zh-CN" altLang="en-US" b="1">
                <a:solidFill>
                  <a:srgbClr val="0033CC"/>
                </a:solidFill>
              </a:rPr>
              <a:t>加解密过程</a:t>
            </a:r>
            <a:r>
              <a:rPr lang="zh-CN" altLang="en-US" b="1"/>
              <a:t>。</a:t>
            </a:r>
            <a:endParaRPr lang="en-US" altLang="zh-CN" b="1"/>
          </a:p>
          <a:p>
            <a:r>
              <a:rPr lang="zh-CN" altLang="en-US" b="1">
                <a:solidFill>
                  <a:srgbClr val="0033CC"/>
                </a:solidFill>
              </a:rPr>
              <a:t>无线通信</a:t>
            </a:r>
            <a:r>
              <a:rPr lang="zh-CN" altLang="en-US" b="1"/>
              <a:t>、</a:t>
            </a:r>
            <a:r>
              <a:rPr lang="zh-CN" altLang="en-US" b="1">
                <a:solidFill>
                  <a:srgbClr val="0033CC"/>
                </a:solidFill>
              </a:rPr>
              <a:t>有线通信</a:t>
            </a:r>
            <a:r>
              <a:rPr lang="zh-CN" altLang="en-US" b="1"/>
              <a:t>、</a:t>
            </a:r>
            <a:r>
              <a:rPr lang="zh-CN" altLang="en-US" b="1">
                <a:solidFill>
                  <a:srgbClr val="0033CC"/>
                </a:solidFill>
              </a:rPr>
              <a:t>计算网络</a:t>
            </a:r>
            <a:r>
              <a:rPr lang="zh-CN" altLang="en-US" b="1"/>
              <a:t>等等方式传递密文</a:t>
            </a:r>
            <a:endParaRPr lang="en-US" altLang="zh-CN" b="1"/>
          </a:p>
          <a:p>
            <a:r>
              <a:rPr lang="en-US" altLang="zh-CN" b="1"/>
              <a:t>1949</a:t>
            </a:r>
            <a:r>
              <a:rPr lang="zh-CN" altLang="zh-CN" b="1"/>
              <a:t>年，</a:t>
            </a:r>
            <a:r>
              <a:rPr lang="en-US" altLang="zh-CN" b="1">
                <a:solidFill>
                  <a:srgbClr val="0033CC"/>
                </a:solidFill>
              </a:rPr>
              <a:t>Shannon</a:t>
            </a:r>
            <a:r>
              <a:rPr lang="zh-CN" altLang="en-US" b="1">
                <a:solidFill>
                  <a:srgbClr val="0033CC"/>
                </a:solidFill>
              </a:rPr>
              <a:t>的</a:t>
            </a:r>
            <a:r>
              <a:rPr lang="zh-CN" altLang="zh-CN" b="1">
                <a:solidFill>
                  <a:srgbClr val="0033CC"/>
                </a:solidFill>
              </a:rPr>
              <a:t>《保密系统的通信理论》</a:t>
            </a:r>
            <a:r>
              <a:rPr lang="zh-CN" altLang="zh-CN" b="1">
                <a:solidFill>
                  <a:srgbClr val="FF0000"/>
                </a:solidFill>
              </a:rPr>
              <a:t>标志着</a:t>
            </a:r>
            <a:r>
              <a:rPr lang="zh-CN" altLang="zh-CN" b="1">
                <a:solidFill>
                  <a:srgbClr val="0033CC"/>
                </a:solidFill>
              </a:rPr>
              <a:t>密码学作为一门科学的形成</a:t>
            </a:r>
            <a:r>
              <a:rPr lang="zh-CN" altLang="en-US" b="1"/>
              <a:t>。</a:t>
            </a:r>
            <a:r>
              <a:rPr lang="en-US" altLang="zh-CN" b="1"/>
              <a:t>1976</a:t>
            </a:r>
            <a:r>
              <a:rPr lang="zh-CN" altLang="en-US" b="1"/>
              <a:t>年</a:t>
            </a:r>
            <a:r>
              <a:rPr lang="en-US" altLang="zh-CN" b="1">
                <a:solidFill>
                  <a:srgbClr val="0033CC"/>
                </a:solidFill>
              </a:rPr>
              <a:t>Diffie</a:t>
            </a:r>
            <a:r>
              <a:rPr lang="zh-CN" altLang="en-US" b="1">
                <a:solidFill>
                  <a:srgbClr val="0033CC"/>
                </a:solidFill>
              </a:rPr>
              <a:t>和</a:t>
            </a:r>
            <a:r>
              <a:rPr lang="en-US" altLang="zh-CN" b="1">
                <a:solidFill>
                  <a:srgbClr val="0033CC"/>
                </a:solidFill>
              </a:rPr>
              <a:t>Hellman</a:t>
            </a:r>
            <a:r>
              <a:rPr lang="zh-CN" altLang="en-US" b="1">
                <a:solidFill>
                  <a:srgbClr val="FF0000"/>
                </a:solidFill>
              </a:rPr>
              <a:t>提出</a:t>
            </a:r>
            <a:r>
              <a:rPr lang="zh-CN" altLang="en-US" b="1">
                <a:solidFill>
                  <a:srgbClr val="0033CC"/>
                </a:solidFill>
              </a:rPr>
              <a:t>公钥密码体制思想</a:t>
            </a:r>
            <a:r>
              <a:rPr lang="zh-CN" altLang="en-US" b="1"/>
              <a:t>，成为密码学发展史上的重要里程碑。</a:t>
            </a:r>
            <a:r>
              <a:rPr lang="zh-CN" altLang="zh-CN" b="1"/>
              <a:t>这个时期的著名密码主要有：</a:t>
            </a:r>
            <a:r>
              <a:rPr lang="en-US" altLang="zh-CN" b="1">
                <a:solidFill>
                  <a:srgbClr val="FF0000"/>
                </a:solidFill>
              </a:rPr>
              <a:t>DES</a:t>
            </a:r>
            <a:r>
              <a:rPr lang="zh-CN" altLang="en-US" b="1"/>
              <a:t>（</a:t>
            </a:r>
            <a:r>
              <a:rPr lang="en-US" altLang="zh-CN" b="1"/>
              <a:t>1977</a:t>
            </a:r>
            <a:r>
              <a:rPr lang="zh-CN" altLang="en-US" b="1"/>
              <a:t>年）、</a:t>
            </a:r>
            <a:r>
              <a:rPr lang="en-US" altLang="zh-CN" b="1">
                <a:solidFill>
                  <a:srgbClr val="FF0000"/>
                </a:solidFill>
              </a:rPr>
              <a:t>RSA</a:t>
            </a:r>
            <a:r>
              <a:rPr lang="zh-CN" altLang="en-US" b="1"/>
              <a:t>（</a:t>
            </a:r>
            <a:r>
              <a:rPr lang="en-US" altLang="zh-CN" b="1"/>
              <a:t>1978</a:t>
            </a:r>
            <a:r>
              <a:rPr lang="zh-CN" altLang="en-US" b="1"/>
              <a:t>年）、</a:t>
            </a:r>
            <a:r>
              <a:rPr lang="en-US" altLang="zh-CN" b="1"/>
              <a:t>ECC</a:t>
            </a:r>
            <a:r>
              <a:rPr lang="zh-CN" altLang="en-US" b="1"/>
              <a:t>（</a:t>
            </a:r>
            <a:r>
              <a:rPr lang="en-US" altLang="zh-CN" b="1"/>
              <a:t>1985</a:t>
            </a:r>
            <a:r>
              <a:rPr lang="zh-CN" altLang="en-US" b="1"/>
              <a:t>年） 、 </a:t>
            </a:r>
            <a:r>
              <a:rPr lang="en-US" altLang="zh-CN" b="1"/>
              <a:t>AES</a:t>
            </a:r>
            <a:r>
              <a:rPr lang="zh-CN" altLang="en-US" b="1"/>
              <a:t>（</a:t>
            </a:r>
            <a:r>
              <a:rPr lang="en-US" altLang="zh-CN" b="1"/>
              <a:t>2001</a:t>
            </a:r>
            <a:r>
              <a:rPr lang="zh-CN" altLang="en-US" b="1"/>
              <a:t>年）等算法。</a:t>
            </a:r>
            <a:endParaRPr lang="en-US" altLang="zh-CN" b="1"/>
          </a:p>
          <a:p>
            <a:endParaRPr lang="en-US" altLang="zh-CN" b="1"/>
          </a:p>
          <a:p>
            <a:endParaRPr lang="zh-CN" altLang="en-US" b="1"/>
          </a:p>
        </p:txBody>
      </p:sp>
      <p:sp>
        <p:nvSpPr>
          <p:cNvPr id="4" name="标题 3">
            <a:extLst>
              <a:ext uri="{FF2B5EF4-FFF2-40B4-BE49-F238E27FC236}">
                <a16:creationId xmlns:a16="http://schemas.microsoft.com/office/drawing/2014/main" id="{EC9E13A5-8670-4DD5-B835-17A88D1347F7}"/>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3">
            <a:extLst>
              <a:ext uri="{FF2B5EF4-FFF2-40B4-BE49-F238E27FC236}">
                <a16:creationId xmlns:a16="http://schemas.microsoft.com/office/drawing/2014/main" id="{36365C06-C12D-4FFE-A30D-D400833C3A22}"/>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DCBAC-BD89-4A87-8EE1-F82EFF623434}"/>
              </a:ext>
            </a:extLst>
          </p:cNvPr>
          <p:cNvSpPr>
            <a:spLocks noGrp="1"/>
          </p:cNvSpPr>
          <p:nvPr>
            <p:ph type="title"/>
          </p:nvPr>
        </p:nvSpPr>
        <p:spPr>
          <a:xfrm>
            <a:off x="214313" y="1000125"/>
            <a:ext cx="2643187" cy="450850"/>
          </a:xfrm>
        </p:spPr>
        <p:txBody>
          <a:bodyPr/>
          <a:lstStyle/>
          <a:p>
            <a:pPr>
              <a:defRPr/>
            </a:pPr>
            <a:r>
              <a:rPr altLang="en-US" sz="1800" dirty="0">
                <a:solidFill>
                  <a:srgbClr val="FF0000"/>
                </a:solidFill>
                <a:effectLst/>
              </a:rPr>
              <a:t>现代密码学主要内容</a:t>
            </a:r>
          </a:p>
        </p:txBody>
      </p:sp>
      <p:sp>
        <p:nvSpPr>
          <p:cNvPr id="23555" name="Rectangle 5">
            <a:extLst>
              <a:ext uri="{FF2B5EF4-FFF2-40B4-BE49-F238E27FC236}">
                <a16:creationId xmlns:a16="http://schemas.microsoft.com/office/drawing/2014/main" id="{2AE15007-C30A-489A-8FED-894BBE98BF1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pic>
        <p:nvPicPr>
          <p:cNvPr id="23556" name="Picture 2">
            <a:extLst>
              <a:ext uri="{FF2B5EF4-FFF2-40B4-BE49-F238E27FC236}">
                <a16:creationId xmlns:a16="http://schemas.microsoft.com/office/drawing/2014/main" id="{94AD0FAB-03F0-44F7-BF14-BF8700BB9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92275" y="1492250"/>
            <a:ext cx="6186488" cy="2744788"/>
          </a:xfrm>
          <a:noFill/>
        </p:spPr>
      </p:pic>
      <p:sp>
        <p:nvSpPr>
          <p:cNvPr id="6" name="标题 3">
            <a:extLst>
              <a:ext uri="{FF2B5EF4-FFF2-40B4-BE49-F238E27FC236}">
                <a16:creationId xmlns:a16="http://schemas.microsoft.com/office/drawing/2014/main" id="{F3B8FB5C-7CC4-4AB6-A982-E388183975AF}"/>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7" name="标题 3">
            <a:extLst>
              <a:ext uri="{FF2B5EF4-FFF2-40B4-BE49-F238E27FC236}">
                <a16:creationId xmlns:a16="http://schemas.microsoft.com/office/drawing/2014/main" id="{3663C834-7D1E-4F3F-AB07-731F21B2D95A}"/>
              </a:ext>
            </a:extLst>
          </p:cNvPr>
          <p:cNvSpPr txBox="1">
            <a:spLocks/>
          </p:cNvSpPr>
          <p:nvPr/>
        </p:nvSpPr>
        <p:spPr bwMode="auto">
          <a:xfrm>
            <a:off x="142844" y="571486"/>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
        <p:nvSpPr>
          <p:cNvPr id="23559" name="TextBox 7">
            <a:extLst>
              <a:ext uri="{FF2B5EF4-FFF2-40B4-BE49-F238E27FC236}">
                <a16:creationId xmlns:a16="http://schemas.microsoft.com/office/drawing/2014/main" id="{2406FC91-21A1-4852-B779-E67BEE7B7A6E}"/>
              </a:ext>
            </a:extLst>
          </p:cNvPr>
          <p:cNvSpPr txBox="1">
            <a:spLocks noChangeArrowheads="1"/>
          </p:cNvSpPr>
          <p:nvPr/>
        </p:nvSpPr>
        <p:spPr bwMode="auto">
          <a:xfrm>
            <a:off x="3643313" y="4214813"/>
            <a:ext cx="2143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a:solidFill>
                  <a:srgbClr val="FF0000"/>
                </a:solidFill>
                <a:latin typeface="Arial" panose="020B0604020202020204" pitchFamily="34" charset="0"/>
              </a:rPr>
              <a:t>密码学基本内容及其联系</a:t>
            </a:r>
          </a:p>
        </p:txBody>
      </p:sp>
    </p:spTree>
  </p:cSld>
  <p:clrMapOvr>
    <a:masterClrMapping/>
  </p:clrMapOvr>
  <p:transition spd="med">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255408B-C37E-40DF-BC1B-B0E5529BFA9C}"/>
              </a:ext>
            </a:extLst>
          </p:cNvPr>
          <p:cNvSpPr txBox="1">
            <a:spLocks/>
          </p:cNvSpPr>
          <p:nvPr/>
        </p:nvSpPr>
        <p:spPr bwMode="auto">
          <a:xfrm>
            <a:off x="1285852" y="123478"/>
            <a:ext cx="6072230" cy="632693"/>
          </a:xfrm>
          <a:prstGeom prst="rect">
            <a:avLst/>
          </a:prstGeom>
          <a:noFill/>
          <a:ln w="9525">
            <a:noFill/>
            <a:miter lim="800000"/>
            <a:headEnd/>
            <a:tailEnd/>
          </a:ln>
        </p:spPr>
        <p:txBody>
          <a:bodyPr anchor="ctr"/>
          <a:lstStyle/>
          <a:p>
            <a:pPr algn="ctr">
              <a:defRPr/>
            </a:pPr>
            <a:r>
              <a:rPr lang="zh-CN" altLang="en-US" sz="3200" b="1" dirty="0">
                <a:solidFill>
                  <a:srgbClr val="C00000"/>
                </a:solidFill>
                <a:effectLst>
                  <a:reflection blurRad="6350" stA="50000" endA="300" endPos="50000" dist="60007" dir="5400000" sy="-100000" algn="bl" rotWithShape="0"/>
                </a:effectLst>
                <a:latin typeface="+mj-ea"/>
                <a:ea typeface="+mj-ea"/>
                <a:cs typeface="+mj-cs"/>
              </a:rPr>
              <a:t>第</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4</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章  密码学</a:t>
            </a:r>
          </a:p>
        </p:txBody>
      </p:sp>
      <p:sp>
        <p:nvSpPr>
          <p:cNvPr id="5123" name="内容占位符 4">
            <a:extLst>
              <a:ext uri="{FF2B5EF4-FFF2-40B4-BE49-F238E27FC236}">
                <a16:creationId xmlns:a16="http://schemas.microsoft.com/office/drawing/2014/main" id="{2DD38E74-DE99-46EB-9D99-265B5124243A}"/>
              </a:ext>
            </a:extLst>
          </p:cNvPr>
          <p:cNvSpPr>
            <a:spLocks noGrp="1" noChangeArrowheads="1"/>
          </p:cNvSpPr>
          <p:nvPr>
            <p:ph idx="1"/>
          </p:nvPr>
        </p:nvSpPr>
        <p:spPr>
          <a:xfrm>
            <a:off x="539750" y="842963"/>
            <a:ext cx="8280400" cy="3816350"/>
          </a:xfrm>
        </p:spPr>
        <p:txBody>
          <a:bodyPr/>
          <a:lstStyle/>
          <a:p>
            <a:pPr>
              <a:buFont typeface="Wingdings" panose="05000000000000000000" pitchFamily="2" charset="2"/>
              <a:buChar char="Ø"/>
            </a:pPr>
            <a:r>
              <a:rPr lang="zh-CN" altLang="en-US" b="1" dirty="0">
                <a:solidFill>
                  <a:srgbClr val="FF0000"/>
                </a:solidFill>
              </a:rPr>
              <a:t>了解</a:t>
            </a:r>
            <a:r>
              <a:rPr lang="zh-CN" altLang="en-US" b="1" dirty="0"/>
              <a:t>密码学发展历史，</a:t>
            </a:r>
            <a:r>
              <a:rPr lang="zh-CN" altLang="en-US" b="1" dirty="0">
                <a:solidFill>
                  <a:srgbClr val="FF0000"/>
                </a:solidFill>
              </a:rPr>
              <a:t>掌握</a:t>
            </a:r>
            <a:r>
              <a:rPr lang="zh-CN" altLang="en-US" b="1" dirty="0"/>
              <a:t>密码体制模型及概念、密码体制原则、密码体制的分类、密码体制的安全性分类及典型攻击；</a:t>
            </a:r>
            <a:endParaRPr lang="en-US" altLang="zh-CN" b="1" dirty="0"/>
          </a:p>
          <a:p>
            <a:pPr>
              <a:buFont typeface="Wingdings" panose="05000000000000000000" pitchFamily="2" charset="2"/>
              <a:buChar char="Ø"/>
            </a:pPr>
            <a:r>
              <a:rPr lang="zh-CN" altLang="en-US" b="1" dirty="0">
                <a:solidFill>
                  <a:srgbClr val="FF0000"/>
                </a:solidFill>
              </a:rPr>
              <a:t>掌握</a:t>
            </a:r>
            <a:r>
              <a:rPr lang="zh-CN" altLang="en-US" b="1" dirty="0"/>
              <a:t>分组密码设计的一般原理，</a:t>
            </a:r>
            <a:r>
              <a:rPr lang="zh-CN" altLang="en-US" b="1" dirty="0">
                <a:solidFill>
                  <a:srgbClr val="FF0000"/>
                </a:solidFill>
              </a:rPr>
              <a:t>了解</a:t>
            </a:r>
            <a:r>
              <a:rPr lang="en-US" altLang="zh-CN" b="1" dirty="0"/>
              <a:t>DES</a:t>
            </a:r>
            <a:r>
              <a:rPr lang="zh-CN" altLang="en-US" b="1" dirty="0"/>
              <a:t>算法；</a:t>
            </a:r>
            <a:r>
              <a:rPr lang="zh-CN" altLang="en-US" b="1" u="sng" dirty="0">
                <a:solidFill>
                  <a:srgbClr val="FF0000"/>
                </a:solidFill>
              </a:rPr>
              <a:t>（重点）</a:t>
            </a:r>
            <a:endParaRPr lang="en-US" altLang="zh-CN" b="1" u="sng" dirty="0">
              <a:solidFill>
                <a:srgbClr val="FF0000"/>
              </a:solidFill>
            </a:endParaRPr>
          </a:p>
          <a:p>
            <a:pPr>
              <a:buFont typeface="Wingdings" panose="05000000000000000000" pitchFamily="2" charset="2"/>
              <a:buChar char="Ø"/>
            </a:pPr>
            <a:r>
              <a:rPr lang="zh-CN" altLang="en-US" b="1" dirty="0">
                <a:solidFill>
                  <a:srgbClr val="FF0000"/>
                </a:solidFill>
              </a:rPr>
              <a:t>掌握</a:t>
            </a:r>
            <a:r>
              <a:rPr lang="zh-CN" altLang="en-US" b="1" dirty="0"/>
              <a:t>序列密码的</a:t>
            </a:r>
            <a:r>
              <a:rPr lang="zh-CN" altLang="en-US" b="1"/>
              <a:t>基本原理，</a:t>
            </a:r>
            <a:r>
              <a:rPr lang="zh-CN" altLang="en-US" b="1">
                <a:solidFill>
                  <a:srgbClr val="FF0000"/>
                </a:solidFill>
              </a:rPr>
              <a:t>掌握</a:t>
            </a:r>
            <a:r>
              <a:rPr lang="zh-CN" altLang="en-US" b="1" dirty="0"/>
              <a:t>线性反馈寄存器，</a:t>
            </a:r>
            <a:r>
              <a:rPr lang="zh-CN" altLang="en-US" b="1" dirty="0">
                <a:solidFill>
                  <a:srgbClr val="FF0000"/>
                </a:solidFill>
              </a:rPr>
              <a:t>掌握</a:t>
            </a:r>
            <a:r>
              <a:rPr lang="zh-CN" altLang="en-US" b="1" dirty="0"/>
              <a:t>非线性序列的生成方法；</a:t>
            </a:r>
            <a:r>
              <a:rPr lang="zh-CN" altLang="en-US" b="1" u="sng" dirty="0">
                <a:solidFill>
                  <a:srgbClr val="FF0000"/>
                </a:solidFill>
              </a:rPr>
              <a:t> （重点）</a:t>
            </a:r>
            <a:endParaRPr lang="en-US" altLang="zh-CN" b="1" dirty="0"/>
          </a:p>
          <a:p>
            <a:pPr>
              <a:buFont typeface="Wingdings" panose="05000000000000000000" pitchFamily="2" charset="2"/>
              <a:buChar char="Ø"/>
            </a:pPr>
            <a:r>
              <a:rPr lang="zh-CN" altLang="en-US" b="1" dirty="0">
                <a:solidFill>
                  <a:srgbClr val="FF0000"/>
                </a:solidFill>
              </a:rPr>
              <a:t>掌握</a:t>
            </a:r>
            <a:r>
              <a:rPr lang="zh-CN" altLang="en-US" b="1" dirty="0"/>
              <a:t>哈希函数的概念、结构及应用，</a:t>
            </a:r>
            <a:r>
              <a:rPr lang="zh-CN" altLang="en-US" b="1" dirty="0">
                <a:solidFill>
                  <a:srgbClr val="FF0000"/>
                </a:solidFill>
              </a:rPr>
              <a:t>了解</a:t>
            </a:r>
            <a:r>
              <a:rPr lang="zh-CN" altLang="en-US" b="1" dirty="0"/>
              <a:t>典型的哈希算法，</a:t>
            </a:r>
            <a:r>
              <a:rPr lang="zh-CN" altLang="en-US" b="1" dirty="0">
                <a:solidFill>
                  <a:srgbClr val="FF0000"/>
                </a:solidFill>
              </a:rPr>
              <a:t>掌握</a:t>
            </a:r>
            <a:r>
              <a:rPr lang="zh-CN" altLang="en-US" b="1" dirty="0"/>
              <a:t>消息验证码概念，</a:t>
            </a:r>
            <a:r>
              <a:rPr lang="zh-CN" altLang="en-US" b="1" dirty="0">
                <a:solidFill>
                  <a:srgbClr val="FF0000"/>
                </a:solidFill>
              </a:rPr>
              <a:t>了解</a:t>
            </a:r>
            <a:r>
              <a:rPr lang="zh-CN" altLang="en-US" b="1" dirty="0"/>
              <a:t>基于</a:t>
            </a:r>
            <a:r>
              <a:rPr lang="en-US" altLang="zh-CN" b="1" dirty="0"/>
              <a:t>DES</a:t>
            </a:r>
            <a:r>
              <a:rPr lang="zh-CN" altLang="en-US" b="1" dirty="0"/>
              <a:t>和</a:t>
            </a:r>
            <a:r>
              <a:rPr lang="en-US" altLang="zh-CN" b="1" dirty="0"/>
              <a:t>Hash</a:t>
            </a:r>
            <a:r>
              <a:rPr lang="zh-CN" altLang="en-US" b="1" dirty="0"/>
              <a:t>的消息认证码；</a:t>
            </a:r>
            <a:r>
              <a:rPr lang="zh-CN" altLang="en-US" b="1" u="sng" dirty="0">
                <a:solidFill>
                  <a:srgbClr val="FF0000"/>
                </a:solidFill>
              </a:rPr>
              <a:t> （重点）</a:t>
            </a:r>
            <a:endParaRPr lang="en-US" altLang="zh-CN" b="1" dirty="0"/>
          </a:p>
          <a:p>
            <a:pPr>
              <a:buFont typeface="Wingdings" panose="05000000000000000000" pitchFamily="2" charset="2"/>
              <a:buChar char="Ø"/>
            </a:pPr>
            <a:r>
              <a:rPr lang="zh-CN" altLang="en-US" b="1" dirty="0">
                <a:solidFill>
                  <a:srgbClr val="FF0000"/>
                </a:solidFill>
              </a:rPr>
              <a:t>掌握</a:t>
            </a:r>
            <a:r>
              <a:rPr lang="zh-CN" altLang="en-US" b="1" dirty="0"/>
              <a:t>公开密钥密码系统的特点及原理，</a:t>
            </a:r>
            <a:r>
              <a:rPr lang="zh-CN" altLang="en-US" b="1" dirty="0">
                <a:solidFill>
                  <a:srgbClr val="FF0000"/>
                </a:solidFill>
              </a:rPr>
              <a:t>掌握</a:t>
            </a:r>
            <a:r>
              <a:rPr lang="en-US" altLang="zh-CN" b="1" dirty="0"/>
              <a:t>RSA</a:t>
            </a:r>
            <a:r>
              <a:rPr lang="zh-CN" altLang="en-US" b="1" dirty="0"/>
              <a:t>的公钥密码算法，</a:t>
            </a:r>
            <a:r>
              <a:rPr lang="zh-CN" altLang="en-US" b="1" dirty="0">
                <a:solidFill>
                  <a:srgbClr val="FF0000"/>
                </a:solidFill>
              </a:rPr>
              <a:t>了解</a:t>
            </a:r>
            <a:r>
              <a:rPr lang="zh-CN" altLang="en-US" b="1" dirty="0"/>
              <a:t>数字签名的特点和原理；</a:t>
            </a:r>
            <a:r>
              <a:rPr lang="zh-CN" altLang="en-US" b="1" u="sng" dirty="0">
                <a:solidFill>
                  <a:srgbClr val="FF0000"/>
                </a:solidFill>
              </a:rPr>
              <a:t> （重点）</a:t>
            </a:r>
            <a:endParaRPr lang="en-US" altLang="zh-CN" b="1" dirty="0"/>
          </a:p>
          <a:p>
            <a:pPr>
              <a:buFont typeface="Wingdings" panose="05000000000000000000" pitchFamily="2" charset="2"/>
              <a:buChar char="Ø"/>
            </a:pPr>
            <a:r>
              <a:rPr lang="zh-CN" altLang="en-US" b="1" dirty="0">
                <a:solidFill>
                  <a:srgbClr val="FF0000"/>
                </a:solidFill>
              </a:rPr>
              <a:t>理解并掌握</a:t>
            </a:r>
            <a:r>
              <a:rPr lang="zh-CN" altLang="en-US" b="1" dirty="0"/>
              <a:t>密钥管理的层次结构，</a:t>
            </a:r>
            <a:r>
              <a:rPr lang="zh-CN" altLang="en-US" b="1" dirty="0">
                <a:solidFill>
                  <a:srgbClr val="FF0000"/>
                </a:solidFill>
              </a:rPr>
              <a:t>掌握</a:t>
            </a:r>
            <a:r>
              <a:rPr lang="zh-CN" altLang="en-US" b="1" dirty="0"/>
              <a:t>密钥建立、协商的方法，</a:t>
            </a:r>
            <a:r>
              <a:rPr lang="zh-CN" altLang="en-US" b="1" dirty="0">
                <a:solidFill>
                  <a:srgbClr val="FF0000"/>
                </a:solidFill>
              </a:rPr>
              <a:t>了解</a:t>
            </a:r>
            <a:r>
              <a:rPr lang="en-US" altLang="zh-CN" b="1" dirty="0"/>
              <a:t>PKI</a:t>
            </a:r>
            <a:r>
              <a:rPr lang="zh-CN" altLang="en-US" b="1" dirty="0"/>
              <a:t>技术。</a:t>
            </a:r>
            <a:r>
              <a:rPr lang="zh-CN" altLang="en-US" b="1" u="sng" dirty="0">
                <a:solidFill>
                  <a:srgbClr val="FF0000"/>
                </a:solidFill>
              </a:rPr>
              <a:t> （重点）</a:t>
            </a:r>
            <a:endParaRPr lang="en-US" altLang="zh-CN" b="1" dirty="0"/>
          </a:p>
          <a:p>
            <a:pPr>
              <a:buFont typeface="Wingdings" panose="05000000000000000000" pitchFamily="2" charset="2"/>
              <a:buChar char="Ø"/>
            </a:pPr>
            <a:endParaRPr lang="en-US" altLang="zh-CN" b="1" dirty="0"/>
          </a:p>
          <a:p>
            <a:pPr>
              <a:buFont typeface="Wingdings" panose="05000000000000000000" pitchFamily="2" charset="2"/>
              <a:buChar char="Ø"/>
            </a:pPr>
            <a:endParaRPr lang="zh-CN" altLang="en-US" b="1" dirty="0"/>
          </a:p>
        </p:txBody>
      </p:sp>
    </p:spTree>
  </p:cSld>
  <p:clrMapOvr>
    <a:masterClrMapping/>
  </p:clrMapOvr>
  <p:transition spd="med">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CB154-18EB-4D05-9A9F-AC6FE7C63F78}"/>
              </a:ext>
            </a:extLst>
          </p:cNvPr>
          <p:cNvSpPr>
            <a:spLocks noGrp="1"/>
          </p:cNvSpPr>
          <p:nvPr>
            <p:ph type="title"/>
          </p:nvPr>
        </p:nvSpPr>
        <p:spPr>
          <a:xfrm>
            <a:off x="214282" y="642924"/>
            <a:ext cx="3929071" cy="379403"/>
          </a:xfrm>
        </p:spPr>
        <p:txBody>
          <a:bodyPr/>
          <a:lstStyle/>
          <a:p>
            <a:pPr>
              <a:defRPr/>
            </a:pPr>
            <a:r>
              <a:rPr lang="en-US" sz="2000" dirty="0"/>
              <a:t>4.1.2 </a:t>
            </a:r>
            <a:r>
              <a:rPr altLang="en-US" sz="2000" dirty="0"/>
              <a:t>密码体制的基本组成及分类</a:t>
            </a:r>
          </a:p>
        </p:txBody>
      </p:sp>
      <p:pic>
        <p:nvPicPr>
          <p:cNvPr id="24579" name="Picture 2">
            <a:extLst>
              <a:ext uri="{FF2B5EF4-FFF2-40B4-BE49-F238E27FC236}">
                <a16:creationId xmlns:a16="http://schemas.microsoft.com/office/drawing/2014/main" id="{755E50C9-CE44-4CF0-A4EE-A4054A5CA8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43063" y="1500188"/>
            <a:ext cx="6337300" cy="1962150"/>
          </a:xfrm>
          <a:noFill/>
        </p:spPr>
      </p:pic>
      <p:sp>
        <p:nvSpPr>
          <p:cNvPr id="24580" name="Text Box 3">
            <a:extLst>
              <a:ext uri="{FF2B5EF4-FFF2-40B4-BE49-F238E27FC236}">
                <a16:creationId xmlns:a16="http://schemas.microsoft.com/office/drawing/2014/main" id="{591E6825-8CF1-42A0-B231-62D5A664ECA8}"/>
              </a:ext>
            </a:extLst>
          </p:cNvPr>
          <p:cNvSpPr txBox="1">
            <a:spLocks noChangeArrowheads="1"/>
          </p:cNvSpPr>
          <p:nvPr/>
        </p:nvSpPr>
        <p:spPr bwMode="auto">
          <a:xfrm>
            <a:off x="2286000" y="3643313"/>
            <a:ext cx="4679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FF0000"/>
                </a:solidFill>
                <a:latin typeface="Cambria" panose="02040503050406030204" pitchFamily="18" charset="0"/>
              </a:rPr>
              <a:t>保密通信的一般模型</a:t>
            </a:r>
            <a:endParaRPr lang="zh-CN" altLang="zh-CN" b="1">
              <a:solidFill>
                <a:srgbClr val="FF0000"/>
              </a:solidFill>
              <a:latin typeface="Arial" panose="020B0604020202020204" pitchFamily="34" charset="0"/>
            </a:endParaRPr>
          </a:p>
        </p:txBody>
      </p:sp>
      <p:sp>
        <p:nvSpPr>
          <p:cNvPr id="5" name="标题 3">
            <a:extLst>
              <a:ext uri="{FF2B5EF4-FFF2-40B4-BE49-F238E27FC236}">
                <a16:creationId xmlns:a16="http://schemas.microsoft.com/office/drawing/2014/main" id="{0ABEF5E7-9043-4161-8D5D-E41E30D9382B}"/>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Tree>
  </p:cSld>
  <p:clrMapOvr>
    <a:masterClrMapping/>
  </p:clrMapOvr>
  <p:transition spd="med">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2076C2F-D313-47CE-B34F-EBAF89BE36A5}"/>
              </a:ext>
            </a:extLst>
          </p:cNvPr>
          <p:cNvSpPr>
            <a:spLocks noGrp="1"/>
          </p:cNvSpPr>
          <p:nvPr>
            <p:ph idx="1"/>
          </p:nvPr>
        </p:nvSpPr>
        <p:spPr>
          <a:xfrm>
            <a:off x="428625" y="1357313"/>
            <a:ext cx="8229600" cy="2794000"/>
          </a:xfrm>
        </p:spPr>
        <p:txBody>
          <a:bodyPr/>
          <a:lstStyle/>
          <a:p>
            <a:pPr marL="0" indent="0">
              <a:buFont typeface="Wingdings" panose="05000000000000000000" pitchFamily="2" charset="2"/>
              <a:buNone/>
              <a:defRPr/>
            </a:pPr>
            <a:r>
              <a:rPr lang="zh-CN" altLang="zh-CN" b="1" dirty="0">
                <a:solidFill>
                  <a:srgbClr val="FF0000"/>
                </a:solidFill>
              </a:rPr>
              <a:t>一个密码体制（</a:t>
            </a:r>
            <a:r>
              <a:rPr lang="en-US" altLang="zh-CN" b="1" dirty="0">
                <a:solidFill>
                  <a:srgbClr val="FF0000"/>
                </a:solidFill>
              </a:rPr>
              <a:t>cryptosystem</a:t>
            </a:r>
            <a:r>
              <a:rPr lang="zh-CN" altLang="zh-CN" b="1" dirty="0">
                <a:solidFill>
                  <a:srgbClr val="FF0000"/>
                </a:solidFill>
              </a:rPr>
              <a:t>）由五个部分组成：</a:t>
            </a:r>
          </a:p>
          <a:p>
            <a:pPr>
              <a:buFont typeface="Wingdings" panose="05000000000000000000" pitchFamily="2" charset="2"/>
              <a:buChar char="Ø"/>
              <a:defRPr/>
            </a:pPr>
            <a:r>
              <a:rPr lang="zh-CN" altLang="zh-CN" b="1" dirty="0">
                <a:solidFill>
                  <a:srgbClr val="FF0000"/>
                </a:solidFill>
                <a:latin typeface="Times New Roman" panose="02020603050405020304" pitchFamily="18" charset="0"/>
                <a:cs typeface="Times New Roman" panose="02020603050405020304" pitchFamily="18" charset="0"/>
              </a:rPr>
              <a:t>明文空间</a:t>
            </a:r>
            <a:r>
              <a:rPr lang="en-US" altLang="zh-CN" b="1" i="1" dirty="0">
                <a:solidFill>
                  <a:srgbClr val="FF0000"/>
                </a:solidFill>
                <a:latin typeface="Times New Roman" panose="02020603050405020304" pitchFamily="18" charset="0"/>
                <a:cs typeface="Times New Roman" panose="02020603050405020304" pitchFamily="18" charset="0"/>
              </a:rPr>
              <a:t>M</a:t>
            </a:r>
            <a:r>
              <a:rPr lang="zh-CN"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它是全体明文</a:t>
            </a:r>
            <a:r>
              <a:rPr lang="en-US" altLang="zh-CN" b="1" i="1" dirty="0">
                <a:solidFill>
                  <a:srgbClr val="0033CC"/>
                </a:solidFill>
                <a:latin typeface="Times New Roman" panose="02020603050405020304" pitchFamily="18" charset="0"/>
                <a:cs typeface="Times New Roman" panose="02020603050405020304" pitchFamily="18" charset="0"/>
              </a:rPr>
              <a:t>m </a:t>
            </a:r>
            <a:r>
              <a:rPr lang="zh-CN" altLang="zh-CN" b="1" dirty="0">
                <a:solidFill>
                  <a:srgbClr val="0033CC"/>
                </a:solidFill>
                <a:latin typeface="Times New Roman" panose="02020603050405020304" pitchFamily="18" charset="0"/>
                <a:cs typeface="Times New Roman" panose="02020603050405020304" pitchFamily="18" charset="0"/>
              </a:rPr>
              <a:t>的集合；</a:t>
            </a:r>
          </a:p>
          <a:p>
            <a:pPr>
              <a:buFont typeface="Wingdings" panose="05000000000000000000" pitchFamily="2" charset="2"/>
              <a:buChar char="Ø"/>
              <a:defRPr/>
            </a:pPr>
            <a:r>
              <a:rPr lang="zh-CN" altLang="zh-CN" b="1" dirty="0">
                <a:solidFill>
                  <a:srgbClr val="FF0000"/>
                </a:solidFill>
                <a:latin typeface="Times New Roman" panose="02020603050405020304" pitchFamily="18" charset="0"/>
                <a:cs typeface="Times New Roman" panose="02020603050405020304" pitchFamily="18" charset="0"/>
              </a:rPr>
              <a:t>密文空间</a:t>
            </a:r>
            <a:r>
              <a:rPr lang="en-US" altLang="zh-CN" b="1" i="1" dirty="0">
                <a:solidFill>
                  <a:srgbClr val="FF0000"/>
                </a:solidFill>
                <a:latin typeface="Times New Roman" panose="02020603050405020304" pitchFamily="18" charset="0"/>
                <a:cs typeface="Times New Roman" panose="02020603050405020304" pitchFamily="18" charset="0"/>
              </a:rPr>
              <a:t>C</a:t>
            </a:r>
            <a:r>
              <a:rPr lang="zh-CN"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它是全体密文</a:t>
            </a:r>
            <a:r>
              <a:rPr lang="en-US" altLang="zh-CN" b="1" i="1" dirty="0">
                <a:solidFill>
                  <a:srgbClr val="0033CC"/>
                </a:solidFill>
                <a:latin typeface="Times New Roman" panose="02020603050405020304" pitchFamily="18" charset="0"/>
                <a:cs typeface="Times New Roman" panose="02020603050405020304" pitchFamily="18" charset="0"/>
              </a:rPr>
              <a:t>c </a:t>
            </a:r>
            <a:r>
              <a:rPr lang="zh-CN" altLang="zh-CN" b="1" dirty="0">
                <a:solidFill>
                  <a:srgbClr val="0033CC"/>
                </a:solidFill>
                <a:latin typeface="Times New Roman" panose="02020603050405020304" pitchFamily="18" charset="0"/>
                <a:cs typeface="Times New Roman" panose="02020603050405020304" pitchFamily="18" charset="0"/>
              </a:rPr>
              <a:t>的集合；</a:t>
            </a:r>
          </a:p>
          <a:p>
            <a:pPr>
              <a:buFont typeface="Wingdings" panose="05000000000000000000" pitchFamily="2" charset="2"/>
              <a:buChar char="Ø"/>
              <a:defRPr/>
            </a:pPr>
            <a:r>
              <a:rPr lang="zh-CN" altLang="zh-CN" b="1" dirty="0">
                <a:solidFill>
                  <a:srgbClr val="FF0000"/>
                </a:solidFill>
                <a:latin typeface="Times New Roman" panose="02020603050405020304" pitchFamily="18" charset="0"/>
                <a:cs typeface="Times New Roman" panose="02020603050405020304" pitchFamily="18" charset="0"/>
              </a:rPr>
              <a:t>密钥空间</a:t>
            </a:r>
            <a:r>
              <a:rPr lang="en-US" altLang="zh-CN" b="1" i="1" dirty="0">
                <a:solidFill>
                  <a:srgbClr val="FF0000"/>
                </a:solidFill>
                <a:latin typeface="Times New Roman" panose="02020603050405020304" pitchFamily="18" charset="0"/>
                <a:cs typeface="Times New Roman" panose="02020603050405020304" pitchFamily="18" charset="0"/>
              </a:rPr>
              <a:t>K</a:t>
            </a:r>
            <a:r>
              <a:rPr lang="zh-CN"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它是全体密钥</a:t>
            </a:r>
            <a:r>
              <a:rPr lang="en-US" altLang="zh-CN" b="1" i="1" dirty="0">
                <a:solidFill>
                  <a:srgbClr val="0033CC"/>
                </a:solidFill>
                <a:latin typeface="Times New Roman" panose="02020603050405020304" pitchFamily="18" charset="0"/>
                <a:cs typeface="Times New Roman" panose="02020603050405020304" pitchFamily="18" charset="0"/>
              </a:rPr>
              <a:t>k</a:t>
            </a:r>
            <a:r>
              <a:rPr lang="zh-CN" altLang="zh-CN" b="1" dirty="0">
                <a:solidFill>
                  <a:srgbClr val="0033CC"/>
                </a:solidFill>
                <a:latin typeface="Times New Roman" panose="02020603050405020304" pitchFamily="18" charset="0"/>
                <a:cs typeface="Times New Roman" panose="02020603050405020304" pitchFamily="18" charset="0"/>
              </a:rPr>
              <a:t>的集合。其中每一个密钥</a:t>
            </a:r>
            <a:r>
              <a:rPr lang="en-US" altLang="zh-CN" b="1" i="1" dirty="0">
                <a:solidFill>
                  <a:srgbClr val="0033CC"/>
                </a:solidFill>
                <a:latin typeface="Times New Roman" panose="02020603050405020304" pitchFamily="18" charset="0"/>
                <a:cs typeface="Times New Roman" panose="02020603050405020304" pitchFamily="18" charset="0"/>
              </a:rPr>
              <a:t>k </a:t>
            </a:r>
            <a:r>
              <a:rPr lang="zh-CN" altLang="zh-CN" b="1" dirty="0">
                <a:solidFill>
                  <a:srgbClr val="0033CC"/>
                </a:solidFill>
                <a:latin typeface="Times New Roman" panose="02020603050405020304" pitchFamily="18" charset="0"/>
                <a:cs typeface="Times New Roman" panose="02020603050405020304" pitchFamily="18" charset="0"/>
              </a:rPr>
              <a:t>均由加密密钥</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e</a:t>
            </a:r>
            <a:r>
              <a:rPr lang="zh-CN" altLang="zh-CN" b="1" dirty="0">
                <a:solidFill>
                  <a:srgbClr val="0033CC"/>
                </a:solidFill>
                <a:latin typeface="Times New Roman" panose="02020603050405020304" pitchFamily="18" charset="0"/>
                <a:cs typeface="Times New Roman" panose="02020603050405020304" pitchFamily="18" charset="0"/>
              </a:rPr>
              <a:t>和解密密钥</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d</a:t>
            </a:r>
            <a:r>
              <a:rPr lang="en-US" altLang="zh-CN" b="1" i="1" baseline="-25000" dirty="0">
                <a:solidFill>
                  <a:srgbClr val="0033CC"/>
                </a:solidFill>
                <a:latin typeface="Times New Roman" panose="02020603050405020304" pitchFamily="18" charset="0"/>
                <a:cs typeface="Times New Roman" panose="02020603050405020304" pitchFamily="18" charset="0"/>
              </a:rPr>
              <a:t> </a:t>
            </a:r>
            <a:r>
              <a:rPr lang="zh-CN" altLang="zh-CN" b="1" dirty="0">
                <a:solidFill>
                  <a:srgbClr val="0033CC"/>
                </a:solidFill>
                <a:latin typeface="Times New Roman" panose="02020603050405020304" pitchFamily="18" charset="0"/>
                <a:cs typeface="Times New Roman" panose="02020603050405020304" pitchFamily="18" charset="0"/>
              </a:rPr>
              <a:t>组成，即</a:t>
            </a:r>
            <a:r>
              <a:rPr lang="en-US" altLang="zh-CN" b="1" i="1" dirty="0">
                <a:solidFill>
                  <a:srgbClr val="0033CC"/>
                </a:solidFill>
                <a:latin typeface="Times New Roman" panose="02020603050405020304" pitchFamily="18" charset="0"/>
                <a:cs typeface="Times New Roman" panose="02020603050405020304" pitchFamily="18" charset="0"/>
              </a:rPr>
              <a:t>k </a:t>
            </a:r>
            <a:r>
              <a:rPr lang="en-US" altLang="zh-CN" b="1" dirty="0">
                <a:solidFill>
                  <a:srgbClr val="0033CC"/>
                </a:solidFill>
                <a:latin typeface="Times New Roman" panose="02020603050405020304" pitchFamily="18" charset="0"/>
                <a:cs typeface="Times New Roman" panose="02020603050405020304" pitchFamily="18" charset="0"/>
              </a:rPr>
              <a:t>= (</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e</a:t>
            </a:r>
            <a:r>
              <a:rPr lang="en-US" altLang="zh-CN" b="1" i="1" baseline="-25000" dirty="0">
                <a:solidFill>
                  <a:srgbClr val="0033CC"/>
                </a:solidFill>
                <a:latin typeface="Times New Roman" panose="02020603050405020304" pitchFamily="18" charset="0"/>
                <a:cs typeface="Times New Roman" panose="02020603050405020304" pitchFamily="18" charset="0"/>
              </a:rPr>
              <a:t> </a:t>
            </a:r>
            <a:r>
              <a:rPr lang="en-US" altLang="zh-CN" b="1" dirty="0">
                <a:solidFill>
                  <a:srgbClr val="0033CC"/>
                </a:solidFill>
                <a:latin typeface="Times New Roman" panose="02020603050405020304" pitchFamily="18" charset="0"/>
                <a:cs typeface="Times New Roman" panose="02020603050405020304" pitchFamily="18" charset="0"/>
              </a:rPr>
              <a:t>, </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d</a:t>
            </a:r>
            <a:r>
              <a:rPr lang="en-US" altLang="zh-CN" b="1" i="1" baseline="-25000" dirty="0">
                <a:solidFill>
                  <a:srgbClr val="0033CC"/>
                </a:solidFill>
                <a:latin typeface="Times New Roman" panose="02020603050405020304" pitchFamily="18" charset="0"/>
                <a:cs typeface="Times New Roman" panose="02020603050405020304" pitchFamily="18" charset="0"/>
              </a:rPr>
              <a:t> </a:t>
            </a:r>
            <a:r>
              <a:rPr lang="en-US" altLang="zh-CN" b="1" dirty="0">
                <a:solidFill>
                  <a:srgbClr val="0033CC"/>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defRPr/>
            </a:pPr>
            <a:r>
              <a:rPr lang="zh-CN" altLang="zh-CN" b="1" dirty="0">
                <a:solidFill>
                  <a:srgbClr val="FF0000"/>
                </a:solidFill>
                <a:latin typeface="Times New Roman" panose="02020603050405020304" pitchFamily="18" charset="0"/>
                <a:cs typeface="Times New Roman" panose="02020603050405020304" pitchFamily="18" charset="0"/>
              </a:rPr>
              <a:t>加密算法</a:t>
            </a:r>
            <a:r>
              <a:rPr lang="en-US" altLang="zh-CN" b="1" i="1" dirty="0">
                <a:solidFill>
                  <a:srgbClr val="FF0000"/>
                </a:solidFill>
                <a:latin typeface="Times New Roman" panose="02020603050405020304" pitchFamily="18" charset="0"/>
                <a:cs typeface="Times New Roman" panose="02020603050405020304" pitchFamily="18" charset="0"/>
              </a:rPr>
              <a:t>E</a:t>
            </a:r>
            <a:r>
              <a:rPr lang="zh-CN"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是在密钥控制下将明文消息从</a:t>
            </a:r>
            <a:r>
              <a:rPr lang="en-US" altLang="zh-CN" b="1" i="1" dirty="0">
                <a:solidFill>
                  <a:srgbClr val="0033CC"/>
                </a:solidFill>
                <a:latin typeface="Times New Roman" panose="02020603050405020304" pitchFamily="18" charset="0"/>
                <a:cs typeface="Times New Roman" panose="02020603050405020304" pitchFamily="18" charset="0"/>
              </a:rPr>
              <a:t>M </a:t>
            </a:r>
            <a:r>
              <a:rPr lang="zh-CN" altLang="zh-CN" b="1" dirty="0">
                <a:solidFill>
                  <a:srgbClr val="0033CC"/>
                </a:solidFill>
                <a:latin typeface="Times New Roman" panose="02020603050405020304" pitchFamily="18" charset="0"/>
                <a:cs typeface="Times New Roman" panose="02020603050405020304" pitchFamily="18" charset="0"/>
              </a:rPr>
              <a:t>对应到</a:t>
            </a:r>
            <a:r>
              <a:rPr lang="en-US" altLang="zh-CN" b="1" i="1" dirty="0">
                <a:solidFill>
                  <a:srgbClr val="0033CC"/>
                </a:solidFill>
                <a:latin typeface="Times New Roman" panose="02020603050405020304" pitchFamily="18" charset="0"/>
                <a:cs typeface="Times New Roman" panose="02020603050405020304" pitchFamily="18" charset="0"/>
              </a:rPr>
              <a:t>C </a:t>
            </a:r>
            <a:r>
              <a:rPr lang="zh-CN" altLang="zh-CN" b="1" dirty="0">
                <a:solidFill>
                  <a:srgbClr val="0033CC"/>
                </a:solidFill>
                <a:latin typeface="Times New Roman" panose="02020603050405020304" pitchFamily="18" charset="0"/>
                <a:cs typeface="Times New Roman" panose="02020603050405020304" pitchFamily="18" charset="0"/>
              </a:rPr>
              <a:t>的</a:t>
            </a:r>
            <a:r>
              <a:rPr lang="zh-CN" altLang="zh-CN" b="1" dirty="0">
                <a:solidFill>
                  <a:srgbClr val="FF0000"/>
                </a:solidFill>
                <a:latin typeface="Times New Roman" panose="02020603050405020304" pitchFamily="18" charset="0"/>
                <a:cs typeface="Times New Roman" panose="02020603050405020304" pitchFamily="18" charset="0"/>
              </a:rPr>
              <a:t>一种变换</a:t>
            </a:r>
            <a:r>
              <a:rPr lang="zh-CN" altLang="zh-CN" b="1" dirty="0">
                <a:solidFill>
                  <a:srgbClr val="0033CC"/>
                </a:solidFill>
                <a:latin typeface="Times New Roman" panose="02020603050405020304" pitchFamily="18" charset="0"/>
                <a:cs typeface="Times New Roman" panose="02020603050405020304" pitchFamily="18" charset="0"/>
              </a:rPr>
              <a:t>，即</a:t>
            </a:r>
            <a:r>
              <a:rPr lang="en-US" altLang="zh-CN" b="1" i="1" dirty="0">
                <a:solidFill>
                  <a:srgbClr val="0033CC"/>
                </a:solidFill>
                <a:latin typeface="Times New Roman" panose="02020603050405020304" pitchFamily="18" charset="0"/>
                <a:cs typeface="Times New Roman" panose="02020603050405020304" pitchFamily="18" charset="0"/>
              </a:rPr>
              <a:t>c </a:t>
            </a:r>
            <a:r>
              <a:rPr lang="en-US" altLang="zh-CN" b="1" dirty="0">
                <a:solidFill>
                  <a:srgbClr val="0033CC"/>
                </a:solidFill>
                <a:latin typeface="Times New Roman" panose="02020603050405020304" pitchFamily="18" charset="0"/>
                <a:cs typeface="Times New Roman" panose="02020603050405020304" pitchFamily="18" charset="0"/>
              </a:rPr>
              <a:t>=</a:t>
            </a:r>
            <a:r>
              <a:rPr lang="en-US" altLang="zh-CN" b="1" i="1" dirty="0">
                <a:solidFill>
                  <a:srgbClr val="0033CC"/>
                </a:solidFill>
                <a:latin typeface="Times New Roman" panose="02020603050405020304" pitchFamily="18" charset="0"/>
                <a:cs typeface="Times New Roman" panose="02020603050405020304" pitchFamily="18" charset="0"/>
              </a:rPr>
              <a:t> E </a:t>
            </a:r>
            <a:r>
              <a:rPr lang="en-US" altLang="zh-CN" b="1" dirty="0">
                <a:solidFill>
                  <a:srgbClr val="0033CC"/>
                </a:solidFill>
                <a:latin typeface="Times New Roman" panose="02020603050405020304" pitchFamily="18" charset="0"/>
                <a:cs typeface="Times New Roman" panose="02020603050405020304" pitchFamily="18" charset="0"/>
              </a:rPr>
              <a:t>(</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e</a:t>
            </a:r>
            <a:r>
              <a:rPr lang="en-US" altLang="zh-CN" b="1" dirty="0">
                <a:solidFill>
                  <a:srgbClr val="0033CC"/>
                </a:solidFill>
                <a:latin typeface="Times New Roman" panose="02020603050405020304" pitchFamily="18" charset="0"/>
                <a:cs typeface="Times New Roman" panose="02020603050405020304" pitchFamily="18" charset="0"/>
              </a:rPr>
              <a:t> ,</a:t>
            </a:r>
            <a:r>
              <a:rPr lang="en-US" altLang="zh-CN" b="1" i="1" dirty="0">
                <a:solidFill>
                  <a:srgbClr val="0033CC"/>
                </a:solidFill>
                <a:latin typeface="Times New Roman" panose="02020603050405020304" pitchFamily="18" charset="0"/>
                <a:cs typeface="Times New Roman" panose="02020603050405020304" pitchFamily="18" charset="0"/>
              </a:rPr>
              <a:t> m </a:t>
            </a:r>
            <a:r>
              <a:rPr lang="en-US" altLang="zh-CN" b="1" dirty="0">
                <a:solidFill>
                  <a:srgbClr val="0033CC"/>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defRPr/>
            </a:pPr>
            <a:r>
              <a:rPr lang="zh-CN" altLang="zh-CN" b="1" dirty="0">
                <a:solidFill>
                  <a:srgbClr val="FF0000"/>
                </a:solidFill>
                <a:latin typeface="Times New Roman" panose="02020603050405020304" pitchFamily="18" charset="0"/>
                <a:cs typeface="Times New Roman" panose="02020603050405020304" pitchFamily="18" charset="0"/>
              </a:rPr>
              <a:t>解密算法</a:t>
            </a:r>
            <a:r>
              <a:rPr lang="en-US" altLang="zh-CN" b="1" i="1" dirty="0">
                <a:solidFill>
                  <a:srgbClr val="FF0000"/>
                </a:solidFill>
                <a:latin typeface="Times New Roman" panose="02020603050405020304" pitchFamily="18" charset="0"/>
                <a:cs typeface="Times New Roman" panose="02020603050405020304" pitchFamily="18" charset="0"/>
              </a:rPr>
              <a:t>D</a:t>
            </a:r>
            <a:r>
              <a:rPr lang="zh-CN" altLang="zh-CN" b="1" dirty="0">
                <a:solidFill>
                  <a:srgbClr val="FF0000"/>
                </a:solidFill>
                <a:latin typeface="Times New Roman" panose="02020603050405020304" pitchFamily="18" charset="0"/>
                <a:cs typeface="Times New Roman" panose="02020603050405020304" pitchFamily="18" charset="0"/>
              </a:rPr>
              <a:t>，</a:t>
            </a:r>
            <a:r>
              <a:rPr lang="zh-CN" altLang="zh-CN" b="1" dirty="0">
                <a:solidFill>
                  <a:srgbClr val="0033CC"/>
                </a:solidFill>
                <a:latin typeface="Times New Roman" panose="02020603050405020304" pitchFamily="18" charset="0"/>
                <a:cs typeface="Times New Roman" panose="02020603050405020304" pitchFamily="18" charset="0"/>
              </a:rPr>
              <a:t>是在密钥控制下将密文消息从</a:t>
            </a:r>
            <a:r>
              <a:rPr lang="en-US" altLang="zh-CN" b="1" i="1" dirty="0">
                <a:solidFill>
                  <a:srgbClr val="0033CC"/>
                </a:solidFill>
                <a:latin typeface="Times New Roman" panose="02020603050405020304" pitchFamily="18" charset="0"/>
                <a:cs typeface="Times New Roman" panose="02020603050405020304" pitchFamily="18" charset="0"/>
              </a:rPr>
              <a:t>C </a:t>
            </a:r>
            <a:r>
              <a:rPr lang="zh-CN" altLang="zh-CN" b="1" dirty="0">
                <a:solidFill>
                  <a:srgbClr val="0033CC"/>
                </a:solidFill>
                <a:latin typeface="Times New Roman" panose="02020603050405020304" pitchFamily="18" charset="0"/>
                <a:cs typeface="Times New Roman" panose="02020603050405020304" pitchFamily="18" charset="0"/>
              </a:rPr>
              <a:t>对应到</a:t>
            </a:r>
            <a:r>
              <a:rPr lang="en-US" altLang="zh-CN" b="1" i="1" dirty="0">
                <a:solidFill>
                  <a:srgbClr val="0033CC"/>
                </a:solidFill>
                <a:latin typeface="Times New Roman" panose="02020603050405020304" pitchFamily="18" charset="0"/>
                <a:cs typeface="Times New Roman" panose="02020603050405020304" pitchFamily="18" charset="0"/>
              </a:rPr>
              <a:t>M </a:t>
            </a:r>
            <a:r>
              <a:rPr lang="zh-CN" altLang="zh-CN" b="1" dirty="0">
                <a:solidFill>
                  <a:srgbClr val="0033CC"/>
                </a:solidFill>
                <a:latin typeface="Times New Roman" panose="02020603050405020304" pitchFamily="18" charset="0"/>
                <a:cs typeface="Times New Roman" panose="02020603050405020304" pitchFamily="18" charset="0"/>
              </a:rPr>
              <a:t>的</a:t>
            </a:r>
            <a:r>
              <a:rPr lang="zh-CN" altLang="zh-CN" b="1" dirty="0">
                <a:solidFill>
                  <a:srgbClr val="FF0000"/>
                </a:solidFill>
                <a:latin typeface="Times New Roman" panose="02020603050405020304" pitchFamily="18" charset="0"/>
                <a:cs typeface="Times New Roman" panose="02020603050405020304" pitchFamily="18" charset="0"/>
              </a:rPr>
              <a:t>一种变换</a:t>
            </a:r>
            <a:r>
              <a:rPr lang="zh-CN" altLang="zh-CN" b="1" dirty="0">
                <a:solidFill>
                  <a:srgbClr val="0033CC"/>
                </a:solidFill>
                <a:latin typeface="Times New Roman" panose="02020603050405020304" pitchFamily="18" charset="0"/>
                <a:cs typeface="Times New Roman" panose="02020603050405020304" pitchFamily="18" charset="0"/>
              </a:rPr>
              <a:t>，即</a:t>
            </a:r>
            <a:r>
              <a:rPr lang="en-US" altLang="zh-CN" b="1" i="1" dirty="0">
                <a:solidFill>
                  <a:srgbClr val="0033CC"/>
                </a:solidFill>
                <a:latin typeface="Times New Roman" panose="02020603050405020304" pitchFamily="18" charset="0"/>
                <a:cs typeface="Times New Roman" panose="02020603050405020304" pitchFamily="18" charset="0"/>
              </a:rPr>
              <a:t>m</a:t>
            </a:r>
            <a:r>
              <a:rPr lang="en-US" altLang="zh-CN" b="1" dirty="0">
                <a:solidFill>
                  <a:srgbClr val="0033CC"/>
                </a:solidFill>
                <a:latin typeface="Times New Roman" panose="02020603050405020304" pitchFamily="18" charset="0"/>
                <a:cs typeface="Times New Roman" panose="02020603050405020304" pitchFamily="18" charset="0"/>
              </a:rPr>
              <a:t> =</a:t>
            </a:r>
            <a:r>
              <a:rPr lang="en-US" altLang="zh-CN" b="1" i="1" dirty="0">
                <a:solidFill>
                  <a:srgbClr val="0033CC"/>
                </a:solidFill>
                <a:latin typeface="Times New Roman" panose="02020603050405020304" pitchFamily="18" charset="0"/>
                <a:cs typeface="Times New Roman" panose="02020603050405020304" pitchFamily="18" charset="0"/>
              </a:rPr>
              <a:t>D </a:t>
            </a:r>
            <a:r>
              <a:rPr lang="en-US" altLang="zh-CN" b="1" dirty="0">
                <a:solidFill>
                  <a:srgbClr val="0033CC"/>
                </a:solidFill>
                <a:latin typeface="Times New Roman" panose="02020603050405020304" pitchFamily="18" charset="0"/>
                <a:cs typeface="Times New Roman" panose="02020603050405020304" pitchFamily="18" charset="0"/>
              </a:rPr>
              <a:t>(</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d</a:t>
            </a:r>
            <a:r>
              <a:rPr lang="en-US" altLang="zh-CN" b="1" dirty="0">
                <a:solidFill>
                  <a:srgbClr val="0033CC"/>
                </a:solidFill>
                <a:latin typeface="Times New Roman" panose="02020603050405020304" pitchFamily="18" charset="0"/>
                <a:cs typeface="Times New Roman" panose="02020603050405020304" pitchFamily="18" charset="0"/>
              </a:rPr>
              <a:t> ,</a:t>
            </a:r>
            <a:r>
              <a:rPr lang="en-US" altLang="zh-CN" b="1" i="1" dirty="0">
                <a:solidFill>
                  <a:srgbClr val="0033CC"/>
                </a:solidFill>
                <a:latin typeface="Times New Roman" panose="02020603050405020304" pitchFamily="18" charset="0"/>
                <a:cs typeface="Times New Roman" panose="02020603050405020304" pitchFamily="18" charset="0"/>
              </a:rPr>
              <a:t> c </a:t>
            </a:r>
            <a:r>
              <a:rPr lang="en-US" altLang="zh-CN" b="1" dirty="0">
                <a:solidFill>
                  <a:srgbClr val="0033CC"/>
                </a:solidFill>
                <a:latin typeface="Times New Roman" panose="02020603050405020304" pitchFamily="18" charset="0"/>
                <a:cs typeface="Times New Roman" panose="02020603050405020304" pitchFamily="18" charset="0"/>
              </a:rPr>
              <a:t>) </a:t>
            </a:r>
            <a:r>
              <a:rPr lang="zh-CN" altLang="zh-CN" b="1" dirty="0">
                <a:solidFill>
                  <a:srgbClr val="0033CC"/>
                </a:solidFill>
                <a:latin typeface="Times New Roman" panose="02020603050405020304" pitchFamily="18" charset="0"/>
                <a:cs typeface="Times New Roman" panose="02020603050405020304" pitchFamily="18" charset="0"/>
              </a:rPr>
              <a:t>。</a:t>
            </a:r>
          </a:p>
          <a:p>
            <a:pPr>
              <a:defRPr/>
            </a:pPr>
            <a:endParaRPr lang="zh-CN" altLang="en-US" b="1" dirty="0">
              <a:solidFill>
                <a:srgbClr val="FF0000"/>
              </a:solidFill>
            </a:endParaRPr>
          </a:p>
        </p:txBody>
      </p:sp>
      <p:sp>
        <p:nvSpPr>
          <p:cNvPr id="4" name="标题 3">
            <a:extLst>
              <a:ext uri="{FF2B5EF4-FFF2-40B4-BE49-F238E27FC236}">
                <a16:creationId xmlns:a16="http://schemas.microsoft.com/office/drawing/2014/main" id="{9BE118D4-4560-4BBE-8E3B-9603A2FFC7DD}"/>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1">
            <a:extLst>
              <a:ext uri="{FF2B5EF4-FFF2-40B4-BE49-F238E27FC236}">
                <a16:creationId xmlns:a16="http://schemas.microsoft.com/office/drawing/2014/main" id="{BD768FE0-0317-4ED4-A0C4-0185475B0287}"/>
              </a:ext>
            </a:extLst>
          </p:cNvPr>
          <p:cNvSpPr txBox="1">
            <a:spLocks/>
          </p:cNvSpPr>
          <p:nvPr/>
        </p:nvSpPr>
        <p:spPr bwMode="auto">
          <a:xfrm>
            <a:off x="214282" y="642924"/>
            <a:ext cx="3929071" cy="379403"/>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4.1.2 </a:t>
            </a:r>
            <a:r>
              <a:rPr lang="zh-CN" altLang="en-US" sz="2000" b="1">
                <a:solidFill>
                  <a:srgbClr val="C00000"/>
                </a:solidFill>
                <a:effectLst>
                  <a:reflection blurRad="6350" stA="50000" endA="300" endPos="50000" dist="60007" dir="5400000" sy="-100000" algn="bl" rotWithShape="0"/>
                </a:effectLst>
                <a:latin typeface="+mj-ea"/>
                <a:ea typeface="+mj-ea"/>
                <a:cs typeface="+mj-cs"/>
              </a:rPr>
              <a:t>密码体制的基本组成及分类</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BB4676-B229-44A6-B4C7-980084AFD677}"/>
              </a:ext>
            </a:extLst>
          </p:cNvPr>
          <p:cNvSpPr>
            <a:spLocks noGrp="1"/>
          </p:cNvSpPr>
          <p:nvPr>
            <p:ph idx="1"/>
          </p:nvPr>
        </p:nvSpPr>
        <p:spPr>
          <a:xfrm>
            <a:off x="214313" y="1571625"/>
            <a:ext cx="8229600" cy="2794000"/>
          </a:xfrm>
        </p:spPr>
        <p:txBody>
          <a:bodyPr/>
          <a:lstStyle/>
          <a:p>
            <a:pPr>
              <a:defRPr/>
            </a:pPr>
            <a:r>
              <a:rPr lang="zh-CN" altLang="zh-CN" b="1" dirty="0">
                <a:solidFill>
                  <a:srgbClr val="0033CC"/>
                </a:solidFill>
              </a:rPr>
              <a:t>例</a:t>
            </a:r>
            <a:r>
              <a:rPr lang="en-US" altLang="zh-CN" b="1" dirty="0">
                <a:solidFill>
                  <a:srgbClr val="0033CC"/>
                </a:solidFill>
              </a:rPr>
              <a:t>4-1</a:t>
            </a:r>
            <a:r>
              <a:rPr lang="zh-CN" altLang="en-US" b="1" dirty="0">
                <a:solidFill>
                  <a:srgbClr val="0033CC"/>
                </a:solidFill>
              </a:rPr>
              <a:t>：</a:t>
            </a:r>
            <a:r>
              <a:rPr lang="zh-CN" altLang="zh-CN" b="1" dirty="0">
                <a:solidFill>
                  <a:srgbClr val="FF0000"/>
                </a:solidFill>
              </a:rPr>
              <a:t>凯撒密码</a:t>
            </a:r>
            <a:r>
              <a:rPr lang="zh-CN" altLang="en-US" b="1" dirty="0">
                <a:solidFill>
                  <a:srgbClr val="FF0000"/>
                </a:solidFill>
              </a:rPr>
              <a:t>的数学表达</a:t>
            </a:r>
            <a:r>
              <a:rPr lang="en-US" altLang="zh-CN" b="1" dirty="0">
                <a:solidFill>
                  <a:srgbClr val="0033CC"/>
                </a:solidFill>
              </a:rPr>
              <a:t>(</a:t>
            </a:r>
            <a:r>
              <a:rPr lang="zh-CN" altLang="en-US" b="1" dirty="0">
                <a:solidFill>
                  <a:srgbClr val="0033CC"/>
                </a:solidFill>
              </a:rPr>
              <a:t>替换密码</a:t>
            </a:r>
            <a:r>
              <a:rPr lang="en-US" altLang="zh-CN" b="1" dirty="0">
                <a:solidFill>
                  <a:srgbClr val="0033CC"/>
                </a:solidFill>
              </a:rPr>
              <a:t>——</a:t>
            </a:r>
            <a:r>
              <a:rPr lang="zh-CN" altLang="en-US" b="1" dirty="0">
                <a:solidFill>
                  <a:srgbClr val="0033CC"/>
                </a:solidFill>
              </a:rPr>
              <a:t>移位密码</a:t>
            </a:r>
            <a:r>
              <a:rPr lang="en-US" altLang="zh-CN" b="1" dirty="0">
                <a:solidFill>
                  <a:srgbClr val="0033CC"/>
                </a:solidFill>
              </a:rPr>
              <a:t>)</a:t>
            </a:r>
          </a:p>
          <a:p>
            <a:pPr marL="0" indent="0">
              <a:buFont typeface="Wingdings" panose="05000000000000000000" pitchFamily="2" charset="2"/>
              <a:buNone/>
              <a:defRPr/>
            </a:pPr>
            <a:r>
              <a:rPr lang="en-US" altLang="zh-CN" b="1" dirty="0"/>
              <a:t>     </a:t>
            </a:r>
            <a:r>
              <a:rPr lang="zh-CN" altLang="zh-CN" b="1" dirty="0">
                <a:solidFill>
                  <a:srgbClr val="0033CC"/>
                </a:solidFill>
                <a:latin typeface="Times New Roman" panose="02020603050405020304" pitchFamily="18" charset="0"/>
                <a:cs typeface="Times New Roman" panose="02020603050405020304" pitchFamily="18" charset="0"/>
              </a:rPr>
              <a:t>明文</a:t>
            </a:r>
            <a:r>
              <a:rPr lang="en-US" altLang="zh-CN" b="1" i="1" dirty="0">
                <a:solidFill>
                  <a:srgbClr val="0033CC"/>
                </a:solidFill>
                <a:latin typeface="Times New Roman" panose="02020603050405020304" pitchFamily="18" charset="0"/>
                <a:cs typeface="Times New Roman" panose="02020603050405020304" pitchFamily="18" charset="0"/>
              </a:rPr>
              <a:t>m</a:t>
            </a:r>
            <a:r>
              <a:rPr lang="en-US" altLang="zh-CN" b="1" dirty="0">
                <a:solidFill>
                  <a:srgbClr val="0033CC"/>
                </a:solidFill>
                <a:latin typeface="Times New Roman" panose="02020603050405020304" pitchFamily="18" charset="0"/>
                <a:cs typeface="Times New Roman" panose="02020603050405020304" pitchFamily="18" charset="0"/>
              </a:rPr>
              <a:t> = It is a secret     </a:t>
            </a:r>
            <a:r>
              <a:rPr lang="zh-CN" altLang="zh-CN" b="1" dirty="0">
                <a:solidFill>
                  <a:srgbClr val="0033CC"/>
                </a:solidFill>
                <a:latin typeface="Times New Roman" panose="02020603050405020304" pitchFamily="18" charset="0"/>
                <a:cs typeface="Times New Roman" panose="02020603050405020304" pitchFamily="18" charset="0"/>
              </a:rPr>
              <a:t>密文</a:t>
            </a:r>
            <a:r>
              <a:rPr lang="en-US" altLang="zh-CN" b="1" i="1" dirty="0">
                <a:solidFill>
                  <a:srgbClr val="0033CC"/>
                </a:solidFill>
                <a:latin typeface="Times New Roman" panose="02020603050405020304" pitchFamily="18" charset="0"/>
                <a:cs typeface="Times New Roman" panose="02020603050405020304" pitchFamily="18" charset="0"/>
              </a:rPr>
              <a:t>c</a:t>
            </a:r>
            <a:r>
              <a:rPr lang="en-US" altLang="zh-CN" b="1" dirty="0">
                <a:solidFill>
                  <a:srgbClr val="0033CC"/>
                </a:solidFill>
                <a:latin typeface="Times New Roman" panose="02020603050405020304" pitchFamily="18" charset="0"/>
                <a:cs typeface="Times New Roman" panose="02020603050405020304" pitchFamily="18" charset="0"/>
              </a:rPr>
              <a:t> = LWLVDVHFUHW</a:t>
            </a:r>
            <a:endParaRPr lang="zh-CN" altLang="zh-CN" b="1" dirty="0">
              <a:solidFill>
                <a:srgbClr val="0033CC"/>
              </a:solidFill>
              <a:latin typeface="Times New Roman" pitchFamily="18" charset="0"/>
              <a:cs typeface="Times New Roman" pitchFamily="18" charset="0"/>
            </a:endParaRPr>
          </a:p>
          <a:p>
            <a:pPr marL="0" indent="266700">
              <a:lnSpc>
                <a:spcPct val="100000"/>
              </a:lnSpc>
              <a:buClrTx/>
              <a:buFont typeface="Wingdings" panose="05000000000000000000" pitchFamily="2" charset="2"/>
              <a:buNone/>
              <a:defRPr/>
            </a:pPr>
            <a:r>
              <a:rPr lang="zh-CN" altLang="zh-CN" b="1" dirty="0">
                <a:solidFill>
                  <a:srgbClr val="0033CC"/>
                </a:solidFill>
                <a:latin typeface="Times New Roman" pitchFamily="18" charset="0"/>
                <a:cs typeface="Times New Roman" pitchFamily="18" charset="0"/>
              </a:rPr>
              <a:t>数学语言可以表示为：</a:t>
            </a:r>
            <a:r>
              <a:rPr lang="en-US" altLang="zh-CN" b="1" i="1" dirty="0">
                <a:solidFill>
                  <a:srgbClr val="0033CC"/>
                </a:solidFill>
                <a:latin typeface="Times New Roman" pitchFamily="18" charset="0"/>
                <a:cs typeface="Times New Roman" pitchFamily="18" charset="0"/>
              </a:rPr>
              <a:t>M </a:t>
            </a:r>
            <a:r>
              <a:rPr lang="en-US" altLang="zh-CN" b="1" dirty="0">
                <a:solidFill>
                  <a:srgbClr val="0033CC"/>
                </a:solidFill>
                <a:latin typeface="Times New Roman" pitchFamily="18" charset="0"/>
                <a:cs typeface="Times New Roman" pitchFamily="18" charset="0"/>
              </a:rPr>
              <a:t>=</a:t>
            </a:r>
            <a:r>
              <a:rPr lang="en-US" altLang="zh-CN" b="1" i="1" dirty="0">
                <a:solidFill>
                  <a:srgbClr val="0033CC"/>
                </a:solidFill>
                <a:latin typeface="Times New Roman" pitchFamily="18" charset="0"/>
                <a:cs typeface="Times New Roman" pitchFamily="18" charset="0"/>
              </a:rPr>
              <a:t>C </a:t>
            </a:r>
            <a:r>
              <a:rPr lang="en-US" altLang="zh-CN" b="1" dirty="0">
                <a:solidFill>
                  <a:srgbClr val="0033CC"/>
                </a:solidFill>
                <a:latin typeface="Times New Roman" pitchFamily="18" charset="0"/>
                <a:cs typeface="Times New Roman" pitchFamily="18" charset="0"/>
              </a:rPr>
              <a:t>=                                    </a:t>
            </a:r>
            <a:r>
              <a:rPr lang="zh-CN" altLang="zh-CN" b="1" dirty="0">
                <a:solidFill>
                  <a:srgbClr val="0033CC"/>
                </a:solidFill>
                <a:latin typeface="Times New Roman" pitchFamily="18" charset="0"/>
                <a:cs typeface="Times New Roman" pitchFamily="18" charset="0"/>
              </a:rPr>
              <a:t>；</a:t>
            </a:r>
            <a:r>
              <a:rPr lang="en-US" altLang="zh-CN" b="1" i="1" dirty="0" err="1">
                <a:solidFill>
                  <a:srgbClr val="FF0000"/>
                </a:solidFill>
                <a:latin typeface="Times New Roman" pitchFamily="18" charset="0"/>
                <a:cs typeface="Times New Roman" pitchFamily="18" charset="0"/>
              </a:rPr>
              <a:t>k</a:t>
            </a:r>
            <a:r>
              <a:rPr lang="en-US" altLang="zh-CN" b="1" i="1" baseline="-30000" dirty="0" err="1">
                <a:solidFill>
                  <a:srgbClr val="FF0000"/>
                </a:solidFill>
                <a:latin typeface="Times New Roman" pitchFamily="18" charset="0"/>
                <a:cs typeface="Times New Roman" pitchFamily="18" charset="0"/>
              </a:rPr>
              <a:t>e</a:t>
            </a:r>
            <a:r>
              <a:rPr lang="en-US" altLang="zh-CN" b="1" i="1" baseline="-30000" dirty="0">
                <a:solidFill>
                  <a:srgbClr val="FF0000"/>
                </a:solidFill>
                <a:latin typeface="Times New Roman" pitchFamily="18" charset="0"/>
                <a:cs typeface="Times New Roman" pitchFamily="18" charset="0"/>
              </a:rPr>
              <a:t> </a:t>
            </a:r>
            <a:r>
              <a:rPr lang="en-US" altLang="zh-CN" b="1" dirty="0">
                <a:solidFill>
                  <a:srgbClr val="FF0000"/>
                </a:solidFill>
                <a:latin typeface="Times New Roman" pitchFamily="18" charset="0"/>
                <a:cs typeface="Times New Roman" pitchFamily="18" charset="0"/>
              </a:rPr>
              <a:t>=</a:t>
            </a:r>
            <a:r>
              <a:rPr lang="en-US" altLang="zh-CN" b="1" i="1" dirty="0">
                <a:solidFill>
                  <a:srgbClr val="FF0000"/>
                </a:solidFill>
                <a:latin typeface="Times New Roman" pitchFamily="18" charset="0"/>
                <a:cs typeface="Times New Roman" pitchFamily="18" charset="0"/>
              </a:rPr>
              <a:t> </a:t>
            </a:r>
            <a:r>
              <a:rPr lang="en-US" altLang="zh-CN" b="1" i="1" dirty="0" err="1">
                <a:solidFill>
                  <a:srgbClr val="FF0000"/>
                </a:solidFill>
                <a:latin typeface="Times New Roman" pitchFamily="18" charset="0"/>
                <a:cs typeface="Times New Roman" pitchFamily="18" charset="0"/>
              </a:rPr>
              <a:t>k</a:t>
            </a:r>
            <a:r>
              <a:rPr lang="en-US" altLang="zh-CN" b="1" i="1" baseline="-30000" dirty="0" err="1">
                <a:solidFill>
                  <a:srgbClr val="FF0000"/>
                </a:solidFill>
                <a:latin typeface="Times New Roman" pitchFamily="18" charset="0"/>
                <a:cs typeface="Times New Roman" pitchFamily="18" charset="0"/>
              </a:rPr>
              <a:t>d</a:t>
            </a:r>
            <a:r>
              <a:rPr lang="en-US" altLang="zh-CN" b="1" dirty="0">
                <a:solidFill>
                  <a:srgbClr val="FF0000"/>
                </a:solidFill>
                <a:latin typeface="Times New Roman" pitchFamily="18" charset="0"/>
                <a:cs typeface="Times New Roman" pitchFamily="18" charset="0"/>
              </a:rPr>
              <a:t>=3</a:t>
            </a:r>
            <a:r>
              <a:rPr lang="zh-CN" altLang="en-US" b="1" dirty="0">
                <a:solidFill>
                  <a:srgbClr val="0033CC"/>
                </a:solidFill>
                <a:latin typeface="Times New Roman" pitchFamily="18" charset="0"/>
                <a:cs typeface="Times New Roman" pitchFamily="18" charset="0"/>
              </a:rPr>
              <a:t>；</a:t>
            </a:r>
            <a:endParaRPr lang="zh-CN" altLang="en-US" b="1" dirty="0">
              <a:solidFill>
                <a:srgbClr val="0033CC"/>
              </a:solidFill>
              <a:latin typeface="Arial" pitchFamily="34" charset="0"/>
            </a:endParaRPr>
          </a:p>
          <a:p>
            <a:pPr>
              <a:defRPr/>
            </a:pPr>
            <a:endParaRPr lang="en-US" altLang="zh-CN" b="1" dirty="0"/>
          </a:p>
          <a:p>
            <a:pPr>
              <a:defRPr/>
            </a:pPr>
            <a:endParaRPr lang="en-US" altLang="zh-CN" b="1" dirty="0"/>
          </a:p>
          <a:p>
            <a:pPr>
              <a:defRPr/>
            </a:pPr>
            <a:endParaRPr lang="en-US" altLang="zh-CN" b="1" dirty="0"/>
          </a:p>
          <a:p>
            <a:pPr marL="0" indent="0">
              <a:buFont typeface="Wingdings" panose="05000000000000000000" pitchFamily="2" charset="2"/>
              <a:buNone/>
              <a:defRPr/>
            </a:pPr>
            <a:r>
              <a:rPr lang="en-US" altLang="zh-CN" b="1" dirty="0"/>
              <a:t>     </a:t>
            </a:r>
            <a:endParaRPr lang="en-US" altLang="zh-CN" b="1" dirty="0">
              <a:latin typeface="Arial" pitchFamily="34" charset="0"/>
            </a:endParaRPr>
          </a:p>
          <a:p>
            <a:pPr>
              <a:defRPr/>
            </a:pPr>
            <a:endParaRPr lang="zh-CN" altLang="en-US" b="1" dirty="0"/>
          </a:p>
        </p:txBody>
      </p:sp>
      <p:graphicFrame>
        <p:nvGraphicFramePr>
          <p:cNvPr id="26627" name="对象 14">
            <a:extLst>
              <a:ext uri="{FF2B5EF4-FFF2-40B4-BE49-F238E27FC236}">
                <a16:creationId xmlns:a16="http://schemas.microsoft.com/office/drawing/2014/main" id="{9257D101-FBE4-4C9C-AE6E-1689DEEE73BD}"/>
              </a:ext>
            </a:extLst>
          </p:cNvPr>
          <p:cNvGraphicFramePr>
            <a:graphicFrameLocks noChangeAspect="1"/>
          </p:cNvGraphicFramePr>
          <p:nvPr/>
        </p:nvGraphicFramePr>
        <p:xfrm>
          <a:off x="3241675" y="2330450"/>
          <a:ext cx="1836738" cy="300038"/>
        </p:xfrm>
        <a:graphic>
          <a:graphicData uri="http://schemas.openxmlformats.org/presentationml/2006/ole">
            <mc:AlternateContent xmlns:mc="http://schemas.openxmlformats.org/markup-compatibility/2006">
              <mc:Choice xmlns:v="urn:schemas-microsoft-com:vml" Requires="v">
                <p:oleObj name="Equation" r:id="rId2" imgW="1218671" imgH="203112" progId="Equation.DSMT4">
                  <p:embed/>
                </p:oleObj>
              </mc:Choice>
              <mc:Fallback>
                <p:oleObj name="Equation" r:id="rId2" imgW="1218671" imgH="203112" progId="Equation.DSMT4">
                  <p:embed/>
                  <p:pic>
                    <p:nvPicPr>
                      <p:cNvPr id="0" name="对象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675" y="2330450"/>
                        <a:ext cx="18367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8" name="对象 15">
            <a:extLst>
              <a:ext uri="{FF2B5EF4-FFF2-40B4-BE49-F238E27FC236}">
                <a16:creationId xmlns:a16="http://schemas.microsoft.com/office/drawing/2014/main" id="{4C0A728B-554F-480F-9B47-89FE5E4C686A}"/>
              </a:ext>
            </a:extLst>
          </p:cNvPr>
          <p:cNvGraphicFramePr>
            <a:graphicFrameLocks noChangeAspect="1"/>
          </p:cNvGraphicFramePr>
          <p:nvPr/>
        </p:nvGraphicFramePr>
        <p:xfrm>
          <a:off x="6157913" y="2317750"/>
          <a:ext cx="2030412" cy="287338"/>
        </p:xfrm>
        <a:graphic>
          <a:graphicData uri="http://schemas.openxmlformats.org/presentationml/2006/ole">
            <mc:AlternateContent xmlns:mc="http://schemas.openxmlformats.org/markup-compatibility/2006">
              <mc:Choice xmlns:v="urn:schemas-microsoft-com:vml" Requires="v">
                <p:oleObj name="Equation" r:id="rId4" imgW="1409088" imgH="203112" progId="Equation.DSMT4">
                  <p:embed/>
                </p:oleObj>
              </mc:Choice>
              <mc:Fallback>
                <p:oleObj name="Equation" r:id="rId4" imgW="1409088" imgH="203112" progId="Equation.DSMT4">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2317750"/>
                        <a:ext cx="2030412"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9" name="Rectangle 23">
            <a:extLst>
              <a:ext uri="{FF2B5EF4-FFF2-40B4-BE49-F238E27FC236}">
                <a16:creationId xmlns:a16="http://schemas.microsoft.com/office/drawing/2014/main" id="{DAACB098-4E58-4196-8FFC-1E8721998BA9}"/>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29" name="表格 28">
            <a:extLst>
              <a:ext uri="{FF2B5EF4-FFF2-40B4-BE49-F238E27FC236}">
                <a16:creationId xmlns:a16="http://schemas.microsoft.com/office/drawing/2014/main" id="{F71FC550-51F2-4EB7-BB9F-C8DA02D6E010}"/>
              </a:ext>
            </a:extLst>
          </p:cNvPr>
          <p:cNvGraphicFramePr>
            <a:graphicFrameLocks noGrp="1"/>
          </p:cNvGraphicFramePr>
          <p:nvPr/>
        </p:nvGraphicFramePr>
        <p:xfrm>
          <a:off x="500063" y="3000375"/>
          <a:ext cx="8172452" cy="1223963"/>
        </p:xfrm>
        <a:graphic>
          <a:graphicData uri="http://schemas.openxmlformats.org/drawingml/2006/table">
            <a:tbl>
              <a:tblPr/>
              <a:tblGrid>
                <a:gridCol w="307284">
                  <a:extLst>
                    <a:ext uri="{9D8B030D-6E8A-4147-A177-3AD203B41FA5}">
                      <a16:colId xmlns:a16="http://schemas.microsoft.com/office/drawing/2014/main" val="20000"/>
                    </a:ext>
                  </a:extLst>
                </a:gridCol>
                <a:gridCol w="307284">
                  <a:extLst>
                    <a:ext uri="{9D8B030D-6E8A-4147-A177-3AD203B41FA5}">
                      <a16:colId xmlns:a16="http://schemas.microsoft.com/office/drawing/2014/main" val="20001"/>
                    </a:ext>
                  </a:extLst>
                </a:gridCol>
                <a:gridCol w="305652">
                  <a:extLst>
                    <a:ext uri="{9D8B030D-6E8A-4147-A177-3AD203B41FA5}">
                      <a16:colId xmlns:a16="http://schemas.microsoft.com/office/drawing/2014/main" val="20002"/>
                    </a:ext>
                  </a:extLst>
                </a:gridCol>
                <a:gridCol w="304015">
                  <a:extLst>
                    <a:ext uri="{9D8B030D-6E8A-4147-A177-3AD203B41FA5}">
                      <a16:colId xmlns:a16="http://schemas.microsoft.com/office/drawing/2014/main" val="20003"/>
                    </a:ext>
                  </a:extLst>
                </a:gridCol>
                <a:gridCol w="304015">
                  <a:extLst>
                    <a:ext uri="{9D8B030D-6E8A-4147-A177-3AD203B41FA5}">
                      <a16:colId xmlns:a16="http://schemas.microsoft.com/office/drawing/2014/main" val="20004"/>
                    </a:ext>
                  </a:extLst>
                </a:gridCol>
                <a:gridCol w="304015">
                  <a:extLst>
                    <a:ext uri="{9D8B030D-6E8A-4147-A177-3AD203B41FA5}">
                      <a16:colId xmlns:a16="http://schemas.microsoft.com/office/drawing/2014/main" val="20005"/>
                    </a:ext>
                  </a:extLst>
                </a:gridCol>
                <a:gridCol w="304015">
                  <a:extLst>
                    <a:ext uri="{9D8B030D-6E8A-4147-A177-3AD203B41FA5}">
                      <a16:colId xmlns:a16="http://schemas.microsoft.com/office/drawing/2014/main" val="20006"/>
                    </a:ext>
                  </a:extLst>
                </a:gridCol>
                <a:gridCol w="304015">
                  <a:extLst>
                    <a:ext uri="{9D8B030D-6E8A-4147-A177-3AD203B41FA5}">
                      <a16:colId xmlns:a16="http://schemas.microsoft.com/office/drawing/2014/main" val="20007"/>
                    </a:ext>
                  </a:extLst>
                </a:gridCol>
                <a:gridCol w="304015">
                  <a:extLst>
                    <a:ext uri="{9D8B030D-6E8A-4147-A177-3AD203B41FA5}">
                      <a16:colId xmlns:a16="http://schemas.microsoft.com/office/drawing/2014/main" val="20008"/>
                    </a:ext>
                  </a:extLst>
                </a:gridCol>
                <a:gridCol w="304015">
                  <a:extLst>
                    <a:ext uri="{9D8B030D-6E8A-4147-A177-3AD203B41FA5}">
                      <a16:colId xmlns:a16="http://schemas.microsoft.com/office/drawing/2014/main" val="20009"/>
                    </a:ext>
                  </a:extLst>
                </a:gridCol>
                <a:gridCol w="304015">
                  <a:extLst>
                    <a:ext uri="{9D8B030D-6E8A-4147-A177-3AD203B41FA5}">
                      <a16:colId xmlns:a16="http://schemas.microsoft.com/office/drawing/2014/main" val="20010"/>
                    </a:ext>
                  </a:extLst>
                </a:gridCol>
                <a:gridCol w="304015">
                  <a:extLst>
                    <a:ext uri="{9D8B030D-6E8A-4147-A177-3AD203B41FA5}">
                      <a16:colId xmlns:a16="http://schemas.microsoft.com/office/drawing/2014/main" val="20011"/>
                    </a:ext>
                  </a:extLst>
                </a:gridCol>
                <a:gridCol w="304015">
                  <a:extLst>
                    <a:ext uri="{9D8B030D-6E8A-4147-A177-3AD203B41FA5}">
                      <a16:colId xmlns:a16="http://schemas.microsoft.com/office/drawing/2014/main" val="20012"/>
                    </a:ext>
                  </a:extLst>
                </a:gridCol>
                <a:gridCol w="304015">
                  <a:extLst>
                    <a:ext uri="{9D8B030D-6E8A-4147-A177-3AD203B41FA5}">
                      <a16:colId xmlns:a16="http://schemas.microsoft.com/office/drawing/2014/main" val="20013"/>
                    </a:ext>
                  </a:extLst>
                </a:gridCol>
                <a:gridCol w="304015">
                  <a:extLst>
                    <a:ext uri="{9D8B030D-6E8A-4147-A177-3AD203B41FA5}">
                      <a16:colId xmlns:a16="http://schemas.microsoft.com/office/drawing/2014/main" val="20014"/>
                    </a:ext>
                  </a:extLst>
                </a:gridCol>
                <a:gridCol w="304015">
                  <a:extLst>
                    <a:ext uri="{9D8B030D-6E8A-4147-A177-3AD203B41FA5}">
                      <a16:colId xmlns:a16="http://schemas.microsoft.com/office/drawing/2014/main" val="20015"/>
                    </a:ext>
                  </a:extLst>
                </a:gridCol>
                <a:gridCol w="304015">
                  <a:extLst>
                    <a:ext uri="{9D8B030D-6E8A-4147-A177-3AD203B41FA5}">
                      <a16:colId xmlns:a16="http://schemas.microsoft.com/office/drawing/2014/main" val="20016"/>
                    </a:ext>
                  </a:extLst>
                </a:gridCol>
                <a:gridCol w="304015">
                  <a:extLst>
                    <a:ext uri="{9D8B030D-6E8A-4147-A177-3AD203B41FA5}">
                      <a16:colId xmlns:a16="http://schemas.microsoft.com/office/drawing/2014/main" val="20017"/>
                    </a:ext>
                  </a:extLst>
                </a:gridCol>
                <a:gridCol w="304015">
                  <a:extLst>
                    <a:ext uri="{9D8B030D-6E8A-4147-A177-3AD203B41FA5}">
                      <a16:colId xmlns:a16="http://schemas.microsoft.com/office/drawing/2014/main" val="20018"/>
                    </a:ext>
                  </a:extLst>
                </a:gridCol>
                <a:gridCol w="304015">
                  <a:extLst>
                    <a:ext uri="{9D8B030D-6E8A-4147-A177-3AD203B41FA5}">
                      <a16:colId xmlns:a16="http://schemas.microsoft.com/office/drawing/2014/main" val="20019"/>
                    </a:ext>
                  </a:extLst>
                </a:gridCol>
                <a:gridCol w="304015">
                  <a:extLst>
                    <a:ext uri="{9D8B030D-6E8A-4147-A177-3AD203B41FA5}">
                      <a16:colId xmlns:a16="http://schemas.microsoft.com/office/drawing/2014/main" val="20020"/>
                    </a:ext>
                  </a:extLst>
                </a:gridCol>
                <a:gridCol w="304015">
                  <a:extLst>
                    <a:ext uri="{9D8B030D-6E8A-4147-A177-3AD203B41FA5}">
                      <a16:colId xmlns:a16="http://schemas.microsoft.com/office/drawing/2014/main" val="20021"/>
                    </a:ext>
                  </a:extLst>
                </a:gridCol>
                <a:gridCol w="304015">
                  <a:extLst>
                    <a:ext uri="{9D8B030D-6E8A-4147-A177-3AD203B41FA5}">
                      <a16:colId xmlns:a16="http://schemas.microsoft.com/office/drawing/2014/main" val="20022"/>
                    </a:ext>
                  </a:extLst>
                </a:gridCol>
                <a:gridCol w="304015">
                  <a:extLst>
                    <a:ext uri="{9D8B030D-6E8A-4147-A177-3AD203B41FA5}">
                      <a16:colId xmlns:a16="http://schemas.microsoft.com/office/drawing/2014/main" val="20023"/>
                    </a:ext>
                  </a:extLst>
                </a:gridCol>
                <a:gridCol w="304015">
                  <a:extLst>
                    <a:ext uri="{9D8B030D-6E8A-4147-A177-3AD203B41FA5}">
                      <a16:colId xmlns:a16="http://schemas.microsoft.com/office/drawing/2014/main" val="20024"/>
                    </a:ext>
                  </a:extLst>
                </a:gridCol>
                <a:gridCol w="307284">
                  <a:extLst>
                    <a:ext uri="{9D8B030D-6E8A-4147-A177-3AD203B41FA5}">
                      <a16:colId xmlns:a16="http://schemas.microsoft.com/office/drawing/2014/main" val="20025"/>
                    </a:ext>
                  </a:extLst>
                </a:gridCol>
                <a:gridCol w="256618">
                  <a:extLst>
                    <a:ext uri="{9D8B030D-6E8A-4147-A177-3AD203B41FA5}">
                      <a16:colId xmlns:a16="http://schemas.microsoft.com/office/drawing/2014/main" val="20026"/>
                    </a:ext>
                  </a:extLst>
                </a:gridCol>
              </a:tblGrid>
              <a:tr h="261463">
                <a:tc rowSpan="2">
                  <a:txBody>
                    <a:bodyPr/>
                    <a:lstStyle/>
                    <a:p>
                      <a:pPr algn="l" fontAlgn="ctr">
                        <a:spcAft>
                          <a:spcPts val="0"/>
                        </a:spcAft>
                      </a:pPr>
                      <a:r>
                        <a:rPr lang="en-US" sz="1200" b="1" i="1" kern="1200" dirty="0">
                          <a:solidFill>
                            <a:srgbClr val="0033CC"/>
                          </a:solidFill>
                          <a:effectLst/>
                          <a:latin typeface="Times New Roman"/>
                          <a:ea typeface="Batang"/>
                        </a:rPr>
                        <a:t> m</a:t>
                      </a:r>
                      <a:endParaRPr lang="zh-CN" sz="1000" b="1" kern="100" dirty="0">
                        <a:solidFill>
                          <a:srgbClr val="0033CC"/>
                        </a:solidFill>
                        <a:effectLst/>
                        <a:latin typeface="Times New Roman"/>
                        <a:ea typeface="宋体"/>
                      </a:endParaRPr>
                    </a:p>
                  </a:txBody>
                  <a:tcPr marL="9526" marR="9526" marT="9524"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a</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b</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dirty="0">
                          <a:solidFill>
                            <a:srgbClr val="0033CC"/>
                          </a:solidFill>
                          <a:effectLst/>
                          <a:latin typeface="Times New Roman"/>
                          <a:ea typeface="Batang"/>
                        </a:rPr>
                        <a:t>c</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d</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dirty="0">
                          <a:solidFill>
                            <a:srgbClr val="0033CC"/>
                          </a:solidFill>
                          <a:effectLst/>
                          <a:latin typeface="Times New Roman"/>
                          <a:ea typeface="Batang"/>
                        </a:rPr>
                        <a:t>e</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f</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g</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h</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i</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j</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k</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l</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m</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n</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o</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p</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q</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r</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s</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t</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u</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v</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w</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x</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y</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b="1" kern="1200">
                          <a:solidFill>
                            <a:srgbClr val="0033CC"/>
                          </a:solidFill>
                          <a:effectLst/>
                          <a:latin typeface="Times New Roman"/>
                          <a:ea typeface="Batang"/>
                        </a:rPr>
                        <a:t>z</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0625">
                <a:tc vMerge="1">
                  <a:txBody>
                    <a:bodyPr/>
                    <a:lstStyle/>
                    <a:p>
                      <a:endParaRPr lang="zh-CN" altLang="en-US"/>
                    </a:p>
                  </a:txBody>
                  <a:tcPr/>
                </a:tc>
                <a:tc>
                  <a:txBody>
                    <a:bodyPr/>
                    <a:lstStyle/>
                    <a:p>
                      <a:pPr algn="ctr" fontAlgn="base">
                        <a:spcAft>
                          <a:spcPts val="0"/>
                        </a:spcAft>
                      </a:pPr>
                      <a:r>
                        <a:rPr lang="en-US" sz="1100" b="1" kern="1200" dirty="0">
                          <a:solidFill>
                            <a:srgbClr val="0033CC"/>
                          </a:solidFill>
                          <a:effectLst/>
                          <a:latin typeface="Times New Roman"/>
                          <a:ea typeface="宋体"/>
                        </a:rPr>
                        <a:t>0</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3</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4</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5</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6</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7</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8</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9</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10</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11</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12</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13</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14</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15</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16</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17</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18</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19</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20</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21</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22</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23</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24</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25</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0625">
                <a:tc gridSpan="27">
                  <a:txBody>
                    <a:bodyPr/>
                    <a:lstStyle/>
                    <a:p>
                      <a:pPr algn="ctr" fontAlgn="ctr">
                        <a:spcAft>
                          <a:spcPts val="0"/>
                        </a:spcAft>
                      </a:pPr>
                      <a:r>
                        <a:rPr lang="en-US" sz="1200" b="1" kern="1200" dirty="0">
                          <a:solidFill>
                            <a:srgbClr val="0033CC"/>
                          </a:solidFill>
                          <a:effectLst/>
                          <a:latin typeface="Times New Roman"/>
                          <a:ea typeface="Batang"/>
                        </a:rPr>
                        <a:t>+3 mod 26</a:t>
                      </a:r>
                      <a:endParaRPr lang="zh-CN" sz="1100" b="1" kern="100" dirty="0">
                        <a:solidFill>
                          <a:srgbClr val="0033CC"/>
                        </a:solidFill>
                        <a:effectLst/>
                        <a:latin typeface="Times New Roman"/>
                        <a:ea typeface="宋体"/>
                      </a:endParaRPr>
                    </a:p>
                  </a:txBody>
                  <a:tcPr marL="9526" marR="9526" marT="952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240625">
                <a:tc rowSpan="2">
                  <a:txBody>
                    <a:bodyPr/>
                    <a:lstStyle/>
                    <a:p>
                      <a:pPr algn="l" fontAlgn="ctr">
                        <a:spcAft>
                          <a:spcPts val="0"/>
                        </a:spcAft>
                      </a:pPr>
                      <a:r>
                        <a:rPr lang="en-US" sz="1400" b="1" i="1" kern="1200" dirty="0">
                          <a:solidFill>
                            <a:srgbClr val="0033CC"/>
                          </a:solidFill>
                          <a:effectLst/>
                          <a:latin typeface="Times New Roman"/>
                          <a:ea typeface="宋体"/>
                        </a:rPr>
                        <a:t> c</a:t>
                      </a:r>
                      <a:endParaRPr lang="zh-CN" sz="1000" b="1" kern="100" dirty="0">
                        <a:solidFill>
                          <a:srgbClr val="0033CC"/>
                        </a:solidFill>
                        <a:effectLst/>
                        <a:latin typeface="Times New Roman"/>
                        <a:ea typeface="宋体"/>
                      </a:endParaRPr>
                    </a:p>
                  </a:txBody>
                  <a:tcPr marL="9526" marR="9526" marT="9524"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3</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4</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5</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6</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7</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8</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9</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10</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11</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12</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13</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14</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15</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16</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17</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18</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19</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20</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21</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22</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23</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24</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25</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0</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1</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宋体"/>
                        </a:rPr>
                        <a:t>2</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0625">
                <a:tc vMerge="1">
                  <a:txBody>
                    <a:bodyPr/>
                    <a:lstStyle/>
                    <a:p>
                      <a:endParaRPr lang="zh-CN" altLang="en-US"/>
                    </a:p>
                  </a:txBody>
                  <a:tcPr/>
                </a:tc>
                <a:tc>
                  <a:txBody>
                    <a:bodyPr/>
                    <a:lstStyle/>
                    <a:p>
                      <a:pPr algn="ctr" fontAlgn="base">
                        <a:spcAft>
                          <a:spcPts val="0"/>
                        </a:spcAft>
                      </a:pPr>
                      <a:r>
                        <a:rPr lang="en-US" sz="1100" b="1" kern="1200">
                          <a:solidFill>
                            <a:srgbClr val="0033CC"/>
                          </a:solidFill>
                          <a:effectLst/>
                          <a:latin typeface="Times New Roman"/>
                          <a:ea typeface="Batang"/>
                        </a:rPr>
                        <a:t>D</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E</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dirty="0">
                          <a:solidFill>
                            <a:srgbClr val="0033CC"/>
                          </a:solidFill>
                          <a:effectLst/>
                          <a:latin typeface="Times New Roman"/>
                          <a:ea typeface="Batang"/>
                        </a:rPr>
                        <a:t>F</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G</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H</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I</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J</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K</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L</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M</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N</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dirty="0">
                          <a:solidFill>
                            <a:srgbClr val="0033CC"/>
                          </a:solidFill>
                          <a:effectLst/>
                          <a:latin typeface="Times New Roman"/>
                          <a:ea typeface="Batang"/>
                        </a:rPr>
                        <a:t>O</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P</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Q</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R</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S</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T</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U</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V</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W</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X</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dirty="0">
                          <a:solidFill>
                            <a:srgbClr val="0033CC"/>
                          </a:solidFill>
                          <a:effectLst/>
                          <a:latin typeface="Times New Roman"/>
                          <a:ea typeface="Batang"/>
                        </a:rPr>
                        <a:t>Y</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Z</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A</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a:solidFill>
                            <a:srgbClr val="0033CC"/>
                          </a:solidFill>
                          <a:effectLst/>
                          <a:latin typeface="Times New Roman"/>
                          <a:ea typeface="Batang"/>
                        </a:rPr>
                        <a:t>B</a:t>
                      </a:r>
                      <a:endParaRPr lang="zh-CN" sz="1000" b="1" kern="10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100" b="1" kern="1200" dirty="0">
                          <a:solidFill>
                            <a:srgbClr val="0033CC"/>
                          </a:solidFill>
                          <a:effectLst/>
                          <a:latin typeface="Times New Roman"/>
                          <a:ea typeface="Batang"/>
                        </a:rPr>
                        <a:t>C</a:t>
                      </a:r>
                      <a:endParaRPr lang="zh-CN" sz="1000" b="1" kern="100" dirty="0">
                        <a:solidFill>
                          <a:srgbClr val="0033CC"/>
                        </a:solidFill>
                        <a:effectLst/>
                        <a:latin typeface="Times New Roman"/>
                        <a:ea typeface="宋体"/>
                      </a:endParaRPr>
                    </a:p>
                  </a:txBody>
                  <a:tcPr marL="9526" marR="9526" marT="952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6560" name="Picture 176">
            <a:extLst>
              <a:ext uri="{FF2B5EF4-FFF2-40B4-BE49-F238E27FC236}">
                <a16:creationId xmlns:a16="http://schemas.microsoft.com/office/drawing/2014/main" id="{EF3C5DB4-EF5F-4559-B3EC-963F9CFD6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842963"/>
            <a:ext cx="30480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标题 3">
            <a:extLst>
              <a:ext uri="{FF2B5EF4-FFF2-40B4-BE49-F238E27FC236}">
                <a16:creationId xmlns:a16="http://schemas.microsoft.com/office/drawing/2014/main" id="{F50977DC-EC19-4E16-848B-9BE0189B511A}"/>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11" name="标题 1">
            <a:extLst>
              <a:ext uri="{FF2B5EF4-FFF2-40B4-BE49-F238E27FC236}">
                <a16:creationId xmlns:a16="http://schemas.microsoft.com/office/drawing/2014/main" id="{060D16F0-41F2-4226-BD4D-06C7F41FC947}"/>
              </a:ext>
            </a:extLst>
          </p:cNvPr>
          <p:cNvSpPr txBox="1">
            <a:spLocks/>
          </p:cNvSpPr>
          <p:nvPr/>
        </p:nvSpPr>
        <p:spPr bwMode="auto">
          <a:xfrm>
            <a:off x="214282" y="642924"/>
            <a:ext cx="392907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密码体制的基本组成及分类</a:t>
            </a:r>
          </a:p>
        </p:txBody>
      </p:sp>
      <p:sp>
        <p:nvSpPr>
          <p:cNvPr id="13" name="Text Box 3">
            <a:extLst>
              <a:ext uri="{FF2B5EF4-FFF2-40B4-BE49-F238E27FC236}">
                <a16:creationId xmlns:a16="http://schemas.microsoft.com/office/drawing/2014/main" id="{1411B5B7-788A-4E89-B4C8-58AF2F4BEF05}"/>
              </a:ext>
            </a:extLst>
          </p:cNvPr>
          <p:cNvSpPr txBox="1">
            <a:spLocks noChangeArrowheads="1"/>
          </p:cNvSpPr>
          <p:nvPr/>
        </p:nvSpPr>
        <p:spPr bwMode="auto">
          <a:xfrm>
            <a:off x="2286000" y="4286250"/>
            <a:ext cx="5310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dirty="0">
                <a:solidFill>
                  <a:srgbClr val="0033CC"/>
                </a:solidFill>
                <a:latin typeface="Arial" panose="020B0604020202020204" pitchFamily="34" charset="0"/>
              </a:rPr>
              <a:t>凯撒密码明密文对照表</a:t>
            </a:r>
            <a:r>
              <a:rPr lang="zh-CN" altLang="en-US" b="1" dirty="0">
                <a:solidFill>
                  <a:srgbClr val="FF0000"/>
                </a:solidFill>
                <a:latin typeface="Arial" panose="020B0604020202020204" pitchFamily="34" charset="0"/>
              </a:rPr>
              <a:t>（背后隐藏的数学原理？</a:t>
            </a:r>
            <a:r>
              <a:rPr lang="en-US" altLang="zh-CN" b="1" dirty="0">
                <a:solidFill>
                  <a:srgbClr val="FF0000"/>
                </a:solidFill>
                <a:latin typeface="Arial" panose="020B0604020202020204" pitchFamily="34" charset="0"/>
                <a:sym typeface="Wingdings" panose="05000000000000000000" pitchFamily="2" charset="2"/>
              </a:rPr>
              <a:t> </a:t>
            </a:r>
            <a:r>
              <a:rPr lang="zh-CN" altLang="en-US" b="1" dirty="0">
                <a:solidFill>
                  <a:srgbClr val="FF0000"/>
                </a:solidFill>
                <a:latin typeface="Arial" panose="020B0604020202020204" pitchFamily="34" charset="0"/>
                <a:sym typeface="Wingdings" panose="05000000000000000000" pitchFamily="2" charset="2"/>
              </a:rPr>
              <a:t>群、域</a:t>
            </a:r>
            <a:r>
              <a:rPr lang="zh-CN" altLang="en-US" b="1" dirty="0">
                <a:solidFill>
                  <a:srgbClr val="FF0000"/>
                </a:solidFill>
                <a:latin typeface="Arial" panose="020B0604020202020204" pitchFamily="34" charset="0"/>
              </a:rPr>
              <a:t>）</a:t>
            </a:r>
            <a:endParaRPr lang="zh-CN" altLang="zh-CN" b="1" dirty="0">
              <a:solidFill>
                <a:srgbClr val="FF0000"/>
              </a:solidFill>
              <a:latin typeface="Arial" panose="020B0604020202020204" pitchFamily="34" charset="0"/>
            </a:endParaRPr>
          </a:p>
        </p:txBody>
      </p:sp>
      <p:sp>
        <p:nvSpPr>
          <p:cNvPr id="2" name="矩形 1">
            <a:extLst>
              <a:ext uri="{FF2B5EF4-FFF2-40B4-BE49-F238E27FC236}">
                <a16:creationId xmlns:a16="http://schemas.microsoft.com/office/drawing/2014/main" id="{20950FFB-32BF-4358-9D89-99E24EEFC85A}"/>
              </a:ext>
            </a:extLst>
          </p:cNvPr>
          <p:cNvSpPr>
            <a:spLocks noRot="1" noChangeAspect="1" noMove="1" noResize="1" noEditPoints="1" noAdjustHandles="1" noChangeArrowheads="1" noChangeShapeType="1" noTextEdit="1"/>
          </p:cNvSpPr>
          <p:nvPr/>
        </p:nvSpPr>
        <p:spPr>
          <a:xfrm>
            <a:off x="2493283" y="2605089"/>
            <a:ext cx="4238957" cy="338554"/>
          </a:xfrm>
          <a:prstGeom prst="rect">
            <a:avLst/>
          </a:prstGeom>
          <a:blipFill>
            <a:blip r:embed="rId7"/>
            <a:stretch>
              <a:fillRect t="-5357" b="-21429"/>
            </a:stretch>
          </a:blipFill>
        </p:spPr>
        <p:txBody>
          <a:bodyPr/>
          <a:lstStyle/>
          <a:p>
            <a:pPr>
              <a:defRPr/>
            </a:pPr>
            <a:r>
              <a:rPr lang="zh-CN" altLang="en-US">
                <a:noFill/>
              </a:rPr>
              <a:t> </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6560"/>
                                        </p:tgtEl>
                                        <p:attrNameLst>
                                          <p:attrName>style.visibility</p:attrName>
                                        </p:attrNameLst>
                                      </p:cBhvr>
                                      <p:to>
                                        <p:strVal val="visible"/>
                                      </p:to>
                                    </p:set>
                                    <p:animEffect transition="in" filter="fade">
                                      <p:cBhvr>
                                        <p:cTn id="7" dur="1000"/>
                                        <p:tgtEl>
                                          <p:spTgt spid="16560"/>
                                        </p:tgtEl>
                                      </p:cBhvr>
                                    </p:animEffect>
                                    <p:anim calcmode="lin" valueType="num">
                                      <p:cBhvr>
                                        <p:cTn id="8" dur="1000" fill="hold"/>
                                        <p:tgtEl>
                                          <p:spTgt spid="16560"/>
                                        </p:tgtEl>
                                        <p:attrNameLst>
                                          <p:attrName>ppt_x</p:attrName>
                                        </p:attrNameLst>
                                      </p:cBhvr>
                                      <p:tavLst>
                                        <p:tav tm="0">
                                          <p:val>
                                            <p:strVal val="#ppt_x"/>
                                          </p:val>
                                        </p:tav>
                                        <p:tav tm="100000">
                                          <p:val>
                                            <p:strVal val="#ppt_x"/>
                                          </p:val>
                                        </p:tav>
                                      </p:tavLst>
                                    </p:anim>
                                    <p:anim calcmode="lin" valueType="num">
                                      <p:cBhvr>
                                        <p:cTn id="9" dur="1000" fill="hold"/>
                                        <p:tgtEl>
                                          <p:spTgt spid="1656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anim calcmode="lin" valueType="num">
                                      <p:cBhvr>
                                        <p:cTn id="15" dur="500" fill="hold"/>
                                        <p:tgtEl>
                                          <p:spTgt spid="29"/>
                                        </p:tgtEl>
                                        <p:attrNameLst>
                                          <p:attrName>ppt_x</p:attrName>
                                        </p:attrNameLst>
                                      </p:cBhvr>
                                      <p:tavLst>
                                        <p:tav tm="0">
                                          <p:val>
                                            <p:strVal val="#ppt_x"/>
                                          </p:val>
                                        </p:tav>
                                        <p:tav tm="100000">
                                          <p:val>
                                            <p:strVal val="#ppt_x"/>
                                          </p:val>
                                        </p:tav>
                                      </p:tavLst>
                                    </p:anim>
                                    <p:anim calcmode="lin" valueType="num">
                                      <p:cBhvr>
                                        <p:cTn id="16" dur="500" fill="hold"/>
                                        <p:tgtEl>
                                          <p:spTgt spid="29"/>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419BC5-C888-478A-93EB-FE0F2A36A61D}"/>
              </a:ext>
            </a:extLst>
          </p:cNvPr>
          <p:cNvSpPr>
            <a:spLocks noGrp="1"/>
          </p:cNvSpPr>
          <p:nvPr>
            <p:ph idx="1"/>
          </p:nvPr>
        </p:nvSpPr>
        <p:spPr>
          <a:xfrm>
            <a:off x="357188" y="1203598"/>
            <a:ext cx="6159500" cy="2794000"/>
          </a:xfrm>
        </p:spPr>
        <p:txBody>
          <a:bodyPr/>
          <a:lstStyle/>
          <a:p>
            <a:pPr>
              <a:defRPr/>
            </a:pPr>
            <a:r>
              <a:rPr lang="zh-CN" altLang="zh-CN" b="1" dirty="0"/>
              <a:t>例</a:t>
            </a:r>
            <a:r>
              <a:rPr lang="en-US" altLang="zh-CN" b="1" dirty="0"/>
              <a:t>4-2 </a:t>
            </a:r>
            <a:r>
              <a:rPr lang="en-US" altLang="zh-CN" b="1" dirty="0" err="1"/>
              <a:t>Vernam</a:t>
            </a:r>
            <a:r>
              <a:rPr lang="zh-CN" altLang="zh-CN" b="1" dirty="0"/>
              <a:t>密码</a:t>
            </a:r>
            <a:r>
              <a:rPr lang="zh-CN" altLang="en-US" b="1" dirty="0">
                <a:solidFill>
                  <a:srgbClr val="FF0000"/>
                </a:solidFill>
              </a:rPr>
              <a:t>（一次一密</a:t>
            </a:r>
            <a:r>
              <a:rPr lang="en-US" altLang="zh-CN" b="1" dirty="0">
                <a:solidFill>
                  <a:srgbClr val="FF0000"/>
                </a:solidFill>
              </a:rPr>
              <a:t>one-time pad, OTP</a:t>
            </a:r>
            <a:r>
              <a:rPr lang="zh-CN" altLang="en-US" b="1" dirty="0">
                <a:solidFill>
                  <a:srgbClr val="FF0000"/>
                </a:solidFill>
              </a:rPr>
              <a:t>密码）</a:t>
            </a:r>
          </a:p>
          <a:p>
            <a:pPr marL="0" indent="0">
              <a:buFont typeface="Wingdings" panose="05000000000000000000" pitchFamily="2" charset="2"/>
              <a:buNone/>
              <a:defRPr/>
            </a:pPr>
            <a:r>
              <a:rPr lang="en-US" altLang="zh-CN" b="1" dirty="0"/>
              <a:t>      </a:t>
            </a:r>
            <a:r>
              <a:rPr lang="zh-CN" altLang="zh-CN" b="1" dirty="0">
                <a:solidFill>
                  <a:srgbClr val="0033CC"/>
                </a:solidFill>
              </a:rPr>
              <a:t>在对明文加密前，首先将明文编码为（</a:t>
            </a:r>
            <a:r>
              <a:rPr lang="en-US" altLang="zh-CN" b="1" dirty="0">
                <a:solidFill>
                  <a:srgbClr val="0033CC"/>
                </a:solidFill>
              </a:rPr>
              <a:t>0</a:t>
            </a:r>
            <a:r>
              <a:rPr lang="zh-CN" altLang="zh-CN" b="1" dirty="0">
                <a:solidFill>
                  <a:srgbClr val="0033CC"/>
                </a:solidFill>
              </a:rPr>
              <a:t>，</a:t>
            </a:r>
            <a:r>
              <a:rPr lang="en-US" altLang="zh-CN" b="1" dirty="0">
                <a:solidFill>
                  <a:srgbClr val="0033CC"/>
                </a:solidFill>
              </a:rPr>
              <a:t>1</a:t>
            </a:r>
            <a:r>
              <a:rPr lang="zh-CN" altLang="zh-CN" b="1" dirty="0">
                <a:solidFill>
                  <a:srgbClr val="0033CC"/>
                </a:solidFill>
              </a:rPr>
              <a:t>）序列，加密时用明文与密钥进行模</a:t>
            </a:r>
            <a:r>
              <a:rPr lang="en-US" altLang="zh-CN" b="1" dirty="0">
                <a:solidFill>
                  <a:srgbClr val="0033CC"/>
                </a:solidFill>
              </a:rPr>
              <a:t>2</a:t>
            </a:r>
            <a:r>
              <a:rPr lang="zh-CN" altLang="zh-CN" b="1" dirty="0">
                <a:solidFill>
                  <a:srgbClr val="0033CC"/>
                </a:solidFill>
              </a:rPr>
              <a:t>相加，解密时将密文再与密钥模</a:t>
            </a:r>
            <a:r>
              <a:rPr lang="en-US" altLang="zh-CN" b="1" dirty="0">
                <a:solidFill>
                  <a:srgbClr val="0033CC"/>
                </a:solidFill>
              </a:rPr>
              <a:t>2</a:t>
            </a:r>
            <a:r>
              <a:rPr lang="zh-CN" altLang="zh-CN" b="1" dirty="0">
                <a:solidFill>
                  <a:srgbClr val="0033CC"/>
                </a:solidFill>
              </a:rPr>
              <a:t>相加即可</a:t>
            </a:r>
            <a:r>
              <a:rPr lang="zh-CN" altLang="zh-CN" b="1" dirty="0"/>
              <a:t>。</a:t>
            </a:r>
            <a:r>
              <a:rPr lang="zh-CN" altLang="en-US" b="1" dirty="0"/>
              <a:t>例如：明文为</a:t>
            </a:r>
            <a:r>
              <a:rPr lang="en-US" altLang="zh-CN" b="1" dirty="0"/>
              <a:t>10001 11000</a:t>
            </a:r>
            <a:r>
              <a:rPr lang="zh-CN" altLang="en-US" b="1" dirty="0"/>
              <a:t>，</a:t>
            </a:r>
            <a:r>
              <a:rPr lang="zh-CN" altLang="zh-CN" b="1" dirty="0"/>
              <a:t>密钥为</a:t>
            </a:r>
            <a:r>
              <a:rPr lang="en-US" altLang="zh-CN" b="1" dirty="0"/>
              <a:t>10010 00101</a:t>
            </a:r>
            <a:r>
              <a:rPr lang="zh-CN" altLang="zh-CN" b="1" dirty="0"/>
              <a:t>时</a:t>
            </a:r>
            <a:r>
              <a:rPr lang="zh-CN" altLang="en-US" b="1" dirty="0"/>
              <a:t>，</a:t>
            </a:r>
            <a:r>
              <a:rPr lang="zh-CN" altLang="zh-CN" b="1" dirty="0"/>
              <a:t>加密</a:t>
            </a:r>
            <a:r>
              <a:rPr lang="zh-CN" altLang="en-US" b="1" dirty="0"/>
              <a:t>得到的密文为</a:t>
            </a:r>
            <a:r>
              <a:rPr lang="en-US" altLang="zh-CN" b="1" dirty="0"/>
              <a:t>00011 11101</a:t>
            </a:r>
            <a:r>
              <a:rPr lang="zh-CN" altLang="en-US" b="1" dirty="0"/>
              <a:t>。</a:t>
            </a:r>
            <a:endParaRPr lang="en-US" altLang="zh-CN" b="1" dirty="0"/>
          </a:p>
          <a:p>
            <a:pPr marL="0" indent="457200">
              <a:buFont typeface="Wingdings" panose="05000000000000000000" pitchFamily="2" charset="2"/>
              <a:buNone/>
              <a:defRPr/>
            </a:pPr>
            <a:r>
              <a:rPr lang="zh-CN" altLang="en-US" b="1" dirty="0"/>
              <a:t>在</a:t>
            </a:r>
            <a:r>
              <a:rPr lang="zh-CN" altLang="en-US" b="1" dirty="0">
                <a:solidFill>
                  <a:srgbClr val="0033CC"/>
                </a:solidFill>
              </a:rPr>
              <a:t>应用</a:t>
            </a:r>
            <a:r>
              <a:rPr lang="en-US" altLang="zh-CN" b="1" dirty="0" err="1">
                <a:solidFill>
                  <a:srgbClr val="0033CC"/>
                </a:solidFill>
              </a:rPr>
              <a:t>Vernam</a:t>
            </a:r>
            <a:r>
              <a:rPr lang="zh-CN" altLang="en-US" b="1" dirty="0">
                <a:solidFill>
                  <a:srgbClr val="0033CC"/>
                </a:solidFill>
              </a:rPr>
              <a:t>密码时</a:t>
            </a:r>
            <a:r>
              <a:rPr lang="zh-CN" altLang="en-US" b="1" dirty="0"/>
              <a:t>，</a:t>
            </a:r>
            <a:r>
              <a:rPr lang="zh-CN" altLang="en-US" b="1" dirty="0">
                <a:solidFill>
                  <a:srgbClr val="FF0000"/>
                </a:solidFill>
              </a:rPr>
              <a:t>如果每次使用不同的随机密钥对明文进行加密</a:t>
            </a:r>
            <a:r>
              <a:rPr lang="zh-CN" altLang="en-US" b="1" dirty="0"/>
              <a:t>，则被称为</a:t>
            </a:r>
            <a:r>
              <a:rPr lang="zh-CN" altLang="en-US" b="1" dirty="0">
                <a:solidFill>
                  <a:srgbClr val="FF0000"/>
                </a:solidFill>
              </a:rPr>
              <a:t>一次一密</a:t>
            </a:r>
            <a:r>
              <a:rPr lang="en-US" altLang="zh-CN" b="1" dirty="0">
                <a:solidFill>
                  <a:srgbClr val="FF0000"/>
                </a:solidFill>
              </a:rPr>
              <a:t>(one-time pad, OTP)</a:t>
            </a:r>
            <a:r>
              <a:rPr lang="zh-CN" altLang="en-US" b="1" dirty="0">
                <a:solidFill>
                  <a:srgbClr val="FF0000"/>
                </a:solidFill>
              </a:rPr>
              <a:t>密码</a:t>
            </a:r>
            <a:r>
              <a:rPr lang="zh-CN" altLang="en-US" b="1" dirty="0"/>
              <a:t>。</a:t>
            </a:r>
            <a:endParaRPr lang="en-US" altLang="zh-CN" b="1" dirty="0"/>
          </a:p>
          <a:p>
            <a:pPr marL="0" indent="457200">
              <a:buFont typeface="Wingdings" panose="05000000000000000000" pitchFamily="2" charset="2"/>
              <a:buNone/>
              <a:defRPr/>
            </a:pPr>
            <a:endParaRPr lang="en-US" altLang="zh-CN" b="1" dirty="0"/>
          </a:p>
          <a:p>
            <a:pPr>
              <a:defRPr/>
            </a:pPr>
            <a:r>
              <a:rPr lang="zh-CN" altLang="en-US" b="1" dirty="0"/>
              <a:t>思考：对于</a:t>
            </a:r>
            <a:r>
              <a:rPr lang="en-US" altLang="zh-CN" b="1" dirty="0"/>
              <a:t>1</a:t>
            </a:r>
            <a:r>
              <a:rPr lang="zh-CN" altLang="en-US" b="1" dirty="0"/>
              <a:t>位来说，</a:t>
            </a:r>
            <a:r>
              <a:rPr lang="en-US" altLang="zh-CN" b="1" dirty="0"/>
              <a:t>M, C, K, E, D</a:t>
            </a:r>
            <a:r>
              <a:rPr lang="zh-CN" altLang="en-US" b="1" dirty="0"/>
              <a:t>分别是什么？</a:t>
            </a:r>
            <a:endParaRPr lang="en-US" altLang="zh-CN" b="1" dirty="0"/>
          </a:p>
          <a:p>
            <a:pPr>
              <a:defRPr/>
            </a:pPr>
            <a:endParaRPr lang="zh-CN" altLang="en-US" b="1" dirty="0"/>
          </a:p>
        </p:txBody>
      </p:sp>
      <p:grpSp>
        <p:nvGrpSpPr>
          <p:cNvPr id="2" name="组合 9">
            <a:extLst>
              <a:ext uri="{FF2B5EF4-FFF2-40B4-BE49-F238E27FC236}">
                <a16:creationId xmlns:a16="http://schemas.microsoft.com/office/drawing/2014/main" id="{542FB2B1-6CE4-4B23-8E75-6076A98B71A1}"/>
              </a:ext>
            </a:extLst>
          </p:cNvPr>
          <p:cNvGrpSpPr>
            <a:grpSpLocks/>
          </p:cNvGrpSpPr>
          <p:nvPr/>
        </p:nvGrpSpPr>
        <p:grpSpPr bwMode="auto">
          <a:xfrm>
            <a:off x="6875463" y="2300020"/>
            <a:ext cx="1944687" cy="1657350"/>
            <a:chOff x="6876256" y="2067694"/>
            <a:chExt cx="1944216" cy="1656184"/>
          </a:xfrm>
          <a:solidFill>
            <a:schemeClr val="accent1">
              <a:lumMod val="40000"/>
              <a:lumOff val="60000"/>
            </a:schemeClr>
          </a:solidFill>
        </p:grpSpPr>
        <p:sp>
          <p:nvSpPr>
            <p:cNvPr id="17413" name="矩形 8">
              <a:extLst>
                <a:ext uri="{FF2B5EF4-FFF2-40B4-BE49-F238E27FC236}">
                  <a16:creationId xmlns:a16="http://schemas.microsoft.com/office/drawing/2014/main" id="{1E9060F0-2004-4958-AB08-9DDA9794FAB7}"/>
                </a:ext>
              </a:extLst>
            </p:cNvPr>
            <p:cNvSpPr>
              <a:spLocks noChangeArrowheads="1"/>
            </p:cNvSpPr>
            <p:nvPr/>
          </p:nvSpPr>
          <p:spPr bwMode="auto">
            <a:xfrm>
              <a:off x="6876256" y="2067694"/>
              <a:ext cx="1944216" cy="1656184"/>
            </a:xfrm>
            <a:prstGeom prst="rect">
              <a:avLst/>
            </a:prstGeom>
            <a:grpFill/>
            <a:ln w="9525" algn="ctr">
              <a:solidFill>
                <a:schemeClr val="tx1"/>
              </a:solidFill>
              <a:round/>
              <a:headEnd/>
              <a:tailEnd/>
            </a:ln>
          </p:spPr>
          <p:txBody>
            <a:bodyPr wrap="none" anchor="ctr"/>
            <a:lstStyle/>
            <a:p>
              <a:pPr algn="ctr" eaLnBrk="1" hangingPunct="1">
                <a:defRPr/>
              </a:pPr>
              <a:endParaRPr lang="zh-CN" altLang="en-US" sz="1200" b="1">
                <a:latin typeface="Arial" charset="0"/>
              </a:endParaRPr>
            </a:p>
          </p:txBody>
        </p:sp>
        <p:sp>
          <p:nvSpPr>
            <p:cNvPr id="17414" name="矩形 3">
              <a:extLst>
                <a:ext uri="{FF2B5EF4-FFF2-40B4-BE49-F238E27FC236}">
                  <a16:creationId xmlns:a16="http://schemas.microsoft.com/office/drawing/2014/main" id="{3C272560-2D1C-44AF-83E6-539BFC9B247A}"/>
                </a:ext>
              </a:extLst>
            </p:cNvPr>
            <p:cNvSpPr>
              <a:spLocks noChangeArrowheads="1"/>
            </p:cNvSpPr>
            <p:nvPr/>
          </p:nvSpPr>
          <p:spPr bwMode="auto">
            <a:xfrm>
              <a:off x="7086088" y="2325529"/>
              <a:ext cx="1513702" cy="369072"/>
            </a:xfrm>
            <a:prstGeom prst="rect">
              <a:avLst/>
            </a:prstGeom>
            <a:grpFill/>
            <a:ln>
              <a:noFill/>
            </a:ln>
          </p:spPr>
          <p:txBody>
            <a:bodyPr wrap="none">
              <a:spAutoFit/>
            </a:bodyPr>
            <a:lstStyle/>
            <a:p>
              <a:pPr algn="ctr" eaLnBrk="1" hangingPunct="1">
                <a:defRPr/>
              </a:pPr>
              <a:r>
                <a:rPr lang="en-US" altLang="zh-CN" sz="1800" b="1" dirty="0">
                  <a:latin typeface="Arial" charset="0"/>
                </a:rPr>
                <a:t>10001 11000</a:t>
              </a:r>
              <a:endParaRPr lang="zh-CN" altLang="en-US" sz="1800" b="1" dirty="0">
                <a:latin typeface="Arial" charset="0"/>
              </a:endParaRPr>
            </a:p>
          </p:txBody>
        </p:sp>
        <p:sp>
          <p:nvSpPr>
            <p:cNvPr id="17415" name="矩形 4">
              <a:extLst>
                <a:ext uri="{FF2B5EF4-FFF2-40B4-BE49-F238E27FC236}">
                  <a16:creationId xmlns:a16="http://schemas.microsoft.com/office/drawing/2014/main" id="{7678A9C0-C6EA-4A25-BB65-3BF6F0F59993}"/>
                </a:ext>
              </a:extLst>
            </p:cNvPr>
            <p:cNvSpPr>
              <a:spLocks noChangeArrowheads="1"/>
            </p:cNvSpPr>
            <p:nvPr/>
          </p:nvSpPr>
          <p:spPr bwMode="auto">
            <a:xfrm>
              <a:off x="7085160" y="2664083"/>
              <a:ext cx="1530818" cy="369072"/>
            </a:xfrm>
            <a:prstGeom prst="rect">
              <a:avLst/>
            </a:prstGeom>
            <a:grpFill/>
            <a:ln>
              <a:noFill/>
            </a:ln>
          </p:spPr>
          <p:txBody>
            <a:bodyPr wrap="none">
              <a:spAutoFit/>
            </a:bodyPr>
            <a:lstStyle/>
            <a:p>
              <a:pPr algn="ctr" eaLnBrk="1" hangingPunct="1">
                <a:defRPr/>
              </a:pPr>
              <a:r>
                <a:rPr lang="en-US" altLang="zh-CN" sz="1800" b="1">
                  <a:latin typeface="Arial" charset="0"/>
                </a:rPr>
                <a:t>10010 00101</a:t>
              </a:r>
              <a:endParaRPr lang="zh-CN" altLang="en-US" sz="1800" b="1">
                <a:latin typeface="Arial" charset="0"/>
              </a:endParaRPr>
            </a:p>
          </p:txBody>
        </p:sp>
        <p:cxnSp>
          <p:nvCxnSpPr>
            <p:cNvPr id="17416" name="直接连接符 6">
              <a:extLst>
                <a:ext uri="{FF2B5EF4-FFF2-40B4-BE49-F238E27FC236}">
                  <a16:creationId xmlns:a16="http://schemas.microsoft.com/office/drawing/2014/main" id="{21179079-B384-4861-87CE-309E49E446EB}"/>
                </a:ext>
              </a:extLst>
            </p:cNvPr>
            <p:cNvCxnSpPr>
              <a:cxnSpLocks noChangeShapeType="1"/>
            </p:cNvCxnSpPr>
            <p:nvPr/>
          </p:nvCxnSpPr>
          <p:spPr bwMode="auto">
            <a:xfrm>
              <a:off x="7160316" y="3002637"/>
              <a:ext cx="1365246" cy="0"/>
            </a:xfrm>
            <a:prstGeom prst="line">
              <a:avLst/>
            </a:prstGeom>
            <a:grpFill/>
            <a:ln w="28575" algn="ctr">
              <a:solidFill>
                <a:schemeClr val="tx1"/>
              </a:solidFill>
              <a:round/>
              <a:headEnd/>
              <a:tailEnd/>
            </a:ln>
          </p:spPr>
        </p:cxnSp>
        <p:sp>
          <p:nvSpPr>
            <p:cNvPr id="17417" name="矩形 7">
              <a:extLst>
                <a:ext uri="{FF2B5EF4-FFF2-40B4-BE49-F238E27FC236}">
                  <a16:creationId xmlns:a16="http://schemas.microsoft.com/office/drawing/2014/main" id="{A373F632-FE9A-4E7E-BB40-6850DDDD6AB1}"/>
                </a:ext>
              </a:extLst>
            </p:cNvPr>
            <p:cNvSpPr>
              <a:spLocks noChangeArrowheads="1"/>
            </p:cNvSpPr>
            <p:nvPr/>
          </p:nvSpPr>
          <p:spPr bwMode="auto">
            <a:xfrm>
              <a:off x="7125343" y="3075806"/>
              <a:ext cx="1479471" cy="369072"/>
            </a:xfrm>
            <a:prstGeom prst="rect">
              <a:avLst/>
            </a:prstGeom>
            <a:grpFill/>
            <a:ln>
              <a:noFill/>
            </a:ln>
          </p:spPr>
          <p:txBody>
            <a:bodyPr wrap="none">
              <a:spAutoFit/>
            </a:bodyPr>
            <a:lstStyle/>
            <a:p>
              <a:pPr algn="ctr" eaLnBrk="1" hangingPunct="1">
                <a:defRPr/>
              </a:pPr>
              <a:r>
                <a:rPr lang="en-US" altLang="zh-CN" sz="1800" b="1">
                  <a:latin typeface="Arial" charset="0"/>
                </a:rPr>
                <a:t>00011 11101</a:t>
              </a:r>
              <a:endParaRPr lang="zh-CN" altLang="en-US" sz="1800" b="1">
                <a:latin typeface="Arial" charset="0"/>
              </a:endParaRPr>
            </a:p>
          </p:txBody>
        </p:sp>
      </p:grpSp>
      <p:sp>
        <p:nvSpPr>
          <p:cNvPr id="10" name="标题 3">
            <a:extLst>
              <a:ext uri="{FF2B5EF4-FFF2-40B4-BE49-F238E27FC236}">
                <a16:creationId xmlns:a16="http://schemas.microsoft.com/office/drawing/2014/main" id="{29009238-D949-4E65-8D13-6B914B1BC5D3}"/>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11" name="标题 1">
            <a:extLst>
              <a:ext uri="{FF2B5EF4-FFF2-40B4-BE49-F238E27FC236}">
                <a16:creationId xmlns:a16="http://schemas.microsoft.com/office/drawing/2014/main" id="{3668C60B-995F-4F7C-B87E-1067C55C08F3}"/>
              </a:ext>
            </a:extLst>
          </p:cNvPr>
          <p:cNvSpPr txBox="1">
            <a:spLocks/>
          </p:cNvSpPr>
          <p:nvPr/>
        </p:nvSpPr>
        <p:spPr bwMode="auto">
          <a:xfrm>
            <a:off x="214282" y="642924"/>
            <a:ext cx="392907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密码体制的基本组成及分类</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9609BBF8-BE34-46BC-A216-0C60FA9ED452}"/>
              </a:ext>
            </a:extLst>
          </p:cNvPr>
          <p:cNvSpPr>
            <a:spLocks noGrp="1" noChangeArrowheads="1"/>
          </p:cNvSpPr>
          <p:nvPr>
            <p:ph idx="1"/>
          </p:nvPr>
        </p:nvSpPr>
        <p:spPr>
          <a:xfrm>
            <a:off x="357188" y="1357313"/>
            <a:ext cx="8229600" cy="555625"/>
          </a:xfrm>
        </p:spPr>
        <p:txBody>
          <a:bodyPr/>
          <a:lstStyle/>
          <a:p>
            <a:r>
              <a:rPr lang="zh-CN" altLang="en-US" b="1"/>
              <a:t>根据加、解密密钥使用策略不同，可将密码体制分为对称密码体制和非对称密码体制。</a:t>
            </a:r>
            <a:endParaRPr lang="en-US" altLang="zh-CN" b="1"/>
          </a:p>
        </p:txBody>
      </p:sp>
      <p:sp>
        <p:nvSpPr>
          <p:cNvPr id="4" name="内容占位符 2">
            <a:extLst>
              <a:ext uri="{FF2B5EF4-FFF2-40B4-BE49-F238E27FC236}">
                <a16:creationId xmlns:a16="http://schemas.microsoft.com/office/drawing/2014/main" id="{0DB175A2-742B-4C65-9FE9-E1AA8EFADAFF}"/>
              </a:ext>
            </a:extLst>
          </p:cNvPr>
          <p:cNvSpPr txBox="1">
            <a:spLocks/>
          </p:cNvSpPr>
          <p:nvPr/>
        </p:nvSpPr>
        <p:spPr bwMode="auto">
          <a:xfrm>
            <a:off x="500063" y="1928813"/>
            <a:ext cx="3900487" cy="2087562"/>
          </a:xfrm>
          <a:prstGeom prst="rect">
            <a:avLst/>
          </a:prstGeom>
          <a:solidFill>
            <a:schemeClr val="accent1">
              <a:lumMod val="40000"/>
              <a:lumOff val="60000"/>
            </a:schemeClr>
          </a:solidFill>
          <a:ln>
            <a:solidFill>
              <a:srgbClr val="CC0000"/>
            </a:solidFill>
          </a:ln>
        </p:spPr>
        <p:txBody>
          <a:bodyPr/>
          <a:lstStyle>
            <a:lvl1pPr marL="342900" indent="-3429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cs typeface="+mn-cs"/>
              </a:defRPr>
            </a:lvl1pPr>
            <a:lvl2pPr marL="742950" indent="-28575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2pPr>
            <a:lvl3pPr marL="1143000" indent="-2286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3pPr>
            <a:lvl4pPr marL="1600200" indent="-2286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4pPr>
            <a:lvl5pPr marL="2057400" indent="-2286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indent="0">
              <a:buFont typeface="Wingdings" pitchFamily="2" charset="2"/>
              <a:buNone/>
              <a:defRPr/>
            </a:pPr>
            <a:r>
              <a:rPr lang="zh-CN" altLang="zh-CN" b="1" dirty="0">
                <a:solidFill>
                  <a:srgbClr val="FF0000"/>
                </a:solidFill>
                <a:latin typeface="Times New Roman" panose="02020603050405020304" pitchFamily="18" charset="0"/>
                <a:cs typeface="Times New Roman" panose="02020603050405020304" pitchFamily="18" charset="0"/>
              </a:rPr>
              <a:t>对称密码体制（</a:t>
            </a:r>
            <a:r>
              <a:rPr lang="en-US" altLang="zh-CN" b="1" dirty="0">
                <a:solidFill>
                  <a:srgbClr val="FF0000"/>
                </a:solidFill>
                <a:latin typeface="Times New Roman" panose="02020603050405020304" pitchFamily="18" charset="0"/>
                <a:cs typeface="Times New Roman" panose="02020603050405020304" pitchFamily="18" charset="0"/>
              </a:rPr>
              <a:t>Symmetric Cryptosystem</a:t>
            </a:r>
            <a:r>
              <a:rPr lang="zh-CN" altLang="zh-CN" b="1" dirty="0">
                <a:solidFill>
                  <a:srgbClr val="FF0000"/>
                </a:solidFill>
                <a:latin typeface="Times New Roman" panose="02020603050405020304" pitchFamily="18" charset="0"/>
                <a:cs typeface="Times New Roman" panose="02020603050405020304" pitchFamily="18" charset="0"/>
              </a:rPr>
              <a:t>）</a:t>
            </a:r>
          </a:p>
          <a:p>
            <a:pPr marL="0" lvl="1" indent="0">
              <a:buFont typeface="Wingdings" pitchFamily="2" charset="2"/>
              <a:buNone/>
              <a:defRPr/>
            </a:pPr>
            <a:r>
              <a:rPr lang="zh-CN" altLang="zh-CN" b="1" dirty="0">
                <a:latin typeface="Times New Roman" panose="02020603050405020304" pitchFamily="18" charset="0"/>
                <a:cs typeface="Times New Roman" panose="02020603050405020304" pitchFamily="18" charset="0"/>
              </a:rPr>
              <a:t>如果一个密码体制中的</a:t>
            </a:r>
            <a:r>
              <a:rPr lang="zh-CN" altLang="zh-CN" b="1" dirty="0">
                <a:solidFill>
                  <a:srgbClr val="0033CC"/>
                </a:solidFill>
                <a:latin typeface="Times New Roman" panose="02020603050405020304" pitchFamily="18" charset="0"/>
                <a:cs typeface="Times New Roman" panose="02020603050405020304" pitchFamily="18" charset="0"/>
              </a:rPr>
              <a:t>加密密钥</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e</a:t>
            </a:r>
            <a:r>
              <a:rPr lang="zh-CN" altLang="zh-CN" b="1" dirty="0">
                <a:latin typeface="Times New Roman" panose="02020603050405020304" pitchFamily="18" charset="0"/>
                <a:cs typeface="Times New Roman" panose="02020603050405020304" pitchFamily="18" charset="0"/>
              </a:rPr>
              <a:t>和</a:t>
            </a:r>
            <a:r>
              <a:rPr lang="zh-CN" altLang="zh-CN" b="1" dirty="0">
                <a:solidFill>
                  <a:srgbClr val="0033CC"/>
                </a:solidFill>
                <a:latin typeface="Times New Roman" panose="02020603050405020304" pitchFamily="18" charset="0"/>
                <a:cs typeface="Times New Roman" panose="02020603050405020304" pitchFamily="18" charset="0"/>
              </a:rPr>
              <a:t>解密密钥</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d</a:t>
            </a:r>
            <a:r>
              <a:rPr lang="zh-CN" altLang="zh-CN" b="1" dirty="0">
                <a:solidFill>
                  <a:srgbClr val="FF0000"/>
                </a:solidFill>
                <a:latin typeface="Times New Roman" panose="02020603050405020304" pitchFamily="18" charset="0"/>
                <a:cs typeface="Times New Roman" panose="02020603050405020304" pitchFamily="18" charset="0"/>
              </a:rPr>
              <a:t>相同</a:t>
            </a:r>
            <a:r>
              <a:rPr lang="zh-CN" altLang="zh-CN" b="1" dirty="0">
                <a:latin typeface="Times New Roman" panose="02020603050405020304" pitchFamily="18" charset="0"/>
                <a:cs typeface="Times New Roman" panose="02020603050405020304" pitchFamily="18" charset="0"/>
              </a:rPr>
              <a:t>，或者</a:t>
            </a:r>
            <a:r>
              <a:rPr lang="zh-CN" altLang="zh-CN" b="1" dirty="0">
                <a:solidFill>
                  <a:srgbClr val="FF0000"/>
                </a:solidFill>
                <a:latin typeface="Times New Roman" panose="02020603050405020304" pitchFamily="18" charset="0"/>
                <a:cs typeface="Times New Roman" panose="02020603050405020304" pitchFamily="18" charset="0"/>
              </a:rPr>
              <a:t>由</a:t>
            </a:r>
            <a:r>
              <a:rPr lang="zh-CN" altLang="zh-CN" b="1" dirty="0">
                <a:solidFill>
                  <a:srgbClr val="0033CC"/>
                </a:solidFill>
                <a:latin typeface="Times New Roman" panose="02020603050405020304" pitchFamily="18" charset="0"/>
                <a:cs typeface="Times New Roman" panose="02020603050405020304" pitchFamily="18" charset="0"/>
              </a:rPr>
              <a:t>其中一个密钥</a:t>
            </a:r>
            <a:r>
              <a:rPr lang="zh-CN" altLang="zh-CN" b="1" dirty="0">
                <a:solidFill>
                  <a:srgbClr val="FF0000"/>
                </a:solidFill>
                <a:latin typeface="Times New Roman" panose="02020603050405020304" pitchFamily="18" charset="0"/>
                <a:cs typeface="Times New Roman" panose="02020603050405020304" pitchFamily="18" charset="0"/>
              </a:rPr>
              <a:t>很容易推算出</a:t>
            </a:r>
            <a:r>
              <a:rPr lang="zh-CN" altLang="zh-CN" b="1" dirty="0">
                <a:solidFill>
                  <a:srgbClr val="0033CC"/>
                </a:solidFill>
                <a:latin typeface="Times New Roman" panose="02020603050405020304" pitchFamily="18" charset="0"/>
                <a:cs typeface="Times New Roman" panose="02020603050405020304" pitchFamily="18" charset="0"/>
              </a:rPr>
              <a:t>另一个密钥</a:t>
            </a:r>
            <a:r>
              <a:rPr lang="zh-CN" altLang="zh-CN" b="1" dirty="0">
                <a:latin typeface="Times New Roman" panose="02020603050405020304" pitchFamily="18" charset="0"/>
                <a:cs typeface="Times New Roman" panose="02020603050405020304" pitchFamily="18" charset="0"/>
              </a:rPr>
              <a:t>，则称为</a:t>
            </a:r>
            <a:r>
              <a:rPr lang="zh-CN" altLang="zh-CN" b="1" u="sng" dirty="0">
                <a:solidFill>
                  <a:srgbClr val="FF0000"/>
                </a:solidFill>
                <a:latin typeface="Times New Roman" panose="02020603050405020304" pitchFamily="18" charset="0"/>
                <a:cs typeface="Times New Roman" panose="02020603050405020304" pitchFamily="18" charset="0"/>
              </a:rPr>
              <a:t>对称密码体制</a:t>
            </a:r>
            <a:r>
              <a:rPr lang="zh-CN" altLang="zh-CN" b="1" dirty="0">
                <a:latin typeface="Times New Roman" panose="02020603050405020304" pitchFamily="18" charset="0"/>
                <a:cs typeface="Times New Roman" panose="02020603050405020304" pitchFamily="18" charset="0"/>
              </a:rPr>
              <a:t>或</a:t>
            </a:r>
            <a:r>
              <a:rPr lang="zh-CN" altLang="zh-CN" b="1" u="sng" dirty="0">
                <a:solidFill>
                  <a:srgbClr val="FF0000"/>
                </a:solidFill>
                <a:latin typeface="Times New Roman" panose="02020603050405020304" pitchFamily="18" charset="0"/>
                <a:cs typeface="Times New Roman" panose="02020603050405020304" pitchFamily="18" charset="0"/>
              </a:rPr>
              <a:t>单钥密码体制</a:t>
            </a:r>
            <a:r>
              <a:rPr lang="en-US" altLang="zh-CN" b="1" dirty="0">
                <a:latin typeface="Times New Roman" panose="02020603050405020304" pitchFamily="18" charset="0"/>
                <a:cs typeface="Times New Roman" panose="02020603050405020304" pitchFamily="18" charset="0"/>
              </a:rPr>
              <a:t>(One-key Cryptosystem)</a:t>
            </a:r>
            <a:r>
              <a:rPr lang="zh-CN" altLang="zh-CN"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p:txBody>
      </p:sp>
      <p:sp>
        <p:nvSpPr>
          <p:cNvPr id="5" name="内容占位符 2">
            <a:extLst>
              <a:ext uri="{FF2B5EF4-FFF2-40B4-BE49-F238E27FC236}">
                <a16:creationId xmlns:a16="http://schemas.microsoft.com/office/drawing/2014/main" id="{1F4F9CE7-3EFA-4A3E-ADFC-5087BE54689B}"/>
              </a:ext>
            </a:extLst>
          </p:cNvPr>
          <p:cNvSpPr txBox="1">
            <a:spLocks/>
          </p:cNvSpPr>
          <p:nvPr/>
        </p:nvSpPr>
        <p:spPr bwMode="auto">
          <a:xfrm>
            <a:off x="4532313" y="1928813"/>
            <a:ext cx="4103687" cy="2087562"/>
          </a:xfrm>
          <a:prstGeom prst="rect">
            <a:avLst/>
          </a:prstGeom>
          <a:solidFill>
            <a:schemeClr val="accent3">
              <a:lumMod val="40000"/>
              <a:lumOff val="60000"/>
            </a:schemeClr>
          </a:solidFill>
          <a:ln>
            <a:solidFill>
              <a:srgbClr val="CC0000"/>
            </a:solidFill>
          </a:ln>
        </p:spPr>
        <p:txBody>
          <a:bodyPr/>
          <a:lstStyle>
            <a:lvl1pPr marL="342900" indent="-3429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cs typeface="+mn-cs"/>
              </a:defRPr>
            </a:lvl1pPr>
            <a:lvl2pPr marL="742950" indent="-28575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2pPr>
            <a:lvl3pPr marL="1143000" indent="-2286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3pPr>
            <a:lvl4pPr marL="1600200" indent="-2286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4pPr>
            <a:lvl5pPr marL="2057400" indent="-228600" algn="l" rtl="0" eaLnBrk="0" fontAlgn="base" hangingPunct="1">
              <a:lnSpc>
                <a:spcPct val="150000"/>
              </a:lnSpc>
              <a:spcBef>
                <a:spcPct val="0"/>
              </a:spcBef>
              <a:spcAft>
                <a:spcPct val="0"/>
              </a:spcAft>
              <a:buClr>
                <a:srgbClr val="E46C0A"/>
              </a:buClr>
              <a:buFont typeface="Wingdings" pitchFamily="2" charset="2"/>
              <a:buChar char="ü"/>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indent="0">
              <a:buFont typeface="Wingdings" pitchFamily="2" charset="2"/>
              <a:buNone/>
              <a:defRPr/>
            </a:pPr>
            <a:r>
              <a:rPr lang="zh-CN" altLang="zh-CN" b="1" dirty="0">
                <a:solidFill>
                  <a:srgbClr val="FF0000"/>
                </a:solidFill>
              </a:rPr>
              <a:t>非对称密码体制</a:t>
            </a:r>
            <a:r>
              <a:rPr lang="en-US" altLang="zh-CN" b="1" dirty="0">
                <a:solidFill>
                  <a:srgbClr val="FF0000"/>
                </a:solidFill>
              </a:rPr>
              <a:t>(</a:t>
            </a:r>
            <a:r>
              <a:rPr lang="en-US" altLang="zh-CN" b="1" dirty="0">
                <a:solidFill>
                  <a:srgbClr val="FF0000"/>
                </a:solidFill>
                <a:latin typeface="Times New Roman" panose="02020603050405020304" pitchFamily="18" charset="0"/>
                <a:cs typeface="Times New Roman" panose="02020603050405020304" pitchFamily="18" charset="0"/>
              </a:rPr>
              <a:t>Asymmetric Cryptosystem)</a:t>
            </a:r>
            <a:r>
              <a:rPr lang="zh-CN" altLang="zh-CN" b="1" dirty="0">
                <a:latin typeface="Times New Roman" panose="02020603050405020304" pitchFamily="18" charset="0"/>
                <a:cs typeface="Times New Roman" panose="02020603050405020304" pitchFamily="18" charset="0"/>
              </a:rPr>
              <a:t>如果在计算上由</a:t>
            </a:r>
            <a:r>
              <a:rPr lang="zh-CN" altLang="zh-CN" b="1" dirty="0">
                <a:solidFill>
                  <a:srgbClr val="0033CC"/>
                </a:solidFill>
                <a:latin typeface="Times New Roman" panose="02020603050405020304" pitchFamily="18" charset="0"/>
                <a:cs typeface="Times New Roman" panose="02020603050405020304" pitchFamily="18" charset="0"/>
              </a:rPr>
              <a:t>加密密钥</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e</a:t>
            </a:r>
            <a:r>
              <a:rPr lang="zh-CN" altLang="zh-CN" b="1" dirty="0">
                <a:solidFill>
                  <a:srgbClr val="FF0000"/>
                </a:solidFill>
                <a:latin typeface="Times New Roman" panose="02020603050405020304" pitchFamily="18" charset="0"/>
                <a:cs typeface="Times New Roman" panose="02020603050405020304" pitchFamily="18" charset="0"/>
              </a:rPr>
              <a:t>不能推出</a:t>
            </a:r>
            <a:r>
              <a:rPr lang="zh-CN" altLang="zh-CN" b="1" dirty="0">
                <a:solidFill>
                  <a:srgbClr val="0033CC"/>
                </a:solidFill>
                <a:latin typeface="Times New Roman" panose="02020603050405020304" pitchFamily="18" charset="0"/>
                <a:cs typeface="Times New Roman" panose="02020603050405020304" pitchFamily="18" charset="0"/>
              </a:rPr>
              <a:t>解密密钥</a:t>
            </a:r>
            <a:r>
              <a:rPr lang="en-US" altLang="zh-CN" b="1" i="1" dirty="0" err="1">
                <a:solidFill>
                  <a:srgbClr val="0033CC"/>
                </a:solidFill>
                <a:latin typeface="Times New Roman" panose="02020603050405020304" pitchFamily="18" charset="0"/>
                <a:cs typeface="Times New Roman" panose="02020603050405020304" pitchFamily="18" charset="0"/>
              </a:rPr>
              <a:t>k</a:t>
            </a:r>
            <a:r>
              <a:rPr lang="en-US" altLang="zh-CN" b="1" i="1" baseline="-25000" dirty="0" err="1">
                <a:solidFill>
                  <a:srgbClr val="0033CC"/>
                </a:solidFill>
                <a:latin typeface="Times New Roman" panose="02020603050405020304" pitchFamily="18" charset="0"/>
                <a:cs typeface="Times New Roman" panose="02020603050405020304" pitchFamily="18" charset="0"/>
              </a:rPr>
              <a:t>d</a:t>
            </a:r>
            <a:r>
              <a:rPr lang="zh-CN" altLang="zh-CN" b="1" dirty="0">
                <a:latin typeface="Times New Roman" panose="02020603050405020304" pitchFamily="18" charset="0"/>
                <a:cs typeface="Times New Roman" panose="02020603050405020304" pitchFamily="18" charset="0"/>
              </a:rPr>
              <a:t>，因此可以将</a:t>
            </a:r>
            <a:r>
              <a:rPr lang="en-US" altLang="zh-CN" b="1" i="1" dirty="0" err="1">
                <a:latin typeface="Times New Roman" panose="02020603050405020304" pitchFamily="18" charset="0"/>
                <a:cs typeface="Times New Roman" panose="02020603050405020304" pitchFamily="18" charset="0"/>
              </a:rPr>
              <a:t>k</a:t>
            </a:r>
            <a:r>
              <a:rPr lang="en-US" altLang="zh-CN" b="1" i="1" baseline="-25000" dirty="0" err="1">
                <a:latin typeface="Times New Roman" panose="02020603050405020304" pitchFamily="18" charset="0"/>
                <a:cs typeface="Times New Roman" panose="02020603050405020304" pitchFamily="18" charset="0"/>
              </a:rPr>
              <a:t>e</a:t>
            </a:r>
            <a:r>
              <a:rPr lang="zh-CN" altLang="zh-CN" b="1" dirty="0">
                <a:latin typeface="Times New Roman" panose="02020603050405020304" pitchFamily="18" charset="0"/>
                <a:cs typeface="Times New Roman" panose="02020603050405020304" pitchFamily="18" charset="0"/>
              </a:rPr>
              <a:t>公开，这种密码体制也被称为</a:t>
            </a:r>
            <a:r>
              <a:rPr lang="zh-CN" altLang="zh-CN" b="1" u="sng" dirty="0">
                <a:solidFill>
                  <a:srgbClr val="FF0000"/>
                </a:solidFill>
                <a:latin typeface="Times New Roman" panose="02020603050405020304" pitchFamily="18" charset="0"/>
                <a:cs typeface="Times New Roman" panose="02020603050405020304" pitchFamily="18" charset="0"/>
              </a:rPr>
              <a:t>公钥密码</a:t>
            </a:r>
            <a:r>
              <a:rPr lang="zh-CN" altLang="en-US" b="1" u="sng" dirty="0">
                <a:solidFill>
                  <a:srgbClr val="FF0000"/>
                </a:solidFill>
                <a:latin typeface="Times New Roman" panose="02020603050405020304" pitchFamily="18" charset="0"/>
                <a:cs typeface="Times New Roman" panose="02020603050405020304" pitchFamily="18" charset="0"/>
              </a:rPr>
              <a:t>系统</a:t>
            </a:r>
            <a:r>
              <a:rPr lang="en-US" altLang="zh-CN" b="1" dirty="0">
                <a:latin typeface="Times New Roman" panose="02020603050405020304" pitchFamily="18" charset="0"/>
                <a:cs typeface="Times New Roman" panose="02020603050405020304" pitchFamily="18" charset="0"/>
              </a:rPr>
              <a:t>(Public Key Cryptosystem)</a:t>
            </a:r>
            <a:r>
              <a:rPr lang="zh-CN" altLang="en-US" b="1" dirty="0">
                <a:latin typeface="Times New Roman" panose="02020603050405020304" pitchFamily="18" charset="0"/>
                <a:cs typeface="Times New Roman" panose="02020603050405020304" pitchFamily="18" charset="0"/>
              </a:rPr>
              <a:t>。</a:t>
            </a:r>
          </a:p>
        </p:txBody>
      </p:sp>
      <p:pic>
        <p:nvPicPr>
          <p:cNvPr id="29701" name="Picture 2" descr="http://img1.11467.com/u/23349671/180202564_small.jpg">
            <a:extLst>
              <a:ext uri="{FF2B5EF4-FFF2-40B4-BE49-F238E27FC236}">
                <a16:creationId xmlns:a16="http://schemas.microsoft.com/office/drawing/2014/main" id="{0924DA8D-D559-4ED9-9A68-8D70DFCEDFE4}"/>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2875" y="3714750"/>
            <a:ext cx="11207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4" descr="http://img4.paipaiimg.com/item-0EBB7E1A-BCC2788E000000000401000004E17504.0.200x200.jpg">
            <a:extLst>
              <a:ext uri="{FF2B5EF4-FFF2-40B4-BE49-F238E27FC236}">
                <a16:creationId xmlns:a16="http://schemas.microsoft.com/office/drawing/2014/main" id="{53017FDC-12DF-49EE-928A-941204B3EB7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8321"/>
          <a:stretch>
            <a:fillRect/>
          </a:stretch>
        </p:blipFill>
        <p:spPr bwMode="auto">
          <a:xfrm>
            <a:off x="8102600" y="3357563"/>
            <a:ext cx="10414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3">
            <a:extLst>
              <a:ext uri="{FF2B5EF4-FFF2-40B4-BE49-F238E27FC236}">
                <a16:creationId xmlns:a16="http://schemas.microsoft.com/office/drawing/2014/main" id="{DE32E49F-9627-4BF3-A366-AD06E41B316D}"/>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9" name="标题 1">
            <a:extLst>
              <a:ext uri="{FF2B5EF4-FFF2-40B4-BE49-F238E27FC236}">
                <a16:creationId xmlns:a16="http://schemas.microsoft.com/office/drawing/2014/main" id="{B22B060D-4F76-46CB-B8D1-B6999693804A}"/>
              </a:ext>
            </a:extLst>
          </p:cNvPr>
          <p:cNvSpPr txBox="1">
            <a:spLocks/>
          </p:cNvSpPr>
          <p:nvPr/>
        </p:nvSpPr>
        <p:spPr bwMode="auto">
          <a:xfrm>
            <a:off x="214282" y="642924"/>
            <a:ext cx="392907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密码体制的基本组成及分类</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8468397E-473A-4AB0-BD6D-AF754390F91E}"/>
              </a:ext>
            </a:extLst>
          </p:cNvPr>
          <p:cNvSpPr>
            <a:spLocks noGrp="1" noChangeArrowheads="1"/>
          </p:cNvSpPr>
          <p:nvPr>
            <p:ph idx="1"/>
          </p:nvPr>
        </p:nvSpPr>
        <p:spPr>
          <a:xfrm>
            <a:off x="285750" y="1357313"/>
            <a:ext cx="8229600" cy="2794000"/>
          </a:xfrm>
        </p:spPr>
        <p:txBody>
          <a:bodyPr/>
          <a:lstStyle/>
          <a:p>
            <a:r>
              <a:rPr lang="zh-CN" altLang="zh-CN" b="1">
                <a:solidFill>
                  <a:srgbClr val="0033CC"/>
                </a:solidFill>
              </a:rPr>
              <a:t>密码学的基本目的就是</a:t>
            </a:r>
            <a:r>
              <a:rPr lang="zh-CN" altLang="en-US" b="1">
                <a:solidFill>
                  <a:srgbClr val="0033CC"/>
                </a:solidFill>
              </a:rPr>
              <a:t>：</a:t>
            </a:r>
            <a:r>
              <a:rPr lang="zh-CN" altLang="zh-CN" b="1">
                <a:solidFill>
                  <a:srgbClr val="FF0000"/>
                </a:solidFill>
              </a:rPr>
              <a:t>保障不安全信道上的通信安全。</a:t>
            </a:r>
            <a:endParaRPr lang="en-US" altLang="zh-CN" b="1">
              <a:solidFill>
                <a:srgbClr val="FF0000"/>
              </a:solidFill>
            </a:endParaRPr>
          </a:p>
          <a:p>
            <a:r>
              <a:rPr lang="zh-CN" altLang="zh-CN" b="1">
                <a:solidFill>
                  <a:srgbClr val="E46C0A"/>
                </a:solidFill>
              </a:rPr>
              <a:t>密码学领域存在一个很重要的事实：“如果许多聪明人都不能解决的问题，那么它可能不会很快得到解决。”</a:t>
            </a:r>
            <a:r>
              <a:rPr lang="zh-CN" altLang="zh-CN" b="1"/>
              <a:t>这暗示很多加密算法的安全性并没有在理论上得到严格的证明，只是这种算法思想出来以后，经过许多人许多年的攻击并没有发现其弱点，没有找到攻击它的有效方法，从而认为它是安全的。</a:t>
            </a:r>
            <a:endParaRPr lang="zh-CN" altLang="en-US" b="1"/>
          </a:p>
        </p:txBody>
      </p:sp>
      <p:sp>
        <p:nvSpPr>
          <p:cNvPr id="4" name="标题 3">
            <a:extLst>
              <a:ext uri="{FF2B5EF4-FFF2-40B4-BE49-F238E27FC236}">
                <a16:creationId xmlns:a16="http://schemas.microsoft.com/office/drawing/2014/main" id="{5C245679-FF94-4AB1-B641-088A35AB6D96}"/>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1">
            <a:extLst>
              <a:ext uri="{FF2B5EF4-FFF2-40B4-BE49-F238E27FC236}">
                <a16:creationId xmlns:a16="http://schemas.microsoft.com/office/drawing/2014/main" id="{F27A29BD-DB55-4DC2-AC41-C55DB16B6316}"/>
              </a:ext>
            </a:extLst>
          </p:cNvPr>
          <p:cNvSpPr txBox="1">
            <a:spLocks/>
          </p:cNvSpPr>
          <p:nvPr/>
        </p:nvSpPr>
        <p:spPr bwMode="auto">
          <a:xfrm>
            <a:off x="214283" y="642924"/>
            <a:ext cx="3286147"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密码体制的设计原则</a:t>
            </a:r>
          </a:p>
        </p:txBody>
      </p:sp>
    </p:spTree>
  </p:cSld>
  <p:clrMapOvr>
    <a:masterClrMapping/>
  </p:clrMapOvr>
  <p:transition spd="med">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116142D2-EAFB-4FF1-A53A-C600F6EBE626}"/>
              </a:ext>
            </a:extLst>
          </p:cNvPr>
          <p:cNvSpPr>
            <a:spLocks noGrp="1" noChangeArrowheads="1"/>
          </p:cNvSpPr>
          <p:nvPr>
            <p:ph idx="1"/>
          </p:nvPr>
        </p:nvSpPr>
        <p:spPr>
          <a:xfrm>
            <a:off x="428625" y="1214438"/>
            <a:ext cx="8229600" cy="3302000"/>
          </a:xfrm>
        </p:spPr>
        <p:txBody>
          <a:bodyPr/>
          <a:lstStyle/>
          <a:p>
            <a:pPr>
              <a:buFont typeface="Wingdings" panose="05000000000000000000" pitchFamily="2" charset="2"/>
              <a:buNone/>
              <a:defRPr/>
            </a:pPr>
            <a:r>
              <a:rPr lang="zh-CN" altLang="en-US" sz="1800" b="1" dirty="0">
                <a:solidFill>
                  <a:srgbClr val="FF0000"/>
                </a:solidFill>
              </a:rPr>
              <a:t>衡量密码体制安全性的方法有三种：</a:t>
            </a:r>
            <a:endParaRPr lang="en-US" altLang="zh-CN" sz="1800" b="1" dirty="0">
              <a:solidFill>
                <a:srgbClr val="FF0000"/>
              </a:solidFill>
            </a:endParaRPr>
          </a:p>
          <a:p>
            <a:pPr>
              <a:defRPr/>
            </a:pPr>
            <a:r>
              <a:rPr lang="zh-CN" altLang="zh-CN" b="1" dirty="0">
                <a:solidFill>
                  <a:srgbClr val="0033CC"/>
                </a:solidFill>
              </a:rPr>
              <a:t>计算安全性（</a:t>
            </a:r>
            <a:r>
              <a:rPr lang="en-US" altLang="zh-CN" b="1" dirty="0">
                <a:solidFill>
                  <a:srgbClr val="0033CC"/>
                </a:solidFill>
              </a:rPr>
              <a:t>computational security</a:t>
            </a:r>
            <a:r>
              <a:rPr lang="zh-CN" altLang="zh-CN" b="1" dirty="0">
                <a:solidFill>
                  <a:srgbClr val="0033CC"/>
                </a:solidFill>
              </a:rPr>
              <a:t>）</a:t>
            </a:r>
            <a:r>
              <a:rPr lang="zh-CN" altLang="en-US" b="1" dirty="0"/>
              <a:t>。</a:t>
            </a:r>
            <a:r>
              <a:rPr lang="zh-CN" altLang="en-US" b="1" u="sng" dirty="0">
                <a:effectLst>
                  <a:outerShdw blurRad="38100" dist="38100" dir="2700000" algn="tl">
                    <a:srgbClr val="000000">
                      <a:alpha val="43137"/>
                    </a:srgbClr>
                  </a:outerShdw>
                </a:effectLst>
              </a:rPr>
              <a:t>指</a:t>
            </a:r>
            <a:r>
              <a:rPr lang="zh-CN" altLang="zh-CN" b="1" u="sng" dirty="0">
                <a:effectLst>
                  <a:outerShdw blurRad="38100" dist="38100" dir="2700000" algn="tl">
                    <a:srgbClr val="000000">
                      <a:alpha val="43137"/>
                    </a:srgbClr>
                  </a:outerShdw>
                </a:effectLst>
              </a:rPr>
              <a:t>一种密码系统最有效的攻击算法至少是指数时间的</a:t>
            </a:r>
            <a:r>
              <a:rPr lang="zh-CN" altLang="zh-CN" b="1" dirty="0"/>
              <a:t>，又称实际保密性（</a:t>
            </a:r>
            <a:r>
              <a:rPr lang="en-US" altLang="zh-CN" b="1" dirty="0"/>
              <a:t>practical secrecy</a:t>
            </a:r>
            <a:r>
              <a:rPr lang="zh-CN" altLang="zh-CN" b="1" dirty="0"/>
              <a:t>）。</a:t>
            </a:r>
            <a:endParaRPr lang="en-US" altLang="zh-CN" b="1" dirty="0"/>
          </a:p>
          <a:p>
            <a:pPr>
              <a:defRPr/>
            </a:pPr>
            <a:r>
              <a:rPr lang="zh-CN" altLang="zh-CN" b="1" dirty="0">
                <a:solidFill>
                  <a:srgbClr val="0033CC"/>
                </a:solidFill>
              </a:rPr>
              <a:t>可证明安全性（</a:t>
            </a:r>
            <a:r>
              <a:rPr lang="en-US" altLang="zh-CN" b="1" dirty="0">
                <a:solidFill>
                  <a:srgbClr val="0033CC"/>
                </a:solidFill>
              </a:rPr>
              <a:t>provable security</a:t>
            </a:r>
            <a:r>
              <a:rPr lang="zh-CN" altLang="zh-CN" b="1" dirty="0">
                <a:solidFill>
                  <a:srgbClr val="0033CC"/>
                </a:solidFill>
              </a:rPr>
              <a:t>）</a:t>
            </a:r>
            <a:r>
              <a:rPr lang="zh-CN" altLang="zh-CN" b="1" dirty="0"/>
              <a:t>。</a:t>
            </a:r>
            <a:r>
              <a:rPr lang="zh-CN" altLang="zh-CN" b="1" u="sng" dirty="0">
                <a:effectLst>
                  <a:outerShdw blurRad="38100" dist="38100" dir="2700000" algn="tl">
                    <a:srgbClr val="000000">
                      <a:alpha val="43137"/>
                    </a:srgbClr>
                  </a:outerShdw>
                </a:effectLst>
              </a:rPr>
              <a:t>如果密码体制的安全性可以归结为某个数学困难问题</a:t>
            </a:r>
            <a:r>
              <a:rPr lang="zh-CN" altLang="zh-CN" b="1" dirty="0"/>
              <a:t>，则称其是可证明安全的。</a:t>
            </a:r>
            <a:r>
              <a:rPr lang="zh-CN" altLang="en-US" b="1" dirty="0"/>
              <a:t>（如：</a:t>
            </a:r>
            <a:r>
              <a:rPr lang="en-US" altLang="zh-CN" b="1" dirty="0"/>
              <a:t>RSA</a:t>
            </a:r>
            <a:r>
              <a:rPr lang="en-US" altLang="zh-CN" b="1" dirty="0">
                <a:sym typeface="Wingdings" panose="05000000000000000000" pitchFamily="2" charset="2"/>
              </a:rPr>
              <a:t></a:t>
            </a:r>
            <a:r>
              <a:rPr lang="zh-CN" altLang="en-US" b="1" dirty="0">
                <a:sym typeface="Wingdings" panose="05000000000000000000" pitchFamily="2" charset="2"/>
              </a:rPr>
              <a:t>大整数分解难题，</a:t>
            </a:r>
            <a:r>
              <a:rPr lang="en-US" altLang="zh-CN" b="1" dirty="0" err="1">
                <a:sym typeface="Wingdings" panose="05000000000000000000" pitchFamily="2" charset="2"/>
              </a:rPr>
              <a:t>ElGamal</a:t>
            </a:r>
            <a:r>
              <a:rPr lang="en-US" altLang="zh-CN" b="1" dirty="0">
                <a:sym typeface="Wingdings" panose="05000000000000000000" pitchFamily="2" charset="2"/>
              </a:rPr>
              <a:t></a:t>
            </a:r>
            <a:r>
              <a:rPr lang="zh-CN" altLang="en-US" b="1" dirty="0">
                <a:sym typeface="Wingdings" panose="05000000000000000000" pitchFamily="2" charset="2"/>
              </a:rPr>
              <a:t>有限域上离散对数求解难题</a:t>
            </a:r>
            <a:r>
              <a:rPr lang="zh-CN" altLang="en-US" b="1" dirty="0"/>
              <a:t>）</a:t>
            </a:r>
            <a:endParaRPr lang="en-US" altLang="zh-CN" b="1" dirty="0"/>
          </a:p>
          <a:p>
            <a:pPr>
              <a:defRPr/>
            </a:pPr>
            <a:r>
              <a:rPr lang="zh-CN" altLang="zh-CN" b="1" dirty="0">
                <a:solidFill>
                  <a:srgbClr val="0033CC"/>
                </a:solidFill>
              </a:rPr>
              <a:t>无条件安全性（</a:t>
            </a:r>
            <a:r>
              <a:rPr lang="en-US" altLang="zh-CN" b="1" dirty="0">
                <a:solidFill>
                  <a:srgbClr val="0033CC"/>
                </a:solidFill>
              </a:rPr>
              <a:t>unconditional security</a:t>
            </a:r>
            <a:r>
              <a:rPr lang="zh-CN" altLang="zh-CN" b="1" dirty="0">
                <a:solidFill>
                  <a:srgbClr val="0033CC"/>
                </a:solidFill>
              </a:rPr>
              <a:t>）或者完善保密性（</a:t>
            </a:r>
            <a:r>
              <a:rPr lang="en-US" altLang="zh-CN" b="1" dirty="0">
                <a:solidFill>
                  <a:srgbClr val="0033CC"/>
                </a:solidFill>
              </a:rPr>
              <a:t>perfect secrecy</a:t>
            </a:r>
            <a:r>
              <a:rPr lang="zh-CN" altLang="zh-CN" b="1" dirty="0">
                <a:solidFill>
                  <a:srgbClr val="0033CC"/>
                </a:solidFill>
              </a:rPr>
              <a:t>）</a:t>
            </a:r>
            <a:r>
              <a:rPr lang="zh-CN" altLang="zh-CN" b="1" dirty="0"/>
              <a:t>。</a:t>
            </a:r>
            <a:r>
              <a:rPr lang="zh-CN" altLang="zh-CN" b="1" u="sng" dirty="0">
                <a:effectLst>
                  <a:outerShdw blurRad="38100" dist="38100" dir="2700000" algn="tl">
                    <a:srgbClr val="000000">
                      <a:alpha val="43137"/>
                    </a:srgbClr>
                  </a:outerShdw>
                </a:effectLst>
              </a:rPr>
              <a:t>假设存在一个具有无限计算能力的攻击者，如果密码体制无法被这样的攻击者攻破</a:t>
            </a:r>
            <a:r>
              <a:rPr lang="zh-CN" altLang="zh-CN" b="1" dirty="0"/>
              <a:t>，则称其为无条件安全。</a:t>
            </a:r>
            <a:r>
              <a:rPr lang="zh-CN" altLang="en-US" b="1" dirty="0"/>
              <a:t>（如：“一次一密”密码）</a:t>
            </a:r>
          </a:p>
        </p:txBody>
      </p:sp>
      <p:sp>
        <p:nvSpPr>
          <p:cNvPr id="4" name="标题 3">
            <a:extLst>
              <a:ext uri="{FF2B5EF4-FFF2-40B4-BE49-F238E27FC236}">
                <a16:creationId xmlns:a16="http://schemas.microsoft.com/office/drawing/2014/main" id="{9C41DFEF-7BEF-4155-A04C-53ABD4FEB1EC}"/>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7" name="标题 1">
            <a:extLst>
              <a:ext uri="{FF2B5EF4-FFF2-40B4-BE49-F238E27FC236}">
                <a16:creationId xmlns:a16="http://schemas.microsoft.com/office/drawing/2014/main" id="{8AD6E554-58C0-44F9-9736-BFE3A0A1AB4D}"/>
              </a:ext>
            </a:extLst>
          </p:cNvPr>
          <p:cNvSpPr txBox="1">
            <a:spLocks/>
          </p:cNvSpPr>
          <p:nvPr/>
        </p:nvSpPr>
        <p:spPr bwMode="auto">
          <a:xfrm>
            <a:off x="214283" y="642924"/>
            <a:ext cx="3286147"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密码体制的设计原则</a:t>
            </a:r>
          </a:p>
        </p:txBody>
      </p:sp>
    </p:spTree>
  </p:cSld>
  <p:clrMapOvr>
    <a:masterClrMapping/>
  </p:clrMapOvr>
  <p:transition spd="med">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59FF02-AA1B-4317-95EB-EF8EEC31EBB5}"/>
              </a:ext>
            </a:extLst>
          </p:cNvPr>
          <p:cNvSpPr>
            <a:spLocks noGrp="1"/>
          </p:cNvSpPr>
          <p:nvPr>
            <p:ph idx="1"/>
          </p:nvPr>
        </p:nvSpPr>
        <p:spPr>
          <a:xfrm>
            <a:off x="500063" y="1285875"/>
            <a:ext cx="8229600" cy="2794000"/>
          </a:xfrm>
        </p:spPr>
        <p:txBody>
          <a:bodyPr/>
          <a:lstStyle/>
          <a:p>
            <a:pPr marL="0" indent="0">
              <a:buFont typeface="Wingdings" panose="05000000000000000000" pitchFamily="2" charset="2"/>
              <a:buNone/>
              <a:defRPr/>
            </a:pPr>
            <a:r>
              <a:rPr lang="zh-CN" altLang="zh-CN" sz="1800" b="1" dirty="0">
                <a:solidFill>
                  <a:srgbClr val="FF0000"/>
                </a:solidFill>
              </a:rPr>
              <a:t>一个实用的密码体制的设计应该遵守以下原则：</a:t>
            </a:r>
          </a:p>
          <a:p>
            <a:pPr>
              <a:defRPr/>
            </a:pPr>
            <a:r>
              <a:rPr lang="zh-CN" altLang="zh-CN" b="1" dirty="0">
                <a:solidFill>
                  <a:srgbClr val="FF0000"/>
                </a:solidFill>
              </a:rPr>
              <a:t>密码算法安全强度高</a:t>
            </a:r>
            <a:r>
              <a:rPr lang="zh-CN" altLang="zh-CN" b="1" dirty="0"/>
              <a:t>。就是说攻击者根据截获的密文或某些已知明文密文对，要确定密钥或者任意明文在计算上不可行。</a:t>
            </a:r>
          </a:p>
          <a:p>
            <a:pPr>
              <a:defRPr/>
            </a:pPr>
            <a:r>
              <a:rPr lang="zh-CN" altLang="zh-CN" b="1" dirty="0">
                <a:solidFill>
                  <a:srgbClr val="FF0000"/>
                </a:solidFill>
              </a:rPr>
              <a:t>密码体制的安全性不应依赖加密算法的保密性，而应取决于可随时改变的密钥</a:t>
            </a:r>
            <a:r>
              <a:rPr lang="zh-CN" altLang="zh-CN" b="1" dirty="0"/>
              <a:t>。</a:t>
            </a:r>
            <a:r>
              <a:rPr lang="en-US" altLang="zh-CN" b="1" dirty="0">
                <a:solidFill>
                  <a:srgbClr val="0033CC"/>
                </a:solidFill>
              </a:rPr>
              <a:t>【</a:t>
            </a:r>
            <a:r>
              <a:rPr lang="zh-CN" altLang="zh-CN" b="1" dirty="0">
                <a:solidFill>
                  <a:srgbClr val="0033CC"/>
                </a:solidFill>
              </a:rPr>
              <a:t>柯克霍夫（</a:t>
            </a:r>
            <a:r>
              <a:rPr lang="en-US" altLang="zh-CN" b="1" dirty="0" err="1">
                <a:solidFill>
                  <a:srgbClr val="0033CC"/>
                </a:solidFill>
              </a:rPr>
              <a:t>Kerckhoffs</a:t>
            </a:r>
            <a:r>
              <a:rPr lang="zh-CN" altLang="zh-CN" b="1" dirty="0">
                <a:solidFill>
                  <a:srgbClr val="0033CC"/>
                </a:solidFill>
              </a:rPr>
              <a:t>）原则</a:t>
            </a:r>
            <a:r>
              <a:rPr lang="en-US" altLang="zh-CN" b="1" dirty="0">
                <a:solidFill>
                  <a:srgbClr val="0033CC"/>
                </a:solidFill>
              </a:rPr>
              <a:t>】</a:t>
            </a:r>
            <a:endParaRPr lang="zh-CN" altLang="zh-CN" b="1" dirty="0">
              <a:solidFill>
                <a:srgbClr val="0033CC"/>
              </a:solidFill>
            </a:endParaRPr>
          </a:p>
          <a:p>
            <a:pPr>
              <a:defRPr/>
            </a:pPr>
            <a:r>
              <a:rPr lang="zh-CN" altLang="zh-CN" b="1" dirty="0">
                <a:solidFill>
                  <a:srgbClr val="FF0000"/>
                </a:solidFill>
              </a:rPr>
              <a:t>密钥空间应足够大</a:t>
            </a:r>
            <a:r>
              <a:rPr lang="zh-CN" altLang="zh-CN" b="1" dirty="0"/>
              <a:t>。使试图通过穷举密钥空间进行搜索的方式在计算上不可行。</a:t>
            </a:r>
          </a:p>
          <a:p>
            <a:pPr>
              <a:defRPr/>
            </a:pPr>
            <a:r>
              <a:rPr lang="zh-CN" altLang="zh-CN" b="1" dirty="0">
                <a:solidFill>
                  <a:srgbClr val="FF0000"/>
                </a:solidFill>
              </a:rPr>
              <a:t>既易于实现又便于使用</a:t>
            </a:r>
            <a:r>
              <a:rPr lang="zh-CN" altLang="zh-CN" b="1" dirty="0"/>
              <a:t>。主要是指加密函数和解密函数都可以高效地计算。</a:t>
            </a:r>
            <a:endParaRPr lang="zh-CN" altLang="en-US" b="1" dirty="0"/>
          </a:p>
        </p:txBody>
      </p:sp>
      <p:sp>
        <p:nvSpPr>
          <p:cNvPr id="4" name="标题 3">
            <a:extLst>
              <a:ext uri="{FF2B5EF4-FFF2-40B4-BE49-F238E27FC236}">
                <a16:creationId xmlns:a16="http://schemas.microsoft.com/office/drawing/2014/main" id="{7B5BA857-C2ED-42ED-9866-187B0A6799A2}"/>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7" name="标题 1">
            <a:extLst>
              <a:ext uri="{FF2B5EF4-FFF2-40B4-BE49-F238E27FC236}">
                <a16:creationId xmlns:a16="http://schemas.microsoft.com/office/drawing/2014/main" id="{A3050EE7-067C-4BC9-9AA1-D92DAFA9E808}"/>
              </a:ext>
            </a:extLst>
          </p:cNvPr>
          <p:cNvSpPr txBox="1">
            <a:spLocks/>
          </p:cNvSpPr>
          <p:nvPr/>
        </p:nvSpPr>
        <p:spPr bwMode="auto">
          <a:xfrm>
            <a:off x="214283" y="642924"/>
            <a:ext cx="3286147"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密码体制的设计原则</a:t>
            </a:r>
          </a:p>
        </p:txBody>
      </p:sp>
    </p:spTree>
  </p:cSld>
  <p:clrMapOvr>
    <a:masterClrMapping/>
  </p:clrMapOvr>
  <p:transition spd="med">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4A9F1257-F735-47B0-8F1E-B81CC31613D0}"/>
              </a:ext>
            </a:extLst>
          </p:cNvPr>
          <p:cNvSpPr>
            <a:spLocks noGrp="1" noChangeArrowheads="1"/>
          </p:cNvSpPr>
          <p:nvPr>
            <p:ph idx="1"/>
          </p:nvPr>
        </p:nvSpPr>
        <p:spPr>
          <a:xfrm>
            <a:off x="428625" y="1285875"/>
            <a:ext cx="8229600" cy="2794000"/>
          </a:xfrm>
        </p:spPr>
        <p:txBody>
          <a:bodyPr/>
          <a:lstStyle/>
          <a:p>
            <a:r>
              <a:rPr lang="zh-CN" altLang="zh-CN" b="1">
                <a:solidFill>
                  <a:srgbClr val="FF0000"/>
                </a:solidFill>
              </a:rPr>
              <a:t>穷举攻击</a:t>
            </a:r>
            <a:r>
              <a:rPr lang="zh-CN" altLang="zh-CN" b="1"/>
              <a:t>：密码分析者通过试遍所有的密钥来进行破译。穷举攻击又称为蛮力攻击，是指攻击者依次尝试所有可能的密钥对所截获的密文进行解密，直至得到正确的明文。</a:t>
            </a:r>
            <a:endParaRPr lang="en-US" altLang="zh-CN" b="1"/>
          </a:p>
          <a:p>
            <a:r>
              <a:rPr lang="zh-CN" altLang="zh-CN" b="1">
                <a:solidFill>
                  <a:srgbClr val="FF0000"/>
                </a:solidFill>
              </a:rPr>
              <a:t>统计分析攻击</a:t>
            </a:r>
            <a:r>
              <a:rPr lang="zh-CN" altLang="zh-CN" b="1"/>
              <a:t>：密码分析者通过分析密文和明文的统计规律来破译密码。抵抗统计分析攻击的方式是在密文中消除明文的统计特性。</a:t>
            </a:r>
            <a:endParaRPr lang="en-US" altLang="zh-CN" b="1"/>
          </a:p>
          <a:p>
            <a:r>
              <a:rPr lang="zh-CN" altLang="zh-CN" b="1">
                <a:solidFill>
                  <a:srgbClr val="FF0000"/>
                </a:solidFill>
              </a:rPr>
              <a:t>数学分析攻击</a:t>
            </a:r>
            <a:r>
              <a:rPr lang="zh-CN" altLang="zh-CN" b="1"/>
              <a:t>：密码分析者针对加密算法的数学特征和密码学特征，通过数学求解的方法来设法找到相应的解密变换。为对抗这种攻击，应该选用具有坚实的数学基础和足够复杂的加密算法。</a:t>
            </a:r>
            <a:endParaRPr lang="zh-CN" altLang="en-US" b="1"/>
          </a:p>
        </p:txBody>
      </p:sp>
      <p:sp>
        <p:nvSpPr>
          <p:cNvPr id="4" name="标题 3">
            <a:extLst>
              <a:ext uri="{FF2B5EF4-FFF2-40B4-BE49-F238E27FC236}">
                <a16:creationId xmlns:a16="http://schemas.microsoft.com/office/drawing/2014/main" id="{840D784A-104D-46C2-9F97-E001F774F661}"/>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1">
            <a:extLst>
              <a:ext uri="{FF2B5EF4-FFF2-40B4-BE49-F238E27FC236}">
                <a16:creationId xmlns:a16="http://schemas.microsoft.com/office/drawing/2014/main" id="{687DEE1C-F33B-47BA-802A-BAA8384DB582}"/>
              </a:ext>
            </a:extLst>
          </p:cNvPr>
          <p:cNvSpPr txBox="1">
            <a:spLocks/>
          </p:cNvSpPr>
          <p:nvPr/>
        </p:nvSpPr>
        <p:spPr bwMode="auto">
          <a:xfrm>
            <a:off x="214283" y="642924"/>
            <a:ext cx="3714775"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密码体制的常见攻击形式</a:t>
            </a:r>
          </a:p>
        </p:txBody>
      </p:sp>
    </p:spTree>
  </p:cSld>
  <p:clrMapOvr>
    <a:masterClrMapping/>
  </p:clrMapOvr>
  <p:transition spd="med">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346833F8-1864-4088-A973-6DF384A06DEC}"/>
              </a:ext>
            </a:extLst>
          </p:cNvPr>
          <p:cNvSpPr>
            <a:spLocks noGrp="1" noChangeArrowheads="1"/>
          </p:cNvSpPr>
          <p:nvPr>
            <p:ph idx="1"/>
          </p:nvPr>
        </p:nvSpPr>
        <p:spPr>
          <a:xfrm>
            <a:off x="0" y="1131888"/>
            <a:ext cx="9144000" cy="3494087"/>
          </a:xfrm>
        </p:spPr>
        <p:txBody>
          <a:bodyPr/>
          <a:lstStyle/>
          <a:p>
            <a:pPr>
              <a:defRPr/>
            </a:pPr>
            <a:r>
              <a:rPr lang="zh-CN" altLang="zh-CN" b="1" dirty="0">
                <a:solidFill>
                  <a:srgbClr val="FF0000"/>
                </a:solidFill>
              </a:rPr>
              <a:t>密码攻击和解密的</a:t>
            </a:r>
            <a:r>
              <a:rPr lang="zh-CN" altLang="zh-CN" b="1" dirty="0">
                <a:solidFill>
                  <a:srgbClr val="0033CC"/>
                </a:solidFill>
              </a:rPr>
              <a:t>相似之处在于都是</a:t>
            </a:r>
            <a:r>
              <a:rPr lang="zh-CN" altLang="zh-CN" b="1" dirty="0">
                <a:solidFill>
                  <a:srgbClr val="FF0000"/>
                </a:solidFill>
              </a:rPr>
              <a:t>设法将密文还原成明文</a:t>
            </a:r>
            <a:r>
              <a:rPr lang="zh-CN" altLang="zh-CN" b="1" dirty="0">
                <a:solidFill>
                  <a:srgbClr val="0033CC"/>
                </a:solidFill>
              </a:rPr>
              <a:t>的过程</a:t>
            </a:r>
            <a:r>
              <a:rPr lang="zh-CN" altLang="zh-CN" b="1" dirty="0"/>
              <a:t>，根据密码分析者可获取的信息量不同，</a:t>
            </a:r>
            <a:r>
              <a:rPr lang="zh-CN" altLang="en-US" b="1" u="sng" dirty="0"/>
              <a:t>在假设加密算法</a:t>
            </a:r>
            <a:r>
              <a:rPr lang="en-US" altLang="zh-CN" b="1" u="sng" dirty="0"/>
              <a:t>E</a:t>
            </a:r>
            <a:r>
              <a:rPr lang="zh-CN" altLang="en-US" b="1" u="sng" dirty="0"/>
              <a:t>和解密算法</a:t>
            </a:r>
            <a:r>
              <a:rPr lang="en-US" altLang="zh-CN" b="1" u="sng" dirty="0"/>
              <a:t>D</a:t>
            </a:r>
            <a:r>
              <a:rPr lang="zh-CN" altLang="en-US" b="1" u="sng" dirty="0"/>
              <a:t>均公开的情况下，为了获取加密</a:t>
            </a:r>
            <a:r>
              <a:rPr lang="en-US" altLang="zh-CN" b="1" u="sng" dirty="0"/>
              <a:t>/</a:t>
            </a:r>
            <a:r>
              <a:rPr lang="zh-CN" altLang="en-US" b="1" u="sng" dirty="0"/>
              <a:t>解密的密钥</a:t>
            </a:r>
            <a:r>
              <a:rPr lang="en-US" altLang="zh-CN" b="1" u="sng" dirty="0"/>
              <a:t>k</a:t>
            </a:r>
            <a:r>
              <a:rPr lang="zh-CN" altLang="en-US" b="1" dirty="0"/>
              <a:t>，</a:t>
            </a:r>
            <a:r>
              <a:rPr lang="zh-CN" altLang="zh-CN" b="1" dirty="0"/>
              <a:t>常见的密码分析攻击包括以下</a:t>
            </a:r>
            <a:r>
              <a:rPr lang="en-US" altLang="zh-CN" b="1" dirty="0"/>
              <a:t>4</a:t>
            </a:r>
            <a:r>
              <a:rPr lang="zh-CN" altLang="zh-CN" b="1" dirty="0"/>
              <a:t>种类型</a:t>
            </a:r>
            <a:r>
              <a:rPr lang="zh-CN" altLang="en-US" sz="1200" b="1" dirty="0">
                <a:solidFill>
                  <a:srgbClr val="FF0000"/>
                </a:solidFill>
              </a:rPr>
              <a:t>（每类攻击都基于前一类攻击更进一步）</a:t>
            </a:r>
            <a:r>
              <a:rPr lang="zh-CN" altLang="zh-CN" b="1" dirty="0"/>
              <a:t>：</a:t>
            </a:r>
            <a:endParaRPr lang="en-US" altLang="zh-CN" b="1" dirty="0"/>
          </a:p>
          <a:p>
            <a:pPr lvl="1">
              <a:defRPr/>
            </a:pPr>
            <a:r>
              <a:rPr lang="zh-CN" altLang="zh-CN" b="1" dirty="0">
                <a:solidFill>
                  <a:srgbClr val="FF0000"/>
                </a:solidFill>
              </a:rPr>
              <a:t>唯密文攻击</a:t>
            </a:r>
            <a:r>
              <a:rPr lang="en-US" altLang="zh-CN" b="1" dirty="0"/>
              <a:t>(ciphertext only attack ) </a:t>
            </a:r>
            <a:r>
              <a:rPr lang="zh-CN" altLang="en-US" b="1" dirty="0"/>
              <a:t>。</a:t>
            </a:r>
            <a:r>
              <a:rPr lang="zh-CN" altLang="en-US" sz="1200" b="1" dirty="0"/>
              <a:t>只知道密文</a:t>
            </a:r>
            <a:r>
              <a:rPr lang="en-US" altLang="zh-CN" sz="1200" b="1" dirty="0"/>
              <a:t>c</a:t>
            </a:r>
            <a:r>
              <a:rPr lang="zh-CN" altLang="en-US" sz="1200" b="1" dirty="0"/>
              <a:t>，</a:t>
            </a:r>
            <a:r>
              <a:rPr lang="zh-CN" altLang="en-US" sz="1200" b="1" u="sng" dirty="0">
                <a:effectLst>
                  <a:outerShdw blurRad="38100" dist="38100" dir="2700000" algn="tl">
                    <a:srgbClr val="000000">
                      <a:alpha val="43137"/>
                    </a:srgbClr>
                  </a:outerShdw>
                </a:effectLst>
              </a:rPr>
              <a:t>猜测密钥</a:t>
            </a:r>
            <a:r>
              <a:rPr lang="en-US" altLang="zh-CN" sz="1200" b="1" u="sng" dirty="0">
                <a:effectLst>
                  <a:outerShdw blurRad="38100" dist="38100" dir="2700000" algn="tl">
                    <a:srgbClr val="000000">
                      <a:alpha val="43137"/>
                    </a:srgbClr>
                  </a:outerShdw>
                </a:effectLst>
              </a:rPr>
              <a:t>k</a:t>
            </a:r>
            <a:r>
              <a:rPr lang="zh-CN" altLang="en-US" sz="1200" b="1" dirty="0">
                <a:solidFill>
                  <a:srgbClr val="0033CC"/>
                </a:solidFill>
              </a:rPr>
              <a:t>（凯撒密码的破解攻击）</a:t>
            </a:r>
            <a:endParaRPr lang="zh-CN" altLang="zh-CN" sz="1200" b="1" dirty="0">
              <a:solidFill>
                <a:srgbClr val="0033CC"/>
              </a:solidFill>
            </a:endParaRPr>
          </a:p>
          <a:p>
            <a:pPr lvl="1">
              <a:defRPr/>
            </a:pPr>
            <a:r>
              <a:rPr lang="zh-CN" altLang="zh-CN" b="1" dirty="0">
                <a:solidFill>
                  <a:srgbClr val="FF0000"/>
                </a:solidFill>
              </a:rPr>
              <a:t>已知明文攻击</a:t>
            </a:r>
            <a:r>
              <a:rPr lang="en-US" altLang="zh-CN" b="1" dirty="0"/>
              <a:t>( known plaintext attack)</a:t>
            </a:r>
            <a:r>
              <a:rPr lang="zh-CN" altLang="en-US" b="1" dirty="0"/>
              <a:t>。</a:t>
            </a:r>
            <a:r>
              <a:rPr lang="zh-CN" altLang="en-US" sz="1200" b="1" dirty="0"/>
              <a:t>知道部分明文</a:t>
            </a:r>
            <a:r>
              <a:rPr lang="en-US" altLang="zh-CN" sz="1200" b="1" dirty="0"/>
              <a:t>m-</a:t>
            </a:r>
            <a:r>
              <a:rPr lang="zh-CN" altLang="en-US" sz="1200" b="1" dirty="0"/>
              <a:t>密文</a:t>
            </a:r>
            <a:r>
              <a:rPr lang="en-US" altLang="zh-CN" sz="1200" b="1" dirty="0"/>
              <a:t>c</a:t>
            </a:r>
            <a:r>
              <a:rPr lang="zh-CN" altLang="en-US" sz="1200" b="1" dirty="0"/>
              <a:t>对，</a:t>
            </a:r>
            <a:r>
              <a:rPr lang="zh-CN" altLang="en-US" sz="1200" b="1" u="sng" dirty="0">
                <a:effectLst>
                  <a:outerShdw blurRad="38100" dist="38100" dir="2700000" algn="tl">
                    <a:srgbClr val="000000">
                      <a:alpha val="43137"/>
                    </a:srgbClr>
                  </a:outerShdw>
                </a:effectLst>
              </a:rPr>
              <a:t>猜测密钥</a:t>
            </a:r>
            <a:r>
              <a:rPr lang="en-US" altLang="zh-CN" sz="1200" b="1" u="sng" dirty="0">
                <a:effectLst>
                  <a:outerShdw blurRad="38100" dist="38100" dir="2700000" algn="tl">
                    <a:srgbClr val="000000">
                      <a:alpha val="43137"/>
                    </a:srgbClr>
                  </a:outerShdw>
                </a:effectLst>
              </a:rPr>
              <a:t>k</a:t>
            </a:r>
            <a:r>
              <a:rPr lang="zh-CN" altLang="en-US" sz="1200" b="1" dirty="0">
                <a:solidFill>
                  <a:srgbClr val="0033CC"/>
                </a:solidFill>
              </a:rPr>
              <a:t>（恩尼格码的破解攻击）</a:t>
            </a:r>
            <a:endParaRPr lang="zh-CN" altLang="zh-CN" sz="1200" b="1" dirty="0">
              <a:solidFill>
                <a:srgbClr val="0033CC"/>
              </a:solidFill>
            </a:endParaRPr>
          </a:p>
          <a:p>
            <a:pPr lvl="1">
              <a:defRPr/>
            </a:pPr>
            <a:r>
              <a:rPr lang="zh-CN" altLang="zh-CN" b="1" dirty="0">
                <a:solidFill>
                  <a:srgbClr val="FF0000"/>
                </a:solidFill>
              </a:rPr>
              <a:t>选择明文攻击</a:t>
            </a:r>
            <a:r>
              <a:rPr lang="en-US" altLang="zh-CN" b="1" dirty="0"/>
              <a:t>( chosen plaintext attack ) </a:t>
            </a:r>
            <a:r>
              <a:rPr lang="zh-CN" altLang="en-US" b="1" dirty="0"/>
              <a:t>。</a:t>
            </a:r>
            <a:r>
              <a:rPr lang="zh-CN" altLang="en-US" sz="1200" b="1" dirty="0"/>
              <a:t>知道任意明文</a:t>
            </a:r>
            <a:r>
              <a:rPr lang="en-US" altLang="zh-CN" sz="1200" b="1" dirty="0"/>
              <a:t>m-</a:t>
            </a:r>
            <a:r>
              <a:rPr lang="zh-CN" altLang="en-US" sz="1200" b="1" dirty="0"/>
              <a:t>密文</a:t>
            </a:r>
            <a:r>
              <a:rPr lang="en-US" altLang="zh-CN" sz="1200" b="1" dirty="0"/>
              <a:t>c</a:t>
            </a:r>
            <a:r>
              <a:rPr lang="zh-CN" altLang="en-US" sz="1200" b="1" dirty="0"/>
              <a:t>对（即：在不知道密钥</a:t>
            </a:r>
            <a:r>
              <a:rPr lang="en-US" altLang="zh-CN" sz="1200" b="1" dirty="0"/>
              <a:t>k</a:t>
            </a:r>
            <a:r>
              <a:rPr lang="zh-CN" altLang="en-US" sz="1200" b="1" dirty="0"/>
              <a:t>的情况下，攻击者可以随意地选择明文</a:t>
            </a:r>
            <a:r>
              <a:rPr lang="en-US" altLang="zh-CN" sz="1200" b="1" dirty="0"/>
              <a:t>m</a:t>
            </a:r>
            <a:r>
              <a:rPr lang="zh-CN" altLang="en-US" sz="1200" b="1" dirty="0"/>
              <a:t>通过</a:t>
            </a:r>
            <a:r>
              <a:rPr lang="en-US" altLang="zh-CN" sz="1200" b="1" dirty="0"/>
              <a:t>E(</a:t>
            </a:r>
            <a:r>
              <a:rPr lang="en-US" altLang="zh-CN" sz="1200" b="1" dirty="0" err="1"/>
              <a:t>m,k</a:t>
            </a:r>
            <a:r>
              <a:rPr lang="en-US" altLang="zh-CN" sz="1200" b="1" dirty="0"/>
              <a:t>)</a:t>
            </a:r>
            <a:r>
              <a:rPr lang="zh-CN" altLang="en-US" sz="1200" b="1" dirty="0"/>
              <a:t>进行解密，得到密文</a:t>
            </a:r>
            <a:r>
              <a:rPr lang="en-US" altLang="zh-CN" sz="1200" b="1" dirty="0"/>
              <a:t>c</a:t>
            </a:r>
            <a:r>
              <a:rPr lang="zh-CN" altLang="en-US" sz="1200" b="1" dirty="0"/>
              <a:t>），</a:t>
            </a:r>
            <a:r>
              <a:rPr lang="zh-CN" altLang="en-US" sz="1200" b="1" u="sng" dirty="0">
                <a:effectLst>
                  <a:outerShdw blurRad="38100" dist="38100" dir="2700000" algn="tl">
                    <a:srgbClr val="000000">
                      <a:alpha val="43137"/>
                    </a:srgbClr>
                  </a:outerShdw>
                </a:effectLst>
              </a:rPr>
              <a:t>猜测密钥</a:t>
            </a:r>
            <a:r>
              <a:rPr lang="en-US" altLang="zh-CN" sz="1200" b="1" u="sng" dirty="0">
                <a:effectLst>
                  <a:outerShdw blurRad="38100" dist="38100" dir="2700000" algn="tl">
                    <a:srgbClr val="000000">
                      <a:alpha val="43137"/>
                    </a:srgbClr>
                  </a:outerShdw>
                </a:effectLst>
              </a:rPr>
              <a:t>k</a:t>
            </a:r>
            <a:endParaRPr lang="zh-CN" altLang="zh-CN" sz="1200" b="1" u="sng" dirty="0">
              <a:effectLst>
                <a:outerShdw blurRad="38100" dist="38100" dir="2700000" algn="tl">
                  <a:srgbClr val="000000">
                    <a:alpha val="43137"/>
                  </a:srgbClr>
                </a:outerShdw>
              </a:effectLst>
            </a:endParaRPr>
          </a:p>
          <a:p>
            <a:pPr lvl="1">
              <a:defRPr/>
            </a:pPr>
            <a:r>
              <a:rPr lang="zh-CN" altLang="zh-CN" b="1" dirty="0">
                <a:solidFill>
                  <a:srgbClr val="FF0000"/>
                </a:solidFill>
              </a:rPr>
              <a:t>选择密文攻击</a:t>
            </a:r>
            <a:r>
              <a:rPr lang="en-US" altLang="zh-CN" b="1" dirty="0"/>
              <a:t>( chosen ciphertext attack ) </a:t>
            </a:r>
            <a:r>
              <a:rPr lang="zh-CN" altLang="en-US" b="1" dirty="0"/>
              <a:t>。</a:t>
            </a:r>
            <a:r>
              <a:rPr lang="zh-CN" altLang="en-US" sz="1200" b="1" dirty="0"/>
              <a:t>知道任意密文</a:t>
            </a:r>
            <a:r>
              <a:rPr lang="en-US" altLang="zh-CN" sz="1200" b="1" dirty="0"/>
              <a:t>c-</a:t>
            </a:r>
            <a:r>
              <a:rPr lang="zh-CN" altLang="en-US" sz="1200" b="1" dirty="0"/>
              <a:t>明文</a:t>
            </a:r>
            <a:r>
              <a:rPr lang="en-US" altLang="zh-CN" sz="1200" b="1" dirty="0"/>
              <a:t>m</a:t>
            </a:r>
            <a:r>
              <a:rPr lang="zh-CN" altLang="en-US" sz="1200" b="1" dirty="0"/>
              <a:t>对（在不知道密钥</a:t>
            </a:r>
            <a:r>
              <a:rPr lang="en-US" altLang="zh-CN" sz="1200" b="1" dirty="0"/>
              <a:t>k</a:t>
            </a:r>
            <a:r>
              <a:rPr lang="zh-CN" altLang="en-US" sz="1200" b="1" dirty="0"/>
              <a:t>的情况下，攻击者可以随意地选择密文</a:t>
            </a:r>
            <a:r>
              <a:rPr lang="en-US" altLang="zh-CN" sz="1200" b="1" dirty="0"/>
              <a:t>c</a:t>
            </a:r>
            <a:r>
              <a:rPr lang="zh-CN" altLang="en-US" sz="1200" b="1" dirty="0"/>
              <a:t>通过</a:t>
            </a:r>
            <a:r>
              <a:rPr lang="en-US" altLang="zh-CN" sz="1200" b="1" dirty="0"/>
              <a:t>D(</a:t>
            </a:r>
            <a:r>
              <a:rPr lang="en-US" altLang="zh-CN" sz="1200" b="1" dirty="0" err="1"/>
              <a:t>c,k</a:t>
            </a:r>
            <a:r>
              <a:rPr lang="en-US" altLang="zh-CN" sz="1200" b="1" dirty="0"/>
              <a:t>)</a:t>
            </a:r>
            <a:r>
              <a:rPr lang="zh-CN" altLang="en-US" sz="1200" b="1" dirty="0"/>
              <a:t>进行解密，得到明文</a:t>
            </a:r>
            <a:r>
              <a:rPr lang="en-US" altLang="zh-CN" sz="1200" b="1" dirty="0"/>
              <a:t>m</a:t>
            </a:r>
            <a:r>
              <a:rPr lang="zh-CN" altLang="en-US" sz="1200" b="1" dirty="0"/>
              <a:t>），</a:t>
            </a:r>
            <a:r>
              <a:rPr lang="zh-CN" altLang="en-US" sz="1200" b="1" u="sng" dirty="0">
                <a:effectLst>
                  <a:outerShdw blurRad="38100" dist="38100" dir="2700000" algn="tl">
                    <a:srgbClr val="000000">
                      <a:alpha val="43137"/>
                    </a:srgbClr>
                  </a:outerShdw>
                </a:effectLst>
              </a:rPr>
              <a:t>猜测密钥</a:t>
            </a:r>
            <a:r>
              <a:rPr lang="en-US" altLang="zh-CN" sz="1200" b="1" u="sng" dirty="0">
                <a:effectLst>
                  <a:outerShdw blurRad="38100" dist="38100" dir="2700000" algn="tl">
                    <a:srgbClr val="000000">
                      <a:alpha val="43137"/>
                    </a:srgbClr>
                  </a:outerShdw>
                </a:effectLst>
              </a:rPr>
              <a:t>k</a:t>
            </a:r>
            <a:endParaRPr lang="zh-CN" altLang="zh-CN" sz="1200" b="1" u="sng" dirty="0">
              <a:effectLst>
                <a:outerShdw blurRad="38100" dist="38100" dir="2700000" algn="tl">
                  <a:srgbClr val="000000">
                    <a:alpha val="43137"/>
                  </a:srgbClr>
                </a:outerShdw>
              </a:effectLst>
            </a:endParaRPr>
          </a:p>
          <a:p>
            <a:pPr lvl="1">
              <a:defRPr/>
            </a:pPr>
            <a:endParaRPr lang="zh-CN" altLang="en-US" b="1" dirty="0"/>
          </a:p>
        </p:txBody>
      </p:sp>
      <p:sp>
        <p:nvSpPr>
          <p:cNvPr id="4" name="标题 3">
            <a:extLst>
              <a:ext uri="{FF2B5EF4-FFF2-40B4-BE49-F238E27FC236}">
                <a16:creationId xmlns:a16="http://schemas.microsoft.com/office/drawing/2014/main" id="{128FA429-2DFF-41A9-8F72-16F1558CEA64}"/>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1">
            <a:extLst>
              <a:ext uri="{FF2B5EF4-FFF2-40B4-BE49-F238E27FC236}">
                <a16:creationId xmlns:a16="http://schemas.microsoft.com/office/drawing/2014/main" id="{F7CE7F27-0D6A-4093-9B54-AE36AFF2D163}"/>
              </a:ext>
            </a:extLst>
          </p:cNvPr>
          <p:cNvSpPr txBox="1">
            <a:spLocks/>
          </p:cNvSpPr>
          <p:nvPr/>
        </p:nvSpPr>
        <p:spPr bwMode="auto">
          <a:xfrm>
            <a:off x="214283" y="642924"/>
            <a:ext cx="3286147"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密码体制的设计原则</a:t>
            </a:r>
          </a:p>
        </p:txBody>
      </p:sp>
    </p:spTree>
  </p:cSld>
  <p:clrMapOvr>
    <a:masterClrMapping/>
  </p:clrMapOvr>
  <p:transition spd="med">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B3581-3533-4629-9182-CD80740AC3D0}"/>
              </a:ext>
            </a:extLst>
          </p:cNvPr>
          <p:cNvSpPr>
            <a:spLocks noGrp="1"/>
          </p:cNvSpPr>
          <p:nvPr>
            <p:ph type="title"/>
          </p:nvPr>
        </p:nvSpPr>
        <p:spPr>
          <a:xfrm>
            <a:off x="1500166" y="357172"/>
            <a:ext cx="5614987" cy="857250"/>
          </a:xfrm>
        </p:spPr>
        <p:txBody>
          <a:bodyPr/>
          <a:lstStyle/>
          <a:p>
            <a:pPr>
              <a:defRPr/>
            </a:pPr>
            <a:r>
              <a:rPr altLang="en-US" dirty="0"/>
              <a:t>第四章 密码学</a:t>
            </a:r>
          </a:p>
        </p:txBody>
      </p:sp>
      <p:pic>
        <p:nvPicPr>
          <p:cNvPr id="6147" name="Picture 5" descr="http://pic2.ooopic.com/01/05/48/42b1OOOPICf4.jpg">
            <a:extLst>
              <a:ext uri="{FF2B5EF4-FFF2-40B4-BE49-F238E27FC236}">
                <a16:creationId xmlns:a16="http://schemas.microsoft.com/office/drawing/2014/main" id="{660AB1F5-3372-45D7-A11B-73C7E0B33666}"/>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 name="组合 15">
            <a:extLst>
              <a:ext uri="{FF2B5EF4-FFF2-40B4-BE49-F238E27FC236}">
                <a16:creationId xmlns:a16="http://schemas.microsoft.com/office/drawing/2014/main" id="{1823AB44-3449-4766-AE5D-416618EA6CAE}"/>
              </a:ext>
            </a:extLst>
          </p:cNvPr>
          <p:cNvGrpSpPr>
            <a:grpSpLocks/>
          </p:cNvGrpSpPr>
          <p:nvPr/>
        </p:nvGrpSpPr>
        <p:grpSpPr bwMode="auto">
          <a:xfrm>
            <a:off x="2357438" y="2286000"/>
            <a:ext cx="4286250" cy="357188"/>
            <a:chOff x="1571604" y="2428874"/>
            <a:chExt cx="4286311" cy="357190"/>
          </a:xfrm>
        </p:grpSpPr>
        <p:sp>
          <p:nvSpPr>
            <p:cNvPr id="6172" name="五边形 12">
              <a:extLst>
                <a:ext uri="{FF2B5EF4-FFF2-40B4-BE49-F238E27FC236}">
                  <a16:creationId xmlns:a16="http://schemas.microsoft.com/office/drawing/2014/main" id="{77A814DD-058C-429C-8CD4-D488621246BB}"/>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73" name="椭圆 3">
              <a:extLst>
                <a:ext uri="{FF2B5EF4-FFF2-40B4-BE49-F238E27FC236}">
                  <a16:creationId xmlns:a16="http://schemas.microsoft.com/office/drawing/2014/main" id="{F2900251-7BAA-42B5-B262-82B0A36B771F}"/>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74" name="TextBox 14">
              <a:extLst>
                <a:ext uri="{FF2B5EF4-FFF2-40B4-BE49-F238E27FC236}">
                  <a16:creationId xmlns:a16="http://schemas.microsoft.com/office/drawing/2014/main" id="{448E1115-56EA-47D0-876D-0C17A0D7C9A4}"/>
                </a:ext>
              </a:extLst>
            </p:cNvPr>
            <p:cNvSpPr txBox="1">
              <a:spLocks noChangeArrowheads="1"/>
            </p:cNvSpPr>
            <p:nvPr/>
          </p:nvSpPr>
          <p:spPr bwMode="auto">
            <a:xfrm>
              <a:off x="1928797" y="2428874"/>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非对称密码体制</a:t>
              </a:r>
            </a:p>
          </p:txBody>
        </p:sp>
      </p:grpSp>
      <p:grpSp>
        <p:nvGrpSpPr>
          <p:cNvPr id="6149" name="组合 16">
            <a:extLst>
              <a:ext uri="{FF2B5EF4-FFF2-40B4-BE49-F238E27FC236}">
                <a16:creationId xmlns:a16="http://schemas.microsoft.com/office/drawing/2014/main" id="{10C86B24-C687-499F-892A-3CAD437413DC}"/>
              </a:ext>
            </a:extLst>
          </p:cNvPr>
          <p:cNvGrpSpPr>
            <a:grpSpLocks/>
          </p:cNvGrpSpPr>
          <p:nvPr/>
        </p:nvGrpSpPr>
        <p:grpSpPr bwMode="auto">
          <a:xfrm>
            <a:off x="2357438" y="1785938"/>
            <a:ext cx="4286250" cy="366712"/>
            <a:chOff x="1571604" y="2419350"/>
            <a:chExt cx="4286311" cy="366714"/>
          </a:xfrm>
        </p:grpSpPr>
        <p:sp>
          <p:nvSpPr>
            <p:cNvPr id="6169" name="五边形 17">
              <a:extLst>
                <a:ext uri="{FF2B5EF4-FFF2-40B4-BE49-F238E27FC236}">
                  <a16:creationId xmlns:a16="http://schemas.microsoft.com/office/drawing/2014/main" id="{9E253164-8FA6-4385-8FEB-A2584D0B5F54}"/>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70" name="椭圆 18">
              <a:extLst>
                <a:ext uri="{FF2B5EF4-FFF2-40B4-BE49-F238E27FC236}">
                  <a16:creationId xmlns:a16="http://schemas.microsoft.com/office/drawing/2014/main" id="{A87327D7-5AE8-45C3-8982-FEAD13C530D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71" name="TextBox 19">
              <a:extLst>
                <a:ext uri="{FF2B5EF4-FFF2-40B4-BE49-F238E27FC236}">
                  <a16:creationId xmlns:a16="http://schemas.microsoft.com/office/drawing/2014/main" id="{C7D7181F-70D2-454E-83F7-33B150B0B855}"/>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对称密码体制</a:t>
              </a:r>
            </a:p>
          </p:txBody>
        </p:sp>
      </p:grpSp>
      <p:grpSp>
        <p:nvGrpSpPr>
          <p:cNvPr id="6150" name="组合 20">
            <a:extLst>
              <a:ext uri="{FF2B5EF4-FFF2-40B4-BE49-F238E27FC236}">
                <a16:creationId xmlns:a16="http://schemas.microsoft.com/office/drawing/2014/main" id="{28B71FBD-0E97-470B-A693-5D6D5E4A85AC}"/>
              </a:ext>
            </a:extLst>
          </p:cNvPr>
          <p:cNvGrpSpPr>
            <a:grpSpLocks/>
          </p:cNvGrpSpPr>
          <p:nvPr/>
        </p:nvGrpSpPr>
        <p:grpSpPr bwMode="auto">
          <a:xfrm>
            <a:off x="2357438" y="2714625"/>
            <a:ext cx="4286250" cy="366713"/>
            <a:chOff x="1571604" y="2419350"/>
            <a:chExt cx="4286311" cy="366714"/>
          </a:xfrm>
        </p:grpSpPr>
        <p:sp>
          <p:nvSpPr>
            <p:cNvPr id="6166" name="五边形 21">
              <a:extLst>
                <a:ext uri="{FF2B5EF4-FFF2-40B4-BE49-F238E27FC236}">
                  <a16:creationId xmlns:a16="http://schemas.microsoft.com/office/drawing/2014/main" id="{69FB8892-422F-48D2-BB22-C0C7F9E83EFE}"/>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67" name="椭圆 22">
              <a:extLst>
                <a:ext uri="{FF2B5EF4-FFF2-40B4-BE49-F238E27FC236}">
                  <a16:creationId xmlns:a16="http://schemas.microsoft.com/office/drawing/2014/main" id="{DF9F3E28-59FF-4EF3-8564-D35844D860EF}"/>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68" name="TextBox 23">
              <a:extLst>
                <a:ext uri="{FF2B5EF4-FFF2-40B4-BE49-F238E27FC236}">
                  <a16:creationId xmlns:a16="http://schemas.microsoft.com/office/drawing/2014/main" id="{79C7653C-472F-4129-ADD7-3520C1832D7F}"/>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Hash</a:t>
              </a:r>
              <a:r>
                <a:rPr lang="zh-CN" altLang="en-US" sz="1500" b="1">
                  <a:latin typeface="黑体" panose="02010609060101010101" pitchFamily="49" charset="-122"/>
                  <a:ea typeface="黑体" panose="02010609060101010101" pitchFamily="49" charset="-122"/>
                </a:rPr>
                <a:t>函数与消息认证</a:t>
              </a:r>
            </a:p>
          </p:txBody>
        </p:sp>
      </p:grpSp>
      <p:grpSp>
        <p:nvGrpSpPr>
          <p:cNvPr id="6151" name="组合 24">
            <a:extLst>
              <a:ext uri="{FF2B5EF4-FFF2-40B4-BE49-F238E27FC236}">
                <a16:creationId xmlns:a16="http://schemas.microsoft.com/office/drawing/2014/main" id="{2D5AD8D1-62C7-47D4-8B96-6013FFF79136}"/>
              </a:ext>
            </a:extLst>
          </p:cNvPr>
          <p:cNvGrpSpPr>
            <a:grpSpLocks/>
          </p:cNvGrpSpPr>
          <p:nvPr/>
        </p:nvGrpSpPr>
        <p:grpSpPr bwMode="auto">
          <a:xfrm>
            <a:off x="2366963" y="3152775"/>
            <a:ext cx="4286250" cy="366713"/>
            <a:chOff x="1571604" y="2419350"/>
            <a:chExt cx="4286280" cy="366714"/>
          </a:xfrm>
        </p:grpSpPr>
        <p:sp>
          <p:nvSpPr>
            <p:cNvPr id="6163" name="五边形 25">
              <a:extLst>
                <a:ext uri="{FF2B5EF4-FFF2-40B4-BE49-F238E27FC236}">
                  <a16:creationId xmlns:a16="http://schemas.microsoft.com/office/drawing/2014/main" id="{06677011-D4D0-425B-AAB1-E7A632A69393}"/>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64" name="椭圆 26">
              <a:extLst>
                <a:ext uri="{FF2B5EF4-FFF2-40B4-BE49-F238E27FC236}">
                  <a16:creationId xmlns:a16="http://schemas.microsoft.com/office/drawing/2014/main" id="{8480A6C8-0564-438B-BFA0-91A4DDE1D540}"/>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65" name="TextBox 27">
              <a:extLst>
                <a:ext uri="{FF2B5EF4-FFF2-40B4-BE49-F238E27FC236}">
                  <a16:creationId xmlns:a16="http://schemas.microsoft.com/office/drawing/2014/main" id="{FDBF986C-62C5-4313-8B48-F604CE88C21E}"/>
                </a:ext>
              </a:extLst>
            </p:cNvPr>
            <p:cNvSpPr txBox="1">
              <a:spLocks noChangeArrowheads="1"/>
            </p:cNvSpPr>
            <p:nvPr/>
          </p:nvSpPr>
          <p:spPr bwMode="auto">
            <a:xfrm>
              <a:off x="1990693"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数字签名技术</a:t>
              </a:r>
            </a:p>
          </p:txBody>
        </p:sp>
      </p:grpSp>
      <p:sp>
        <p:nvSpPr>
          <p:cNvPr id="6152" name="五边形 29">
            <a:extLst>
              <a:ext uri="{FF2B5EF4-FFF2-40B4-BE49-F238E27FC236}">
                <a16:creationId xmlns:a16="http://schemas.microsoft.com/office/drawing/2014/main" id="{A6C5F136-A9AB-49DD-B541-7B9637824DF5}"/>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53" name="椭圆 30">
            <a:extLst>
              <a:ext uri="{FF2B5EF4-FFF2-40B4-BE49-F238E27FC236}">
                <a16:creationId xmlns:a16="http://schemas.microsoft.com/office/drawing/2014/main" id="{111FBE7C-06A1-4656-AB76-5B8A1F86B5A8}"/>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54" name="TextBox 24">
            <a:extLst>
              <a:ext uri="{FF2B5EF4-FFF2-40B4-BE49-F238E27FC236}">
                <a16:creationId xmlns:a16="http://schemas.microsoft.com/office/drawing/2014/main" id="{E857FA28-2715-4720-967F-4CF69A9DEC75}"/>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solidFill>
                  <a:srgbClr val="FF0000"/>
                </a:solidFill>
                <a:latin typeface="黑体" panose="02010609060101010101" pitchFamily="49" charset="-122"/>
                <a:ea typeface="黑体" panose="02010609060101010101" pitchFamily="49" charset="-122"/>
              </a:rPr>
              <a:t>密码学概述</a:t>
            </a:r>
          </a:p>
        </p:txBody>
      </p:sp>
      <p:grpSp>
        <p:nvGrpSpPr>
          <p:cNvPr id="6155" name="组合 32">
            <a:extLst>
              <a:ext uri="{FF2B5EF4-FFF2-40B4-BE49-F238E27FC236}">
                <a16:creationId xmlns:a16="http://schemas.microsoft.com/office/drawing/2014/main" id="{FD4A8AED-089E-4180-90E1-58185E946086}"/>
              </a:ext>
            </a:extLst>
          </p:cNvPr>
          <p:cNvGrpSpPr>
            <a:grpSpLocks/>
          </p:cNvGrpSpPr>
          <p:nvPr/>
        </p:nvGrpSpPr>
        <p:grpSpPr bwMode="auto">
          <a:xfrm>
            <a:off x="2357438" y="4071938"/>
            <a:ext cx="4286250" cy="366712"/>
            <a:chOff x="1571604" y="2419350"/>
            <a:chExt cx="4286311" cy="366714"/>
          </a:xfrm>
        </p:grpSpPr>
        <p:sp>
          <p:nvSpPr>
            <p:cNvPr id="6160" name="五边形 33">
              <a:extLst>
                <a:ext uri="{FF2B5EF4-FFF2-40B4-BE49-F238E27FC236}">
                  <a16:creationId xmlns:a16="http://schemas.microsoft.com/office/drawing/2014/main" id="{2BEDAED1-E42E-463E-B297-D220149122A7}"/>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61" name="椭圆 34">
              <a:extLst>
                <a:ext uri="{FF2B5EF4-FFF2-40B4-BE49-F238E27FC236}">
                  <a16:creationId xmlns:a16="http://schemas.microsoft.com/office/drawing/2014/main" id="{F5F635DC-015F-4649-ACD7-CD39422241D8}"/>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62" name="TextBox 35">
              <a:extLst>
                <a:ext uri="{FF2B5EF4-FFF2-40B4-BE49-F238E27FC236}">
                  <a16:creationId xmlns:a16="http://schemas.microsoft.com/office/drawing/2014/main" id="{124A5823-22F0-4C9F-98D2-5967EB89E935}"/>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本章小结</a:t>
              </a:r>
            </a:p>
          </p:txBody>
        </p:sp>
      </p:grpSp>
      <p:grpSp>
        <p:nvGrpSpPr>
          <p:cNvPr id="6156" name="组合 32">
            <a:extLst>
              <a:ext uri="{FF2B5EF4-FFF2-40B4-BE49-F238E27FC236}">
                <a16:creationId xmlns:a16="http://schemas.microsoft.com/office/drawing/2014/main" id="{1A657B9B-4047-48BF-91C8-A90B65E1E526}"/>
              </a:ext>
            </a:extLst>
          </p:cNvPr>
          <p:cNvGrpSpPr>
            <a:grpSpLocks/>
          </p:cNvGrpSpPr>
          <p:nvPr/>
        </p:nvGrpSpPr>
        <p:grpSpPr bwMode="auto">
          <a:xfrm>
            <a:off x="2357438" y="3643313"/>
            <a:ext cx="4286250" cy="366712"/>
            <a:chOff x="1571604" y="2419350"/>
            <a:chExt cx="4286310" cy="366714"/>
          </a:xfrm>
        </p:grpSpPr>
        <p:sp>
          <p:nvSpPr>
            <p:cNvPr id="6157" name="五边形 33">
              <a:extLst>
                <a:ext uri="{FF2B5EF4-FFF2-40B4-BE49-F238E27FC236}">
                  <a16:creationId xmlns:a16="http://schemas.microsoft.com/office/drawing/2014/main" id="{D36A1A54-C7DB-4ADE-8532-9F163A40192A}"/>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58" name="椭圆 34">
              <a:extLst>
                <a:ext uri="{FF2B5EF4-FFF2-40B4-BE49-F238E27FC236}">
                  <a16:creationId xmlns:a16="http://schemas.microsoft.com/office/drawing/2014/main" id="{86A5AB14-2BE0-41D2-A4A2-76E5720E9AA4}"/>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159" name="TextBox 35">
              <a:extLst>
                <a:ext uri="{FF2B5EF4-FFF2-40B4-BE49-F238E27FC236}">
                  <a16:creationId xmlns:a16="http://schemas.microsoft.com/office/drawing/2014/main" id="{4962B2D5-1D6B-48C0-8126-466DAF1FA786}"/>
                </a:ext>
              </a:extLst>
            </p:cNvPr>
            <p:cNvSpPr txBox="1">
              <a:spLocks noChangeArrowheads="1"/>
            </p:cNvSpPr>
            <p:nvPr/>
          </p:nvSpPr>
          <p:spPr bwMode="auto">
            <a:xfrm>
              <a:off x="2000235"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密钥管理技术</a:t>
              </a:r>
            </a:p>
          </p:txBody>
        </p:sp>
      </p:grpSp>
    </p:spTree>
  </p:cSld>
  <p:clrMapOvr>
    <a:masterClrMapping/>
  </p:clrMapOvr>
  <p:transition spd="med">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847F5-A487-4620-A8F3-BEE48F23DD94}"/>
              </a:ext>
            </a:extLst>
          </p:cNvPr>
          <p:cNvSpPr>
            <a:spLocks noGrp="1"/>
          </p:cNvSpPr>
          <p:nvPr>
            <p:ph type="title"/>
          </p:nvPr>
        </p:nvSpPr>
        <p:spPr>
          <a:xfrm>
            <a:off x="1857356" y="357172"/>
            <a:ext cx="5614987" cy="857250"/>
          </a:xfrm>
        </p:spPr>
        <p:txBody>
          <a:bodyPr/>
          <a:lstStyle/>
          <a:p>
            <a:pPr>
              <a:defRPr/>
            </a:pPr>
            <a:r>
              <a:rPr altLang="en-US" dirty="0"/>
              <a:t>内容提纲</a:t>
            </a:r>
          </a:p>
        </p:txBody>
      </p:sp>
      <p:pic>
        <p:nvPicPr>
          <p:cNvPr id="35843" name="Picture 5" descr="http://pic2.ooopic.com/01/05/48/42b1OOOPICf4.jpg">
            <a:extLst>
              <a:ext uri="{FF2B5EF4-FFF2-40B4-BE49-F238E27FC236}">
                <a16:creationId xmlns:a16="http://schemas.microsoft.com/office/drawing/2014/main" id="{BFCB0E5C-B7CE-4941-9AA4-4F2FE7600C26}"/>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4" name="组合 15">
            <a:extLst>
              <a:ext uri="{FF2B5EF4-FFF2-40B4-BE49-F238E27FC236}">
                <a16:creationId xmlns:a16="http://schemas.microsoft.com/office/drawing/2014/main" id="{0F7F14F4-B9A5-4100-883D-95BD81BB3657}"/>
              </a:ext>
            </a:extLst>
          </p:cNvPr>
          <p:cNvGrpSpPr>
            <a:grpSpLocks/>
          </p:cNvGrpSpPr>
          <p:nvPr/>
        </p:nvGrpSpPr>
        <p:grpSpPr bwMode="auto">
          <a:xfrm>
            <a:off x="2357438" y="2286000"/>
            <a:ext cx="4286250" cy="357188"/>
            <a:chOff x="1571604" y="2428874"/>
            <a:chExt cx="4286311" cy="357190"/>
          </a:xfrm>
        </p:grpSpPr>
        <p:sp>
          <p:nvSpPr>
            <p:cNvPr id="35867" name="五边形 12">
              <a:extLst>
                <a:ext uri="{FF2B5EF4-FFF2-40B4-BE49-F238E27FC236}">
                  <a16:creationId xmlns:a16="http://schemas.microsoft.com/office/drawing/2014/main" id="{5DF870AB-C8B6-467A-8DB4-91AF198634A4}"/>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8" name="椭圆 3">
              <a:extLst>
                <a:ext uri="{FF2B5EF4-FFF2-40B4-BE49-F238E27FC236}">
                  <a16:creationId xmlns:a16="http://schemas.microsoft.com/office/drawing/2014/main" id="{C299C172-1CE0-4EB9-9300-6CB4955DC041}"/>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9" name="TextBox 14">
              <a:extLst>
                <a:ext uri="{FF2B5EF4-FFF2-40B4-BE49-F238E27FC236}">
                  <a16:creationId xmlns:a16="http://schemas.microsoft.com/office/drawing/2014/main" id="{C6C01BC4-436A-4E46-A7F9-6C5F02538526}"/>
                </a:ext>
              </a:extLst>
            </p:cNvPr>
            <p:cNvSpPr txBox="1">
              <a:spLocks noChangeArrowheads="1"/>
            </p:cNvSpPr>
            <p:nvPr/>
          </p:nvSpPr>
          <p:spPr bwMode="auto">
            <a:xfrm>
              <a:off x="1928797" y="2428874"/>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非对称密码体制</a:t>
              </a:r>
            </a:p>
          </p:txBody>
        </p:sp>
      </p:grpSp>
      <p:sp>
        <p:nvSpPr>
          <p:cNvPr id="35845" name="五边形 17">
            <a:extLst>
              <a:ext uri="{FF2B5EF4-FFF2-40B4-BE49-F238E27FC236}">
                <a16:creationId xmlns:a16="http://schemas.microsoft.com/office/drawing/2014/main" id="{5A6B8A3D-EF51-4703-8698-3EA300D7C0CF}"/>
              </a:ext>
            </a:extLst>
          </p:cNvPr>
          <p:cNvSpPr>
            <a:spLocks noChangeArrowheads="1"/>
          </p:cNvSpPr>
          <p:nvPr/>
        </p:nvSpPr>
        <p:spPr bwMode="auto">
          <a:xfrm rot="10800000">
            <a:off x="2571750" y="1795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46" name="椭圆 18">
            <a:extLst>
              <a:ext uri="{FF2B5EF4-FFF2-40B4-BE49-F238E27FC236}">
                <a16:creationId xmlns:a16="http://schemas.microsoft.com/office/drawing/2014/main" id="{52C10B58-B867-4535-AAC6-17C4D2B09F57}"/>
              </a:ext>
            </a:extLst>
          </p:cNvPr>
          <p:cNvSpPr>
            <a:spLocks noChangeArrowheads="1"/>
          </p:cNvSpPr>
          <p:nvPr/>
        </p:nvSpPr>
        <p:spPr bwMode="auto">
          <a:xfrm>
            <a:off x="2357438" y="1795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47" name="TextBox 19">
            <a:extLst>
              <a:ext uri="{FF2B5EF4-FFF2-40B4-BE49-F238E27FC236}">
                <a16:creationId xmlns:a16="http://schemas.microsoft.com/office/drawing/2014/main" id="{2A31DC7B-A1F4-4DAA-A64F-E4994C79F5F5}"/>
              </a:ext>
            </a:extLst>
          </p:cNvPr>
          <p:cNvSpPr txBox="1">
            <a:spLocks noChangeArrowheads="1"/>
          </p:cNvSpPr>
          <p:nvPr/>
        </p:nvSpPr>
        <p:spPr bwMode="auto">
          <a:xfrm>
            <a:off x="2714625" y="1785938"/>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solidFill>
                  <a:srgbClr val="FF0000"/>
                </a:solidFill>
                <a:latin typeface="黑体" panose="02010609060101010101" pitchFamily="49" charset="-122"/>
                <a:ea typeface="黑体" panose="02010609060101010101" pitchFamily="49" charset="-122"/>
              </a:rPr>
              <a:t>对称密码体制</a:t>
            </a:r>
          </a:p>
        </p:txBody>
      </p:sp>
      <p:grpSp>
        <p:nvGrpSpPr>
          <p:cNvPr id="35848" name="组合 20">
            <a:extLst>
              <a:ext uri="{FF2B5EF4-FFF2-40B4-BE49-F238E27FC236}">
                <a16:creationId xmlns:a16="http://schemas.microsoft.com/office/drawing/2014/main" id="{F40F675E-D3FE-437D-BB74-E7732E32B26B}"/>
              </a:ext>
            </a:extLst>
          </p:cNvPr>
          <p:cNvGrpSpPr>
            <a:grpSpLocks/>
          </p:cNvGrpSpPr>
          <p:nvPr/>
        </p:nvGrpSpPr>
        <p:grpSpPr bwMode="auto">
          <a:xfrm>
            <a:off x="2357438" y="2714625"/>
            <a:ext cx="4286250" cy="366713"/>
            <a:chOff x="1571604" y="2419350"/>
            <a:chExt cx="4286311" cy="366714"/>
          </a:xfrm>
        </p:grpSpPr>
        <p:sp>
          <p:nvSpPr>
            <p:cNvPr id="35864" name="五边形 21">
              <a:extLst>
                <a:ext uri="{FF2B5EF4-FFF2-40B4-BE49-F238E27FC236}">
                  <a16:creationId xmlns:a16="http://schemas.microsoft.com/office/drawing/2014/main" id="{9A9AA72C-B837-47F2-A96F-14E6C52501EE}"/>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5" name="椭圆 22">
              <a:extLst>
                <a:ext uri="{FF2B5EF4-FFF2-40B4-BE49-F238E27FC236}">
                  <a16:creationId xmlns:a16="http://schemas.microsoft.com/office/drawing/2014/main" id="{37414528-AEE2-46EF-9606-B256E3E66DFE}"/>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6" name="TextBox 23">
              <a:extLst>
                <a:ext uri="{FF2B5EF4-FFF2-40B4-BE49-F238E27FC236}">
                  <a16:creationId xmlns:a16="http://schemas.microsoft.com/office/drawing/2014/main" id="{00C7A10E-C2D0-4EF3-8CEC-5E1C3BDD69AA}"/>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Hash</a:t>
              </a:r>
              <a:r>
                <a:rPr lang="zh-CN" altLang="en-US" sz="1500" b="1">
                  <a:latin typeface="黑体" panose="02010609060101010101" pitchFamily="49" charset="-122"/>
                  <a:ea typeface="黑体" panose="02010609060101010101" pitchFamily="49" charset="-122"/>
                </a:rPr>
                <a:t>函数与消息认证</a:t>
              </a:r>
            </a:p>
          </p:txBody>
        </p:sp>
      </p:grpSp>
      <p:grpSp>
        <p:nvGrpSpPr>
          <p:cNvPr id="35849" name="组合 24">
            <a:extLst>
              <a:ext uri="{FF2B5EF4-FFF2-40B4-BE49-F238E27FC236}">
                <a16:creationId xmlns:a16="http://schemas.microsoft.com/office/drawing/2014/main" id="{A8939C64-37C0-4027-A3E8-53E2399DCFCF}"/>
              </a:ext>
            </a:extLst>
          </p:cNvPr>
          <p:cNvGrpSpPr>
            <a:grpSpLocks/>
          </p:cNvGrpSpPr>
          <p:nvPr/>
        </p:nvGrpSpPr>
        <p:grpSpPr bwMode="auto">
          <a:xfrm>
            <a:off x="2366963" y="3152775"/>
            <a:ext cx="4286250" cy="366713"/>
            <a:chOff x="1571604" y="2419350"/>
            <a:chExt cx="4286280" cy="366714"/>
          </a:xfrm>
        </p:grpSpPr>
        <p:sp>
          <p:nvSpPr>
            <p:cNvPr id="35861" name="五边形 25">
              <a:extLst>
                <a:ext uri="{FF2B5EF4-FFF2-40B4-BE49-F238E27FC236}">
                  <a16:creationId xmlns:a16="http://schemas.microsoft.com/office/drawing/2014/main" id="{7A10AD82-A616-4C42-97D8-F2E92647DF17}"/>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2" name="椭圆 26">
              <a:extLst>
                <a:ext uri="{FF2B5EF4-FFF2-40B4-BE49-F238E27FC236}">
                  <a16:creationId xmlns:a16="http://schemas.microsoft.com/office/drawing/2014/main" id="{621F1643-D06F-4034-803A-B75FED3B5096}"/>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3" name="TextBox 27">
              <a:extLst>
                <a:ext uri="{FF2B5EF4-FFF2-40B4-BE49-F238E27FC236}">
                  <a16:creationId xmlns:a16="http://schemas.microsoft.com/office/drawing/2014/main" id="{77ECFBC3-C6A0-4C60-BA3E-6C0A760BC732}"/>
                </a:ext>
              </a:extLst>
            </p:cNvPr>
            <p:cNvSpPr txBox="1">
              <a:spLocks noChangeArrowheads="1"/>
            </p:cNvSpPr>
            <p:nvPr/>
          </p:nvSpPr>
          <p:spPr bwMode="auto">
            <a:xfrm>
              <a:off x="1990693"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数字签名技术</a:t>
              </a:r>
            </a:p>
          </p:txBody>
        </p:sp>
      </p:grpSp>
      <p:sp>
        <p:nvSpPr>
          <p:cNvPr id="35850" name="五边形 29">
            <a:extLst>
              <a:ext uri="{FF2B5EF4-FFF2-40B4-BE49-F238E27FC236}">
                <a16:creationId xmlns:a16="http://schemas.microsoft.com/office/drawing/2014/main" id="{84489DC2-D1FF-4D09-901B-D59E699DAD52}"/>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51" name="椭圆 30">
            <a:extLst>
              <a:ext uri="{FF2B5EF4-FFF2-40B4-BE49-F238E27FC236}">
                <a16:creationId xmlns:a16="http://schemas.microsoft.com/office/drawing/2014/main" id="{5783E592-69C4-4A68-9322-AA8A300FF40C}"/>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52" name="TextBox 24">
            <a:extLst>
              <a:ext uri="{FF2B5EF4-FFF2-40B4-BE49-F238E27FC236}">
                <a16:creationId xmlns:a16="http://schemas.microsoft.com/office/drawing/2014/main" id="{44F482B5-2E96-4A5B-A7B3-BD71089B1F8E}"/>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密码学概述</a:t>
            </a:r>
          </a:p>
        </p:txBody>
      </p:sp>
      <p:grpSp>
        <p:nvGrpSpPr>
          <p:cNvPr id="35853" name="组合 32">
            <a:extLst>
              <a:ext uri="{FF2B5EF4-FFF2-40B4-BE49-F238E27FC236}">
                <a16:creationId xmlns:a16="http://schemas.microsoft.com/office/drawing/2014/main" id="{BEC7186E-E9D1-42E1-A4F2-B054BA32EF79}"/>
              </a:ext>
            </a:extLst>
          </p:cNvPr>
          <p:cNvGrpSpPr>
            <a:grpSpLocks/>
          </p:cNvGrpSpPr>
          <p:nvPr/>
        </p:nvGrpSpPr>
        <p:grpSpPr bwMode="auto">
          <a:xfrm>
            <a:off x="2357438" y="4071938"/>
            <a:ext cx="4286250" cy="366712"/>
            <a:chOff x="1571604" y="2419350"/>
            <a:chExt cx="4286311" cy="366714"/>
          </a:xfrm>
        </p:grpSpPr>
        <p:sp>
          <p:nvSpPr>
            <p:cNvPr id="35858" name="五边形 33">
              <a:extLst>
                <a:ext uri="{FF2B5EF4-FFF2-40B4-BE49-F238E27FC236}">
                  <a16:creationId xmlns:a16="http://schemas.microsoft.com/office/drawing/2014/main" id="{A8EDAC3B-D143-4D5F-AF29-ED38FE833245}"/>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59" name="椭圆 34">
              <a:extLst>
                <a:ext uri="{FF2B5EF4-FFF2-40B4-BE49-F238E27FC236}">
                  <a16:creationId xmlns:a16="http://schemas.microsoft.com/office/drawing/2014/main" id="{E20998F9-E12E-456C-BE48-9A4ACE661A03}"/>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60" name="TextBox 35">
              <a:extLst>
                <a:ext uri="{FF2B5EF4-FFF2-40B4-BE49-F238E27FC236}">
                  <a16:creationId xmlns:a16="http://schemas.microsoft.com/office/drawing/2014/main" id="{1725F539-6AC3-4412-9DFC-851119524475}"/>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本章小结</a:t>
              </a:r>
            </a:p>
          </p:txBody>
        </p:sp>
      </p:grpSp>
      <p:grpSp>
        <p:nvGrpSpPr>
          <p:cNvPr id="35854" name="组合 32">
            <a:extLst>
              <a:ext uri="{FF2B5EF4-FFF2-40B4-BE49-F238E27FC236}">
                <a16:creationId xmlns:a16="http://schemas.microsoft.com/office/drawing/2014/main" id="{F8A201CA-B60C-4FCD-BF94-F3C8CB0476F4}"/>
              </a:ext>
            </a:extLst>
          </p:cNvPr>
          <p:cNvGrpSpPr>
            <a:grpSpLocks/>
          </p:cNvGrpSpPr>
          <p:nvPr/>
        </p:nvGrpSpPr>
        <p:grpSpPr bwMode="auto">
          <a:xfrm>
            <a:off x="2357438" y="3643313"/>
            <a:ext cx="4286250" cy="366712"/>
            <a:chOff x="1571604" y="2419350"/>
            <a:chExt cx="4286310" cy="366714"/>
          </a:xfrm>
        </p:grpSpPr>
        <p:sp>
          <p:nvSpPr>
            <p:cNvPr id="35855" name="五边形 33">
              <a:extLst>
                <a:ext uri="{FF2B5EF4-FFF2-40B4-BE49-F238E27FC236}">
                  <a16:creationId xmlns:a16="http://schemas.microsoft.com/office/drawing/2014/main" id="{1187429F-0215-4234-A50F-B526CF3E607B}"/>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56" name="椭圆 34">
              <a:extLst>
                <a:ext uri="{FF2B5EF4-FFF2-40B4-BE49-F238E27FC236}">
                  <a16:creationId xmlns:a16="http://schemas.microsoft.com/office/drawing/2014/main" id="{CD853D61-8FAA-44E2-8340-633567B8F911}"/>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35857" name="TextBox 35">
              <a:extLst>
                <a:ext uri="{FF2B5EF4-FFF2-40B4-BE49-F238E27FC236}">
                  <a16:creationId xmlns:a16="http://schemas.microsoft.com/office/drawing/2014/main" id="{F78C0E0A-5256-4FF3-AE6A-36149BD6144F}"/>
                </a:ext>
              </a:extLst>
            </p:cNvPr>
            <p:cNvSpPr txBox="1">
              <a:spLocks noChangeArrowheads="1"/>
            </p:cNvSpPr>
            <p:nvPr/>
          </p:nvSpPr>
          <p:spPr bwMode="auto">
            <a:xfrm>
              <a:off x="2000235"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密钥管理技术</a:t>
              </a:r>
            </a:p>
          </p:txBody>
        </p:sp>
      </p:grpSp>
    </p:spTree>
  </p:cSld>
  <p:clrMapOvr>
    <a:masterClrMapping/>
  </p:clrMapOvr>
  <p:transition spd="med">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17A8EC-AA0A-4BBE-B883-636278B6E728}"/>
              </a:ext>
            </a:extLst>
          </p:cNvPr>
          <p:cNvSpPr>
            <a:spLocks noGrp="1"/>
          </p:cNvSpPr>
          <p:nvPr>
            <p:ph type="title"/>
          </p:nvPr>
        </p:nvSpPr>
        <p:spPr>
          <a:xfrm>
            <a:off x="2285984" y="1000114"/>
            <a:ext cx="4357718" cy="1021556"/>
          </a:xfrm>
        </p:spPr>
        <p:txBody>
          <a:bodyPr/>
          <a:lstStyle/>
          <a:p>
            <a:pPr>
              <a:defRPr/>
            </a:pPr>
            <a:r>
              <a:rPr lang="en-US" dirty="0">
                <a:latin typeface="Cambria Math" pitchFamily="18" charset="0"/>
                <a:ea typeface="Cambria Math" pitchFamily="18" charset="0"/>
              </a:rPr>
              <a:t>4.2</a:t>
            </a:r>
            <a:r>
              <a:rPr lang="en-US" dirty="0"/>
              <a:t>  </a:t>
            </a:r>
            <a:r>
              <a:rPr altLang="en-US" dirty="0"/>
              <a:t>对称密码体制</a:t>
            </a:r>
            <a:br>
              <a:rPr altLang="en-US" dirty="0"/>
            </a:br>
            <a:endParaRPr altLang="en-US" dirty="0"/>
          </a:p>
        </p:txBody>
      </p:sp>
      <p:sp>
        <p:nvSpPr>
          <p:cNvPr id="37891" name="矩形 3">
            <a:extLst>
              <a:ext uri="{FF2B5EF4-FFF2-40B4-BE49-F238E27FC236}">
                <a16:creationId xmlns:a16="http://schemas.microsoft.com/office/drawing/2014/main" id="{18155040-4DAF-4464-9009-EF161FE51AAD}"/>
              </a:ext>
            </a:extLst>
          </p:cNvPr>
          <p:cNvSpPr>
            <a:spLocks noChangeArrowheads="1"/>
          </p:cNvSpPr>
          <p:nvPr/>
        </p:nvSpPr>
        <p:spPr bwMode="auto">
          <a:xfrm>
            <a:off x="3357563" y="2143125"/>
            <a:ext cx="3735387"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just">
              <a:lnSpc>
                <a:spcPct val="200000"/>
              </a:lnSpc>
              <a:buClrTx/>
              <a:buSzPct val="80000"/>
              <a:buFontTx/>
              <a:buNone/>
            </a:pPr>
            <a:r>
              <a:rPr lang="en-US" altLang="zh-CN" sz="2000" b="1" dirty="0">
                <a:solidFill>
                  <a:srgbClr val="0033CC"/>
                </a:solidFill>
                <a:latin typeface="Comic Sans MS" panose="030F0702030302020204" pitchFamily="66" charset="0"/>
                <a:ea typeface="黑体" panose="02010609060101010101" pitchFamily="49" charset="-122"/>
                <a:cs typeface="Arial" panose="020B0604020202020204" pitchFamily="34" charset="0"/>
              </a:rPr>
              <a:t>4.2.1  </a:t>
            </a:r>
            <a:r>
              <a:rPr lang="zh-CN" altLang="en-US" sz="2000" b="1" dirty="0">
                <a:solidFill>
                  <a:srgbClr val="0033CC"/>
                </a:solidFill>
                <a:latin typeface="Comic Sans MS" panose="030F0702030302020204" pitchFamily="66" charset="0"/>
                <a:ea typeface="黑体" panose="02010609060101010101" pitchFamily="49" charset="-122"/>
                <a:cs typeface="Arial" panose="020B0604020202020204" pitchFamily="34" charset="0"/>
              </a:rPr>
              <a:t>分组密码</a:t>
            </a:r>
            <a:endParaRPr lang="en-US" altLang="zh-CN" sz="2000" b="1" dirty="0">
              <a:solidFill>
                <a:srgbClr val="0033CC"/>
              </a:solidFill>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dirty="0">
                <a:solidFill>
                  <a:srgbClr val="0033CC"/>
                </a:solidFill>
                <a:latin typeface="Comic Sans MS" panose="030F0702030302020204" pitchFamily="66" charset="0"/>
                <a:ea typeface="黑体" panose="02010609060101010101" pitchFamily="49" charset="-122"/>
                <a:cs typeface="Arial" panose="020B0604020202020204" pitchFamily="34" charset="0"/>
              </a:rPr>
              <a:t>4.2.2  </a:t>
            </a:r>
            <a:r>
              <a:rPr lang="zh-CN" altLang="en-US" sz="2000" b="1" dirty="0">
                <a:solidFill>
                  <a:srgbClr val="0033CC"/>
                </a:solidFill>
                <a:latin typeface="Comic Sans MS" panose="030F0702030302020204" pitchFamily="66" charset="0"/>
                <a:ea typeface="黑体" panose="02010609060101010101" pitchFamily="49" charset="-122"/>
                <a:cs typeface="Arial" panose="020B0604020202020204" pitchFamily="34" charset="0"/>
              </a:rPr>
              <a:t>序列密码</a:t>
            </a:r>
            <a:endParaRPr lang="en-US" altLang="zh-CN" sz="2000" b="1" dirty="0">
              <a:solidFill>
                <a:srgbClr val="FF0000"/>
              </a:solidFill>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0D7777AD-53FF-4B78-8531-98DA90072621}"/>
              </a:ext>
            </a:extLst>
          </p:cNvPr>
          <p:cNvSpPr>
            <a:spLocks noGrp="1" noChangeArrowheads="1"/>
          </p:cNvSpPr>
          <p:nvPr>
            <p:ph idx="1"/>
          </p:nvPr>
        </p:nvSpPr>
        <p:spPr>
          <a:xfrm>
            <a:off x="357188" y="1214438"/>
            <a:ext cx="8229600" cy="1071562"/>
          </a:xfrm>
        </p:spPr>
        <p:txBody>
          <a:bodyPr/>
          <a:lstStyle/>
          <a:p>
            <a:r>
              <a:rPr lang="zh-CN" altLang="zh-CN" b="1">
                <a:solidFill>
                  <a:srgbClr val="0033CC"/>
                </a:solidFill>
              </a:rPr>
              <a:t>分组密码</a:t>
            </a:r>
            <a:r>
              <a:rPr lang="zh-CN" altLang="zh-CN" b="1"/>
              <a:t>（</a:t>
            </a:r>
            <a:r>
              <a:rPr lang="en-US" altLang="zh-CN" b="1"/>
              <a:t>Block Cipher</a:t>
            </a:r>
            <a:r>
              <a:rPr lang="zh-CN" altLang="zh-CN" b="1"/>
              <a:t>）</a:t>
            </a:r>
            <a:r>
              <a:rPr lang="zh-CN" altLang="zh-CN" b="1">
                <a:solidFill>
                  <a:srgbClr val="FF0000"/>
                </a:solidFill>
              </a:rPr>
              <a:t>是将</a:t>
            </a:r>
            <a:r>
              <a:rPr lang="zh-CN" altLang="zh-CN" b="1">
                <a:solidFill>
                  <a:srgbClr val="0033CC"/>
                </a:solidFill>
              </a:rPr>
              <a:t>明文消息编码后的序列</a:t>
            </a:r>
            <a:r>
              <a:rPr lang="zh-CN" altLang="zh-CN" b="1">
                <a:solidFill>
                  <a:srgbClr val="FF0000"/>
                </a:solidFill>
              </a:rPr>
              <a:t>划分成</a:t>
            </a:r>
            <a:r>
              <a:rPr lang="zh-CN" altLang="zh-CN" b="1">
                <a:solidFill>
                  <a:srgbClr val="0033CC"/>
                </a:solidFill>
              </a:rPr>
              <a:t>固定大小的组</a:t>
            </a:r>
            <a:r>
              <a:rPr lang="zh-CN" altLang="en-US" b="1">
                <a:solidFill>
                  <a:srgbClr val="0033CC"/>
                </a:solidFill>
              </a:rPr>
              <a:t>（字节数是指定长度）</a:t>
            </a:r>
            <a:r>
              <a:rPr lang="zh-CN" altLang="zh-CN" b="1"/>
              <a:t>，</a:t>
            </a:r>
            <a:r>
              <a:rPr lang="zh-CN" altLang="zh-CN" b="1">
                <a:solidFill>
                  <a:srgbClr val="0033CC"/>
                </a:solidFill>
              </a:rPr>
              <a:t>每组明文</a:t>
            </a:r>
            <a:r>
              <a:rPr lang="zh-CN" altLang="zh-CN" b="1">
                <a:solidFill>
                  <a:srgbClr val="FF0000"/>
                </a:solidFill>
              </a:rPr>
              <a:t>分别在密钥的控制下变成</a:t>
            </a:r>
            <a:r>
              <a:rPr lang="en-US" altLang="zh-CN" b="1">
                <a:solidFill>
                  <a:srgbClr val="FF0000"/>
                </a:solidFill>
              </a:rPr>
              <a:t> </a:t>
            </a:r>
            <a:r>
              <a:rPr lang="en-US" altLang="zh-CN" b="1">
                <a:solidFill>
                  <a:srgbClr val="FF0000"/>
                </a:solidFill>
                <a:sym typeface="Wingdings" panose="05000000000000000000" pitchFamily="2" charset="2"/>
              </a:rPr>
              <a:t> </a:t>
            </a:r>
            <a:r>
              <a:rPr lang="zh-CN" altLang="en-US" sz="1400" b="1">
                <a:solidFill>
                  <a:srgbClr val="0033CC"/>
                </a:solidFill>
                <a:sym typeface="Wingdings" panose="05000000000000000000" pitchFamily="2" charset="2"/>
              </a:rPr>
              <a:t>（</a:t>
            </a:r>
            <a:r>
              <a:rPr lang="zh-CN" altLang="zh-CN" sz="1400" b="1">
                <a:solidFill>
                  <a:srgbClr val="0033CC"/>
                </a:solidFill>
              </a:rPr>
              <a:t>等长的</a:t>
            </a:r>
            <a:r>
              <a:rPr lang="zh-CN" altLang="en-US" sz="1400" b="1">
                <a:solidFill>
                  <a:srgbClr val="0033CC"/>
                </a:solidFill>
              </a:rPr>
              <a:t>）</a:t>
            </a:r>
            <a:r>
              <a:rPr lang="zh-CN" altLang="zh-CN" b="1">
                <a:solidFill>
                  <a:srgbClr val="0033CC"/>
                </a:solidFill>
              </a:rPr>
              <a:t>密文序列</a:t>
            </a:r>
            <a:r>
              <a:rPr lang="zh-CN" altLang="zh-CN" b="1"/>
              <a:t>。这里我们主要考虑明文编码为二进制的情况。</a:t>
            </a:r>
            <a:endParaRPr lang="zh-CN" altLang="en-US" b="1"/>
          </a:p>
        </p:txBody>
      </p:sp>
      <p:pic>
        <p:nvPicPr>
          <p:cNvPr id="38915" name="Picture 27">
            <a:extLst>
              <a:ext uri="{FF2B5EF4-FFF2-40B4-BE49-F238E27FC236}">
                <a16:creationId xmlns:a16="http://schemas.microsoft.com/office/drawing/2014/main" id="{08C80C05-14EC-42B7-8B61-5E96F9397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420938"/>
            <a:ext cx="57689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14C8AF12-32BC-4574-9897-EE6AD78AB213}"/>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078E389E-A8DE-408B-BAE8-902991CDAF9E}"/>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38918" name="TextBox 7">
            <a:extLst>
              <a:ext uri="{FF2B5EF4-FFF2-40B4-BE49-F238E27FC236}">
                <a16:creationId xmlns:a16="http://schemas.microsoft.com/office/drawing/2014/main" id="{0ED90085-CC4A-4DB2-ACE1-25A35A329A6C}"/>
              </a:ext>
            </a:extLst>
          </p:cNvPr>
          <p:cNvSpPr txBox="1">
            <a:spLocks noChangeArrowheads="1"/>
          </p:cNvSpPr>
          <p:nvPr/>
        </p:nvSpPr>
        <p:spPr bwMode="auto">
          <a:xfrm>
            <a:off x="3714750" y="4135438"/>
            <a:ext cx="1500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a:latin typeface="Arial" panose="020B0604020202020204" pitchFamily="34" charset="0"/>
              </a:rPr>
              <a:t>分组密码示意图</a:t>
            </a:r>
          </a:p>
        </p:txBody>
      </p:sp>
    </p:spTree>
    <p:extLst>
      <p:ext uri="{BB962C8B-B14F-4D97-AF65-F5344CB8AC3E}">
        <p14:creationId xmlns:p14="http://schemas.microsoft.com/office/powerpoint/2010/main" val="713168317"/>
      </p:ext>
    </p:extLst>
  </p:cSld>
  <p:clrMapOvr>
    <a:masterClrMapping/>
  </p:clrMapOvr>
  <p:transition spd="med">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59CC5D02-1332-4634-B05B-524C4045B046}"/>
              </a:ext>
            </a:extLst>
          </p:cNvPr>
          <p:cNvSpPr>
            <a:spLocks noGrp="1" noChangeArrowheads="1"/>
          </p:cNvSpPr>
          <p:nvPr>
            <p:ph idx="1"/>
          </p:nvPr>
        </p:nvSpPr>
        <p:spPr>
          <a:xfrm>
            <a:off x="285750" y="1714500"/>
            <a:ext cx="8229600" cy="2286000"/>
          </a:xfrm>
        </p:spPr>
        <p:txBody>
          <a:bodyPr/>
          <a:lstStyle/>
          <a:p>
            <a:r>
              <a:rPr lang="zh-CN" altLang="zh-CN" b="1">
                <a:solidFill>
                  <a:srgbClr val="FF0000"/>
                </a:solidFill>
              </a:rPr>
              <a:t>扩散（</a:t>
            </a:r>
            <a:r>
              <a:rPr lang="en-US" altLang="zh-CN" b="1">
                <a:solidFill>
                  <a:srgbClr val="FF0000"/>
                </a:solidFill>
              </a:rPr>
              <a:t>diffusion)</a:t>
            </a:r>
            <a:r>
              <a:rPr lang="zh-CN" altLang="zh-CN" b="1"/>
              <a:t>和</a:t>
            </a:r>
            <a:r>
              <a:rPr lang="zh-CN" altLang="zh-CN" b="1">
                <a:solidFill>
                  <a:srgbClr val="FF0000"/>
                </a:solidFill>
              </a:rPr>
              <a:t>混淆（</a:t>
            </a:r>
            <a:r>
              <a:rPr lang="en-US" altLang="zh-CN" b="1">
                <a:solidFill>
                  <a:srgbClr val="FF0000"/>
                </a:solidFill>
              </a:rPr>
              <a:t>confusion)</a:t>
            </a:r>
            <a:r>
              <a:rPr lang="zh-CN" altLang="zh-CN" b="1"/>
              <a:t>是</a:t>
            </a:r>
            <a:r>
              <a:rPr lang="en-US" altLang="zh-CN" b="1"/>
              <a:t>Shannon</a:t>
            </a:r>
            <a:r>
              <a:rPr lang="zh-CN" altLang="zh-CN" b="1"/>
              <a:t>提出的设计密码体制的两种基本方法，其目的是为了抵抗攻击者对密码体制的统计分析。</a:t>
            </a:r>
            <a:endParaRPr lang="en-US" altLang="zh-CN" b="1"/>
          </a:p>
          <a:p>
            <a:pPr lvl="1">
              <a:buFont typeface="Wingdings" panose="05000000000000000000" pitchFamily="2" charset="2"/>
              <a:buNone/>
            </a:pPr>
            <a:r>
              <a:rPr lang="en-US" altLang="zh-CN" b="1">
                <a:solidFill>
                  <a:srgbClr val="0033CC"/>
                </a:solidFill>
              </a:rPr>
              <a:t>(1)</a:t>
            </a:r>
            <a:r>
              <a:rPr lang="zh-CN" altLang="zh-CN" b="1">
                <a:solidFill>
                  <a:srgbClr val="0033CC"/>
                </a:solidFill>
              </a:rPr>
              <a:t>扩散</a:t>
            </a:r>
            <a:r>
              <a:rPr lang="zh-CN" altLang="zh-CN" b="1">
                <a:solidFill>
                  <a:srgbClr val="FF0000"/>
                </a:solidFill>
              </a:rPr>
              <a:t>就是让</a:t>
            </a:r>
            <a:r>
              <a:rPr lang="zh-CN" altLang="zh-CN" b="1">
                <a:solidFill>
                  <a:srgbClr val="0033CC"/>
                </a:solidFill>
              </a:rPr>
              <a:t>明文中的每一位以及密钥中的每一位</a:t>
            </a:r>
            <a:r>
              <a:rPr lang="zh-CN" altLang="zh-CN" b="1">
                <a:solidFill>
                  <a:srgbClr val="FF0000"/>
                </a:solidFill>
              </a:rPr>
              <a:t>能够影响</a:t>
            </a:r>
            <a:r>
              <a:rPr lang="zh-CN" altLang="zh-CN" b="1">
                <a:solidFill>
                  <a:srgbClr val="0033CC"/>
                </a:solidFill>
              </a:rPr>
              <a:t>密文中的许多位</a:t>
            </a:r>
            <a:r>
              <a:rPr lang="zh-CN" altLang="en-US" b="1">
                <a:solidFill>
                  <a:srgbClr val="0033CC"/>
                </a:solidFill>
              </a:rPr>
              <a:t>（</a:t>
            </a:r>
            <a:r>
              <a:rPr lang="zh-CN" altLang="zh-CN" b="1">
                <a:solidFill>
                  <a:srgbClr val="FF0000"/>
                </a:solidFill>
              </a:rPr>
              <a:t>或者说让</a:t>
            </a:r>
            <a:r>
              <a:rPr lang="zh-CN" altLang="zh-CN" b="1">
                <a:solidFill>
                  <a:srgbClr val="0033CC"/>
                </a:solidFill>
              </a:rPr>
              <a:t>密文中的每一位</a:t>
            </a:r>
            <a:r>
              <a:rPr lang="zh-CN" altLang="zh-CN" b="1">
                <a:solidFill>
                  <a:srgbClr val="FF0000"/>
                </a:solidFill>
              </a:rPr>
              <a:t>受</a:t>
            </a:r>
            <a:r>
              <a:rPr lang="zh-CN" altLang="zh-CN" b="1">
                <a:solidFill>
                  <a:srgbClr val="0033CC"/>
                </a:solidFill>
              </a:rPr>
              <a:t>明文和密钥中的许多位</a:t>
            </a:r>
            <a:r>
              <a:rPr lang="zh-CN" altLang="zh-CN" b="1">
                <a:solidFill>
                  <a:srgbClr val="FF0000"/>
                </a:solidFill>
              </a:rPr>
              <a:t>的影响</a:t>
            </a:r>
            <a:r>
              <a:rPr lang="zh-CN" altLang="en-US" b="1">
                <a:solidFill>
                  <a:srgbClr val="FF0000"/>
                </a:solidFill>
              </a:rPr>
              <a:t>）</a:t>
            </a:r>
            <a:r>
              <a:rPr lang="zh-CN" altLang="zh-CN" b="1"/>
              <a:t>。</a:t>
            </a:r>
            <a:endParaRPr lang="en-US" altLang="zh-CN" b="1"/>
          </a:p>
          <a:p>
            <a:pPr lvl="2"/>
            <a:r>
              <a:rPr lang="zh-CN" altLang="zh-CN" b="1"/>
              <a:t>这样可以隐蔽明文的统计特性，从而增加密码的安全性。当然，理想的情况是让明文中的每一位影响密文中的所有位，或者说让密文中的每一位受明文、密钥中所有位的影响</a:t>
            </a:r>
            <a:r>
              <a:rPr lang="zh-CN" altLang="en-US" b="1"/>
              <a:t>。</a:t>
            </a:r>
            <a:r>
              <a:rPr lang="zh-CN" altLang="en-US" b="1">
                <a:solidFill>
                  <a:srgbClr val="FF0000"/>
                </a:solidFill>
              </a:rPr>
              <a:t>（置换能否起到扩散的效果？）</a:t>
            </a:r>
            <a:endParaRPr lang="zh-CN" altLang="zh-CN" b="1">
              <a:solidFill>
                <a:srgbClr val="FF0000"/>
              </a:solidFill>
            </a:endParaRPr>
          </a:p>
        </p:txBody>
      </p:sp>
      <p:sp>
        <p:nvSpPr>
          <p:cNvPr id="4" name="标题 3">
            <a:extLst>
              <a:ext uri="{FF2B5EF4-FFF2-40B4-BE49-F238E27FC236}">
                <a16:creationId xmlns:a16="http://schemas.microsoft.com/office/drawing/2014/main" id="{C0491BFD-B020-4BF4-9085-228863BE5AC3}"/>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84A7EE24-9550-47B3-8375-179456C46986}"/>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39941" name="TextBox 6">
            <a:extLst>
              <a:ext uri="{FF2B5EF4-FFF2-40B4-BE49-F238E27FC236}">
                <a16:creationId xmlns:a16="http://schemas.microsoft.com/office/drawing/2014/main" id="{5205BC83-7D96-4EC7-A26D-4E26B060242E}"/>
              </a:ext>
            </a:extLst>
          </p:cNvPr>
          <p:cNvSpPr txBox="1">
            <a:spLocks noChangeArrowheads="1"/>
          </p:cNvSpPr>
          <p:nvPr/>
        </p:nvSpPr>
        <p:spPr bwMode="auto">
          <a:xfrm>
            <a:off x="357188" y="1143000"/>
            <a:ext cx="2500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1.</a:t>
            </a:r>
            <a:r>
              <a:rPr lang="zh-CN" altLang="en-US" sz="1800" b="1">
                <a:solidFill>
                  <a:srgbClr val="FF0000"/>
                </a:solidFill>
                <a:latin typeface="Arial" panose="020B0604020202020204" pitchFamily="34" charset="0"/>
              </a:rPr>
              <a:t>分组密码的基本原理</a:t>
            </a:r>
          </a:p>
        </p:txBody>
      </p:sp>
    </p:spTree>
    <p:extLst>
      <p:ext uri="{BB962C8B-B14F-4D97-AF65-F5344CB8AC3E}">
        <p14:creationId xmlns:p14="http://schemas.microsoft.com/office/powerpoint/2010/main" val="1219845691"/>
      </p:ext>
    </p:extLst>
  </p:cSld>
  <p:clrMapOvr>
    <a:masterClrMapping/>
  </p:clrMapOvr>
  <p:transition spd="med">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8BB64356-D964-42F1-A7BE-6F7FACB9E357}"/>
              </a:ext>
            </a:extLst>
          </p:cNvPr>
          <p:cNvSpPr>
            <a:spLocks noGrp="1" noChangeArrowheads="1"/>
          </p:cNvSpPr>
          <p:nvPr>
            <p:ph idx="1"/>
          </p:nvPr>
        </p:nvSpPr>
        <p:spPr>
          <a:xfrm>
            <a:off x="285750" y="1714500"/>
            <a:ext cx="8229600" cy="2286000"/>
          </a:xfrm>
        </p:spPr>
        <p:txBody>
          <a:bodyPr/>
          <a:lstStyle/>
          <a:p>
            <a:r>
              <a:rPr lang="zh-CN" altLang="zh-CN" b="1">
                <a:solidFill>
                  <a:srgbClr val="FF0000"/>
                </a:solidFill>
              </a:rPr>
              <a:t>扩散（</a:t>
            </a:r>
            <a:r>
              <a:rPr lang="en-US" altLang="zh-CN" b="1">
                <a:solidFill>
                  <a:srgbClr val="FF0000"/>
                </a:solidFill>
              </a:rPr>
              <a:t>diffusion)</a:t>
            </a:r>
            <a:r>
              <a:rPr lang="zh-CN" altLang="zh-CN" b="1"/>
              <a:t>和</a:t>
            </a:r>
            <a:r>
              <a:rPr lang="zh-CN" altLang="zh-CN" b="1">
                <a:solidFill>
                  <a:srgbClr val="FF0000"/>
                </a:solidFill>
              </a:rPr>
              <a:t>混淆（</a:t>
            </a:r>
            <a:r>
              <a:rPr lang="en-US" altLang="zh-CN" b="1">
                <a:solidFill>
                  <a:srgbClr val="FF0000"/>
                </a:solidFill>
              </a:rPr>
              <a:t>confusion)</a:t>
            </a:r>
            <a:r>
              <a:rPr lang="zh-CN" altLang="zh-CN" b="1"/>
              <a:t>是</a:t>
            </a:r>
            <a:r>
              <a:rPr lang="en-US" altLang="zh-CN" b="1"/>
              <a:t>Shannon</a:t>
            </a:r>
            <a:r>
              <a:rPr lang="zh-CN" altLang="zh-CN" b="1"/>
              <a:t>提出的设计密码体制的两种基本方法，其目的是为了抵抗攻击者对密码体制的统计分析。</a:t>
            </a:r>
            <a:endParaRPr lang="en-US" altLang="zh-CN" b="1"/>
          </a:p>
          <a:p>
            <a:pPr lvl="1">
              <a:buFont typeface="Wingdings" panose="05000000000000000000" pitchFamily="2" charset="2"/>
              <a:buNone/>
            </a:pPr>
            <a:r>
              <a:rPr lang="en-US" altLang="zh-CN" b="1">
                <a:solidFill>
                  <a:srgbClr val="0033CC"/>
                </a:solidFill>
              </a:rPr>
              <a:t>(1)</a:t>
            </a:r>
            <a:r>
              <a:rPr lang="zh-CN" altLang="zh-CN" b="1">
                <a:solidFill>
                  <a:srgbClr val="0033CC"/>
                </a:solidFill>
              </a:rPr>
              <a:t>扩散</a:t>
            </a:r>
            <a:r>
              <a:rPr lang="zh-CN" altLang="zh-CN" b="1">
                <a:solidFill>
                  <a:srgbClr val="FF0000"/>
                </a:solidFill>
              </a:rPr>
              <a:t>就是让</a:t>
            </a:r>
            <a:r>
              <a:rPr lang="zh-CN" altLang="zh-CN" b="1">
                <a:solidFill>
                  <a:srgbClr val="0033CC"/>
                </a:solidFill>
              </a:rPr>
              <a:t>明文中的每一位以及密钥中的每一位</a:t>
            </a:r>
            <a:r>
              <a:rPr lang="zh-CN" altLang="zh-CN" b="1">
                <a:solidFill>
                  <a:srgbClr val="FF0000"/>
                </a:solidFill>
              </a:rPr>
              <a:t>能够影响</a:t>
            </a:r>
            <a:r>
              <a:rPr lang="zh-CN" altLang="zh-CN" b="1">
                <a:solidFill>
                  <a:srgbClr val="0033CC"/>
                </a:solidFill>
              </a:rPr>
              <a:t>密文中的许多位</a:t>
            </a:r>
            <a:r>
              <a:rPr lang="zh-CN" altLang="en-US" b="1">
                <a:solidFill>
                  <a:srgbClr val="0033CC"/>
                </a:solidFill>
              </a:rPr>
              <a:t>（</a:t>
            </a:r>
            <a:r>
              <a:rPr lang="zh-CN" altLang="zh-CN" b="1">
                <a:solidFill>
                  <a:srgbClr val="FF0000"/>
                </a:solidFill>
              </a:rPr>
              <a:t>或者说让</a:t>
            </a:r>
            <a:r>
              <a:rPr lang="zh-CN" altLang="zh-CN" b="1">
                <a:solidFill>
                  <a:srgbClr val="0033CC"/>
                </a:solidFill>
              </a:rPr>
              <a:t>密文中的每一位</a:t>
            </a:r>
            <a:r>
              <a:rPr lang="zh-CN" altLang="zh-CN" b="1">
                <a:solidFill>
                  <a:srgbClr val="FF0000"/>
                </a:solidFill>
              </a:rPr>
              <a:t>受</a:t>
            </a:r>
            <a:r>
              <a:rPr lang="zh-CN" altLang="zh-CN" b="1">
                <a:solidFill>
                  <a:srgbClr val="0033CC"/>
                </a:solidFill>
              </a:rPr>
              <a:t>明文和密钥中的许多位</a:t>
            </a:r>
            <a:r>
              <a:rPr lang="zh-CN" altLang="zh-CN" b="1">
                <a:solidFill>
                  <a:srgbClr val="FF0000"/>
                </a:solidFill>
              </a:rPr>
              <a:t>的影响</a:t>
            </a:r>
            <a:r>
              <a:rPr lang="zh-CN" altLang="en-US" b="1">
                <a:solidFill>
                  <a:srgbClr val="FF0000"/>
                </a:solidFill>
              </a:rPr>
              <a:t>）</a:t>
            </a:r>
            <a:r>
              <a:rPr lang="zh-CN" altLang="zh-CN" b="1"/>
              <a:t>。</a:t>
            </a:r>
            <a:endParaRPr lang="en-US" altLang="zh-CN" b="1"/>
          </a:p>
          <a:p>
            <a:pPr lvl="2"/>
            <a:r>
              <a:rPr lang="zh-CN" altLang="zh-CN" b="1"/>
              <a:t>这样可以隐蔽明文的统计特性，从而增加密码的安全性。当然，理想的情况是让明文中的每一位影响密文中的所有位，或者说让密文中的每一位受明文、密钥中所有位的影响</a:t>
            </a:r>
            <a:r>
              <a:rPr lang="zh-CN" altLang="en-US" b="1"/>
              <a:t>。</a:t>
            </a:r>
            <a:r>
              <a:rPr lang="zh-CN" altLang="en-US" b="1">
                <a:solidFill>
                  <a:srgbClr val="FF0000"/>
                </a:solidFill>
              </a:rPr>
              <a:t>（置换能否起到扩散的效果 </a:t>
            </a:r>
            <a:r>
              <a:rPr lang="en-US" altLang="zh-CN" b="1">
                <a:solidFill>
                  <a:srgbClr val="FF0000"/>
                </a:solidFill>
                <a:sym typeface="Wingdings" panose="05000000000000000000" pitchFamily="2" charset="2"/>
              </a:rPr>
              <a:t> </a:t>
            </a:r>
            <a:r>
              <a:rPr lang="zh-CN" altLang="en-US" b="1">
                <a:solidFill>
                  <a:srgbClr val="FF0000"/>
                </a:solidFill>
                <a:sym typeface="Wingdings" panose="05000000000000000000" pitchFamily="2" charset="2"/>
              </a:rPr>
              <a:t>需要多轮迭代并结合替换，才能产生扩散的效果</a:t>
            </a:r>
            <a:r>
              <a:rPr lang="zh-CN" altLang="en-US" b="1">
                <a:solidFill>
                  <a:srgbClr val="FF0000"/>
                </a:solidFill>
              </a:rPr>
              <a:t>）</a:t>
            </a:r>
            <a:endParaRPr lang="zh-CN" altLang="zh-CN" b="1">
              <a:solidFill>
                <a:srgbClr val="FF0000"/>
              </a:solidFill>
            </a:endParaRPr>
          </a:p>
        </p:txBody>
      </p:sp>
      <p:sp>
        <p:nvSpPr>
          <p:cNvPr id="4" name="标题 3">
            <a:extLst>
              <a:ext uri="{FF2B5EF4-FFF2-40B4-BE49-F238E27FC236}">
                <a16:creationId xmlns:a16="http://schemas.microsoft.com/office/drawing/2014/main" id="{934FD2CF-A952-4DDE-975D-93FCE7B1D05D}"/>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43DE7604-E7AB-4564-BD07-AEDDABA635C2}"/>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0965" name="TextBox 6">
            <a:extLst>
              <a:ext uri="{FF2B5EF4-FFF2-40B4-BE49-F238E27FC236}">
                <a16:creationId xmlns:a16="http://schemas.microsoft.com/office/drawing/2014/main" id="{ACEFAA88-23D6-4BD1-9BA4-2CF833E58829}"/>
              </a:ext>
            </a:extLst>
          </p:cNvPr>
          <p:cNvSpPr txBox="1">
            <a:spLocks noChangeArrowheads="1"/>
          </p:cNvSpPr>
          <p:nvPr/>
        </p:nvSpPr>
        <p:spPr bwMode="auto">
          <a:xfrm>
            <a:off x="357188" y="1143000"/>
            <a:ext cx="2500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1.</a:t>
            </a:r>
            <a:r>
              <a:rPr lang="zh-CN" altLang="en-US" sz="1800" b="1">
                <a:solidFill>
                  <a:srgbClr val="FF0000"/>
                </a:solidFill>
                <a:latin typeface="Arial" panose="020B0604020202020204" pitchFamily="34" charset="0"/>
              </a:rPr>
              <a:t>分组密码的基本原理</a:t>
            </a:r>
          </a:p>
        </p:txBody>
      </p:sp>
    </p:spTree>
    <p:extLst>
      <p:ext uri="{BB962C8B-B14F-4D97-AF65-F5344CB8AC3E}">
        <p14:creationId xmlns:p14="http://schemas.microsoft.com/office/powerpoint/2010/main" val="3252132945"/>
      </p:ext>
    </p:extLst>
  </p:cSld>
  <p:clrMapOvr>
    <a:masterClrMapping/>
  </p:clrMapOvr>
  <p:transition spd="med">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2">
            <a:extLst>
              <a:ext uri="{FF2B5EF4-FFF2-40B4-BE49-F238E27FC236}">
                <a16:creationId xmlns:a16="http://schemas.microsoft.com/office/drawing/2014/main" id="{FDDEDA62-4942-46E4-8B93-CE1B282B437E}"/>
              </a:ext>
            </a:extLst>
          </p:cNvPr>
          <p:cNvSpPr>
            <a:spLocks noGrp="1"/>
          </p:cNvSpPr>
          <p:nvPr>
            <p:ph idx="1"/>
          </p:nvPr>
        </p:nvSpPr>
        <p:spPr/>
        <p:txBody>
          <a:bodyPr/>
          <a:lstStyle/>
          <a:p>
            <a:pPr>
              <a:defRPr/>
            </a:pPr>
            <a:r>
              <a:rPr lang="zh-CN" altLang="zh-CN" b="1" dirty="0">
                <a:solidFill>
                  <a:srgbClr val="FF0000"/>
                </a:solidFill>
              </a:rPr>
              <a:t>扩散（</a:t>
            </a:r>
            <a:r>
              <a:rPr lang="en-US" altLang="zh-CN" b="1" dirty="0">
                <a:solidFill>
                  <a:srgbClr val="FF0000"/>
                </a:solidFill>
              </a:rPr>
              <a:t>diffusion)</a:t>
            </a:r>
            <a:r>
              <a:rPr lang="zh-CN" altLang="zh-CN" b="1" dirty="0"/>
              <a:t>和</a:t>
            </a:r>
            <a:r>
              <a:rPr lang="zh-CN" altLang="zh-CN" b="1" dirty="0">
                <a:solidFill>
                  <a:srgbClr val="FF0000"/>
                </a:solidFill>
              </a:rPr>
              <a:t>混淆（</a:t>
            </a:r>
            <a:r>
              <a:rPr lang="en-US" altLang="zh-CN" b="1" dirty="0">
                <a:solidFill>
                  <a:srgbClr val="FF0000"/>
                </a:solidFill>
              </a:rPr>
              <a:t>confusion)</a:t>
            </a:r>
            <a:r>
              <a:rPr lang="zh-CN" altLang="zh-CN" b="1" dirty="0"/>
              <a:t>是</a:t>
            </a:r>
            <a:r>
              <a:rPr lang="en-US" altLang="zh-CN" b="1" dirty="0"/>
              <a:t>Shannon</a:t>
            </a:r>
            <a:r>
              <a:rPr lang="zh-CN" altLang="zh-CN" b="1" dirty="0"/>
              <a:t>提出的设计密码体制的两种基本方法，其目的是为了抵抗攻击者对密码体制的统计分析。</a:t>
            </a:r>
            <a:endParaRPr lang="en-US" altLang="zh-CN" b="1" dirty="0"/>
          </a:p>
          <a:p>
            <a:pPr lvl="1">
              <a:buFont typeface="Wingdings" panose="05000000000000000000" pitchFamily="2" charset="2"/>
              <a:buNone/>
              <a:defRPr/>
            </a:pPr>
            <a:r>
              <a:rPr lang="en-US" altLang="zh-CN" b="1" dirty="0">
                <a:solidFill>
                  <a:srgbClr val="0033CC"/>
                </a:solidFill>
              </a:rPr>
              <a:t>(1)</a:t>
            </a:r>
            <a:r>
              <a:rPr lang="zh-CN" altLang="en-US" b="1" dirty="0">
                <a:solidFill>
                  <a:srgbClr val="0033CC"/>
                </a:solidFill>
              </a:rPr>
              <a:t>扩散</a:t>
            </a:r>
            <a:endParaRPr lang="en-US" altLang="zh-CN" b="1" dirty="0">
              <a:solidFill>
                <a:srgbClr val="0033CC"/>
              </a:solidFill>
            </a:endParaRPr>
          </a:p>
          <a:p>
            <a:pPr lvl="1">
              <a:buFont typeface="Wingdings" panose="05000000000000000000" pitchFamily="2" charset="2"/>
              <a:buNone/>
              <a:defRPr/>
            </a:pPr>
            <a:r>
              <a:rPr lang="en-US" altLang="zh-CN" b="1" dirty="0">
                <a:solidFill>
                  <a:srgbClr val="0033CC"/>
                </a:solidFill>
              </a:rPr>
              <a:t>(2)</a:t>
            </a:r>
            <a:r>
              <a:rPr lang="zh-CN" altLang="zh-CN" b="1" dirty="0">
                <a:solidFill>
                  <a:srgbClr val="0033CC"/>
                </a:solidFill>
              </a:rPr>
              <a:t>混淆</a:t>
            </a:r>
            <a:r>
              <a:rPr lang="zh-CN" altLang="zh-CN" b="1" dirty="0">
                <a:solidFill>
                  <a:srgbClr val="FF0000"/>
                </a:solidFill>
              </a:rPr>
              <a:t>就是将</a:t>
            </a:r>
            <a:r>
              <a:rPr lang="zh-CN" altLang="zh-CN" b="1" dirty="0">
                <a:solidFill>
                  <a:srgbClr val="0033CC"/>
                </a:solidFill>
              </a:rPr>
              <a:t>密文与明文、密钥之间的统计关系</a:t>
            </a:r>
            <a:r>
              <a:rPr lang="en-US" altLang="zh-CN" b="1" dirty="0">
                <a:solidFill>
                  <a:srgbClr val="0033CC"/>
                </a:solidFill>
              </a:rPr>
              <a:t> </a:t>
            </a:r>
            <a:r>
              <a:rPr lang="en-US" altLang="zh-CN" b="1" dirty="0">
                <a:solidFill>
                  <a:srgbClr val="0033CC"/>
                </a:solidFill>
                <a:sym typeface="Wingdings" panose="05000000000000000000" pitchFamily="2" charset="2"/>
              </a:rPr>
              <a:t> </a:t>
            </a:r>
            <a:r>
              <a:rPr lang="zh-CN" altLang="zh-CN" b="1" dirty="0">
                <a:solidFill>
                  <a:srgbClr val="FF0000"/>
                </a:solidFill>
              </a:rPr>
              <a:t>变得尽可能复杂</a:t>
            </a:r>
            <a:r>
              <a:rPr lang="zh-CN" altLang="zh-CN" b="1" dirty="0"/>
              <a:t>，使得对手即使获取了关于密文的一些统计特性，</a:t>
            </a:r>
            <a:r>
              <a:rPr lang="zh-CN" altLang="zh-CN" b="1" dirty="0">
                <a:solidFill>
                  <a:srgbClr val="FF0000"/>
                </a:solidFill>
              </a:rPr>
              <a:t>也无法推测密钥</a:t>
            </a:r>
            <a:r>
              <a:rPr lang="zh-CN" altLang="zh-CN" b="1" dirty="0"/>
              <a:t>。</a:t>
            </a:r>
            <a:r>
              <a:rPr lang="zh-CN" altLang="zh-CN" b="1" dirty="0">
                <a:solidFill>
                  <a:srgbClr val="FF0000"/>
                </a:solidFill>
              </a:rPr>
              <a:t>使用</a:t>
            </a:r>
            <a:r>
              <a:rPr lang="zh-CN" altLang="zh-CN" b="1" u="sng" dirty="0">
                <a:solidFill>
                  <a:srgbClr val="FF0000"/>
                </a:solidFill>
                <a:effectLst>
                  <a:outerShdw blurRad="38100" dist="38100" dir="2700000" algn="tl">
                    <a:srgbClr val="000000">
                      <a:alpha val="43137"/>
                    </a:srgbClr>
                  </a:outerShdw>
                </a:effectLst>
              </a:rPr>
              <a:t>复杂的非线性</a:t>
            </a:r>
            <a:r>
              <a:rPr lang="zh-CN" altLang="zh-CN" b="1" dirty="0">
                <a:solidFill>
                  <a:srgbClr val="FF0000"/>
                </a:solidFill>
              </a:rPr>
              <a:t>替代变换</a:t>
            </a:r>
            <a:r>
              <a:rPr lang="en-US" altLang="zh-CN" b="1" dirty="0">
                <a:solidFill>
                  <a:srgbClr val="FF0000"/>
                </a:solidFill>
              </a:rPr>
              <a:t> </a:t>
            </a:r>
            <a:r>
              <a:rPr lang="en-US" altLang="zh-CN" b="1" dirty="0">
                <a:solidFill>
                  <a:srgbClr val="0033CC"/>
                </a:solidFill>
                <a:sym typeface="Wingdings" panose="05000000000000000000" pitchFamily="2" charset="2"/>
              </a:rPr>
              <a:t></a:t>
            </a:r>
            <a:r>
              <a:rPr lang="zh-CN" altLang="zh-CN" b="1" dirty="0">
                <a:solidFill>
                  <a:srgbClr val="FF0000"/>
                </a:solidFill>
              </a:rPr>
              <a:t>可以达到比较好的混淆效果</a:t>
            </a:r>
            <a:r>
              <a:rPr lang="zh-CN" altLang="zh-CN" b="1" dirty="0"/>
              <a:t>。</a:t>
            </a:r>
            <a:r>
              <a:rPr lang="en-US" altLang="zh-CN" b="1" dirty="0"/>
              <a:t>	</a:t>
            </a:r>
            <a:endParaRPr lang="zh-CN" altLang="en-US" b="1" dirty="0"/>
          </a:p>
        </p:txBody>
      </p:sp>
      <p:sp>
        <p:nvSpPr>
          <p:cNvPr id="4" name="标题 3">
            <a:extLst>
              <a:ext uri="{FF2B5EF4-FFF2-40B4-BE49-F238E27FC236}">
                <a16:creationId xmlns:a16="http://schemas.microsoft.com/office/drawing/2014/main" id="{59A0C051-CC09-4B47-82D5-7056EE9EF3F2}"/>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09D053A8-53B8-4FE5-821E-4AC258FBCE48}"/>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1989" name="TextBox 5">
            <a:extLst>
              <a:ext uri="{FF2B5EF4-FFF2-40B4-BE49-F238E27FC236}">
                <a16:creationId xmlns:a16="http://schemas.microsoft.com/office/drawing/2014/main" id="{10871672-735A-40B0-9D89-4777C125F45A}"/>
              </a:ext>
            </a:extLst>
          </p:cNvPr>
          <p:cNvSpPr txBox="1">
            <a:spLocks noChangeArrowheads="1"/>
          </p:cNvSpPr>
          <p:nvPr/>
        </p:nvSpPr>
        <p:spPr bwMode="auto">
          <a:xfrm>
            <a:off x="357188" y="1143000"/>
            <a:ext cx="2500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1.</a:t>
            </a:r>
            <a:r>
              <a:rPr lang="zh-CN" altLang="en-US" sz="1800" b="1">
                <a:solidFill>
                  <a:srgbClr val="FF0000"/>
                </a:solidFill>
                <a:latin typeface="Arial" panose="020B0604020202020204" pitchFamily="34" charset="0"/>
              </a:rPr>
              <a:t>分组密码的基本原理</a:t>
            </a:r>
          </a:p>
        </p:txBody>
      </p:sp>
    </p:spTree>
    <p:extLst>
      <p:ext uri="{BB962C8B-B14F-4D97-AF65-F5344CB8AC3E}">
        <p14:creationId xmlns:p14="http://schemas.microsoft.com/office/powerpoint/2010/main" val="1303536929"/>
      </p:ext>
    </p:extLst>
  </p:cSld>
  <p:clrMapOvr>
    <a:masterClrMapping/>
  </p:clrMapOvr>
  <p:transition spd="med">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3263A0-80B5-4257-A5F5-F17B5B407AEB}"/>
              </a:ext>
            </a:extLst>
          </p:cNvPr>
          <p:cNvSpPr>
            <a:spLocks noGrp="1" noChangeArrowheads="1"/>
          </p:cNvSpPr>
          <p:nvPr>
            <p:ph idx="1"/>
          </p:nvPr>
        </p:nvSpPr>
        <p:spPr>
          <a:xfrm>
            <a:off x="214313" y="1643063"/>
            <a:ext cx="4214812" cy="2794000"/>
          </a:xfrm>
        </p:spPr>
        <p:txBody>
          <a:bodyPr/>
          <a:lstStyle/>
          <a:p>
            <a:pPr eaLnBrk="1">
              <a:buSzPct val="125000"/>
            </a:pPr>
            <a:r>
              <a:rPr lang="zh-CN" altLang="en-US" b="1">
                <a:solidFill>
                  <a:srgbClr val="E46C0A"/>
                </a:solidFill>
              </a:rPr>
              <a:t>乘积密码体制</a:t>
            </a:r>
          </a:p>
          <a:p>
            <a:pPr marL="538163" lvl="1" indent="-274638" eaLnBrk="1">
              <a:buSzPct val="125000"/>
            </a:pPr>
            <a:r>
              <a:rPr lang="zh-CN" altLang="zh-CN" b="1"/>
              <a:t>实际上，</a:t>
            </a:r>
            <a:r>
              <a:rPr lang="zh-CN" altLang="zh-CN" b="1">
                <a:solidFill>
                  <a:srgbClr val="0033CC"/>
                </a:solidFill>
              </a:rPr>
              <a:t>乘积密码</a:t>
            </a:r>
            <a:r>
              <a:rPr lang="zh-CN" altLang="zh-CN" b="1">
                <a:solidFill>
                  <a:srgbClr val="FF0000"/>
                </a:solidFill>
              </a:rPr>
              <a:t>就是</a:t>
            </a:r>
            <a:r>
              <a:rPr lang="zh-CN" altLang="zh-CN" b="1">
                <a:solidFill>
                  <a:srgbClr val="0033CC"/>
                </a:solidFill>
              </a:rPr>
              <a:t>扩散</a:t>
            </a:r>
            <a:r>
              <a:rPr lang="zh-CN" altLang="zh-CN" b="1">
                <a:solidFill>
                  <a:srgbClr val="FF0000"/>
                </a:solidFill>
              </a:rPr>
              <a:t>和</a:t>
            </a:r>
            <a:r>
              <a:rPr lang="zh-CN" altLang="zh-CN" b="1">
                <a:solidFill>
                  <a:srgbClr val="0033CC"/>
                </a:solidFill>
              </a:rPr>
              <a:t>混淆</a:t>
            </a:r>
            <a:r>
              <a:rPr lang="zh-CN" altLang="zh-CN" b="1">
                <a:solidFill>
                  <a:srgbClr val="FF0000"/>
                </a:solidFill>
              </a:rPr>
              <a:t>两种基本密码操作的组合变换</a:t>
            </a:r>
            <a:r>
              <a:rPr lang="zh-CN" altLang="zh-CN" b="1"/>
              <a:t>，这样能够产生比各自单独使用时更强大的密码系统。选择某些较简单的受密钥控制的密码变换，通过乘积和迭代可以取得比较好的扩散和混淆效果。</a:t>
            </a:r>
            <a:endParaRPr lang="en-US" altLang="zh-CN" b="1">
              <a:solidFill>
                <a:srgbClr val="FF0000"/>
              </a:solidFill>
            </a:endParaRPr>
          </a:p>
          <a:p>
            <a:endParaRPr lang="zh-CN" altLang="en-US" b="1"/>
          </a:p>
        </p:txBody>
      </p:sp>
      <p:pic>
        <p:nvPicPr>
          <p:cNvPr id="4" name="Picture 2">
            <a:extLst>
              <a:ext uri="{FF2B5EF4-FFF2-40B4-BE49-F238E27FC236}">
                <a16:creationId xmlns:a16="http://schemas.microsoft.com/office/drawing/2014/main" id="{F3CE7D34-225E-45EB-B7E9-7062A81BF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928813"/>
            <a:ext cx="45037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2BB7800B-F1B6-4ABA-854A-620FA0694807}"/>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42E916A5-6953-4A35-B779-15A81FA5E477}"/>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3014" name="TextBox 6">
            <a:extLst>
              <a:ext uri="{FF2B5EF4-FFF2-40B4-BE49-F238E27FC236}">
                <a16:creationId xmlns:a16="http://schemas.microsoft.com/office/drawing/2014/main" id="{DFADA11E-BEBC-4AFC-BBBD-4845087457E5}"/>
              </a:ext>
            </a:extLst>
          </p:cNvPr>
          <p:cNvSpPr txBox="1">
            <a:spLocks noChangeArrowheads="1"/>
          </p:cNvSpPr>
          <p:nvPr/>
        </p:nvSpPr>
        <p:spPr bwMode="auto">
          <a:xfrm>
            <a:off x="357188" y="1143000"/>
            <a:ext cx="2500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1.</a:t>
            </a:r>
            <a:r>
              <a:rPr lang="zh-CN" altLang="en-US" sz="1800" b="1">
                <a:solidFill>
                  <a:srgbClr val="FF0000"/>
                </a:solidFill>
                <a:latin typeface="Arial" panose="020B0604020202020204" pitchFamily="34" charset="0"/>
              </a:rPr>
              <a:t>分组密码的基本原理</a:t>
            </a:r>
          </a:p>
        </p:txBody>
      </p:sp>
      <p:sp>
        <p:nvSpPr>
          <p:cNvPr id="9" name="TextBox 8">
            <a:extLst>
              <a:ext uri="{FF2B5EF4-FFF2-40B4-BE49-F238E27FC236}">
                <a16:creationId xmlns:a16="http://schemas.microsoft.com/office/drawing/2014/main" id="{E16B16AE-596E-432A-A408-EA017596E5FF}"/>
              </a:ext>
            </a:extLst>
          </p:cNvPr>
          <p:cNvSpPr txBox="1">
            <a:spLocks noChangeArrowheads="1"/>
          </p:cNvSpPr>
          <p:nvPr/>
        </p:nvSpPr>
        <p:spPr bwMode="auto">
          <a:xfrm>
            <a:off x="6000750" y="4000500"/>
            <a:ext cx="1857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a:latin typeface="Arial" panose="020B0604020202020204" pitchFamily="34" charset="0"/>
              </a:rPr>
              <a:t>代替</a:t>
            </a:r>
            <a:r>
              <a:rPr lang="en-US" altLang="zh-CN" sz="1400" b="1">
                <a:latin typeface="Arial" panose="020B0604020202020204" pitchFamily="34" charset="0"/>
              </a:rPr>
              <a:t>-</a:t>
            </a:r>
            <a:r>
              <a:rPr lang="zh-CN" altLang="en-US" sz="1400" b="1">
                <a:latin typeface="Arial" panose="020B0604020202020204" pitchFamily="34" charset="0"/>
              </a:rPr>
              <a:t>置换网络示意图</a:t>
            </a:r>
          </a:p>
        </p:txBody>
      </p:sp>
    </p:spTree>
    <p:extLst>
      <p:ext uri="{BB962C8B-B14F-4D97-AF65-F5344CB8AC3E}">
        <p14:creationId xmlns:p14="http://schemas.microsoft.com/office/powerpoint/2010/main" val="3612849549"/>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82A11FCF-9BFF-4F4E-809A-D79E25E3F5B1}"/>
              </a:ext>
            </a:extLst>
          </p:cNvPr>
          <p:cNvSpPr>
            <a:spLocks noGrp="1" noChangeArrowheads="1"/>
          </p:cNvSpPr>
          <p:nvPr>
            <p:ph idx="1"/>
          </p:nvPr>
        </p:nvSpPr>
        <p:spPr>
          <a:xfrm>
            <a:off x="214313" y="1643063"/>
            <a:ext cx="5365750" cy="2728912"/>
          </a:xfrm>
        </p:spPr>
        <p:txBody>
          <a:bodyPr/>
          <a:lstStyle/>
          <a:p>
            <a:pPr eaLnBrk="1">
              <a:buSzPct val="125000"/>
            </a:pPr>
            <a:r>
              <a:rPr lang="zh-CN" altLang="en-US" b="1">
                <a:solidFill>
                  <a:srgbClr val="E46C0A"/>
                </a:solidFill>
              </a:rPr>
              <a:t>乘积密码体制</a:t>
            </a:r>
          </a:p>
          <a:p>
            <a:pPr marL="538163" lvl="1" indent="-274638" eaLnBrk="1">
              <a:buSzPct val="125000"/>
              <a:buFont typeface="Wingdings" panose="05000000000000000000" pitchFamily="2" charset="2"/>
              <a:buNone/>
            </a:pPr>
            <a:r>
              <a:rPr lang="zh-CN" altLang="zh-CN" b="1">
                <a:solidFill>
                  <a:srgbClr val="0033CC"/>
                </a:solidFill>
              </a:rPr>
              <a:t>乘积密码</a:t>
            </a:r>
            <a:r>
              <a:rPr lang="zh-CN" altLang="en-US" b="1">
                <a:solidFill>
                  <a:srgbClr val="FF0000"/>
                </a:solidFill>
              </a:rPr>
              <a:t>的数学表达</a:t>
            </a:r>
            <a:r>
              <a:rPr lang="zh-CN" altLang="en-US" b="1">
                <a:solidFill>
                  <a:srgbClr val="0033CC"/>
                </a:solidFill>
              </a:rPr>
              <a:t>：</a:t>
            </a:r>
            <a:endParaRPr lang="en-US" altLang="zh-CN" b="1">
              <a:solidFill>
                <a:srgbClr val="0033CC"/>
              </a:solidFill>
            </a:endParaRPr>
          </a:p>
          <a:p>
            <a:pPr marL="538163" lvl="1" indent="-274638" eaLnBrk="1">
              <a:buSzPct val="125000"/>
            </a:pPr>
            <a:r>
              <a:rPr lang="en-US" altLang="zh-CN" b="1">
                <a:solidFill>
                  <a:srgbClr val="FF0000"/>
                </a:solidFill>
              </a:rPr>
              <a:t>S1×S2 = (M1×M2,C1×C2,K1×K2,E1×E2,D1×D2)</a:t>
            </a:r>
          </a:p>
          <a:p>
            <a:pPr marL="538163" lvl="1" indent="-274638" eaLnBrk="1">
              <a:buSzPct val="125000"/>
            </a:pPr>
            <a:r>
              <a:rPr lang="zh-CN" altLang="en-US" b="1">
                <a:solidFill>
                  <a:srgbClr val="FF0000"/>
                </a:solidFill>
              </a:rPr>
              <a:t>实际使用中，通常</a:t>
            </a:r>
            <a:r>
              <a:rPr lang="zh-CN" altLang="en-US" b="1">
                <a:solidFill>
                  <a:srgbClr val="0033CC"/>
                </a:solidFill>
              </a:rPr>
              <a:t>明密文分组大小相同</a:t>
            </a:r>
            <a:r>
              <a:rPr lang="zh-CN" altLang="en-US" b="1">
                <a:solidFill>
                  <a:srgbClr val="FF0000"/>
                </a:solidFill>
              </a:rPr>
              <a:t>。因此：</a:t>
            </a:r>
            <a:r>
              <a:rPr lang="zh-CN" altLang="en-US" b="1">
                <a:solidFill>
                  <a:srgbClr val="0033CC"/>
                </a:solidFill>
              </a:rPr>
              <a:t>明文空间和密文空间都相同</a:t>
            </a:r>
            <a:r>
              <a:rPr lang="zh-CN" altLang="en-US" b="1">
                <a:solidFill>
                  <a:srgbClr val="FF0000"/>
                </a:solidFill>
              </a:rPr>
              <a:t>，即：</a:t>
            </a:r>
            <a:r>
              <a:rPr lang="en-US" altLang="zh-CN" b="1">
                <a:solidFill>
                  <a:srgbClr val="FF0000"/>
                </a:solidFill>
              </a:rPr>
              <a:t>M1=M2=C1=C2</a:t>
            </a:r>
          </a:p>
          <a:p>
            <a:pPr marL="538163" lvl="1" indent="-274638" eaLnBrk="1">
              <a:buSzPct val="125000"/>
            </a:pPr>
            <a:r>
              <a:rPr lang="zh-CN" altLang="en-US" b="1">
                <a:solidFill>
                  <a:srgbClr val="FF0000"/>
                </a:solidFill>
              </a:rPr>
              <a:t>因此</a:t>
            </a:r>
            <a:r>
              <a:rPr lang="en-US" altLang="zh-CN" b="1">
                <a:solidFill>
                  <a:srgbClr val="FF0000"/>
                </a:solidFill>
              </a:rPr>
              <a:t>S1×S2</a:t>
            </a:r>
            <a:r>
              <a:rPr lang="zh-CN" altLang="en-US" b="1">
                <a:solidFill>
                  <a:srgbClr val="FF0000"/>
                </a:solidFill>
              </a:rPr>
              <a:t>可以简化为：</a:t>
            </a:r>
            <a:endParaRPr lang="en-US" altLang="zh-CN" b="1">
              <a:solidFill>
                <a:srgbClr val="FF0000"/>
              </a:solidFill>
            </a:endParaRPr>
          </a:p>
          <a:p>
            <a:pPr marL="538163" lvl="1" indent="-274638" eaLnBrk="1">
              <a:buSzPct val="125000"/>
              <a:buFont typeface="Wingdings" panose="05000000000000000000" pitchFamily="2" charset="2"/>
              <a:buNone/>
            </a:pPr>
            <a:r>
              <a:rPr lang="en-US" altLang="zh-CN" b="1">
                <a:solidFill>
                  <a:srgbClr val="FF0000"/>
                </a:solidFill>
              </a:rPr>
              <a:t>	(M,C,K1×K2,E1×E2,D1×D2)</a:t>
            </a:r>
          </a:p>
          <a:p>
            <a:pPr>
              <a:buFont typeface="Wingdings" panose="05000000000000000000" pitchFamily="2" charset="2"/>
              <a:buNone/>
            </a:pPr>
            <a:endParaRPr lang="zh-CN" altLang="en-US" b="1"/>
          </a:p>
        </p:txBody>
      </p:sp>
      <p:pic>
        <p:nvPicPr>
          <p:cNvPr id="44035" name="Picture 2">
            <a:extLst>
              <a:ext uri="{FF2B5EF4-FFF2-40B4-BE49-F238E27FC236}">
                <a16:creationId xmlns:a16="http://schemas.microsoft.com/office/drawing/2014/main" id="{63D80365-666A-4D62-823E-9F2505571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696913"/>
            <a:ext cx="45037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C9DC5C27-5AD0-4EC1-83BE-B4BE07F2CD0F}"/>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529D7648-A470-4165-839B-5144F834AF65}"/>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4038" name="TextBox 6">
            <a:extLst>
              <a:ext uri="{FF2B5EF4-FFF2-40B4-BE49-F238E27FC236}">
                <a16:creationId xmlns:a16="http://schemas.microsoft.com/office/drawing/2014/main" id="{94093971-21C8-4DA8-8686-E98531055B54}"/>
              </a:ext>
            </a:extLst>
          </p:cNvPr>
          <p:cNvSpPr txBox="1">
            <a:spLocks noChangeArrowheads="1"/>
          </p:cNvSpPr>
          <p:nvPr/>
        </p:nvSpPr>
        <p:spPr bwMode="auto">
          <a:xfrm>
            <a:off x="357188" y="1143000"/>
            <a:ext cx="2500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1.</a:t>
            </a:r>
            <a:r>
              <a:rPr lang="zh-CN" altLang="en-US" sz="1800" b="1">
                <a:solidFill>
                  <a:srgbClr val="FF0000"/>
                </a:solidFill>
                <a:latin typeface="Arial" panose="020B0604020202020204" pitchFamily="34" charset="0"/>
              </a:rPr>
              <a:t>分组密码的基本原理</a:t>
            </a:r>
          </a:p>
        </p:txBody>
      </p:sp>
      <p:sp>
        <p:nvSpPr>
          <p:cNvPr id="44039" name="TextBox 8">
            <a:extLst>
              <a:ext uri="{FF2B5EF4-FFF2-40B4-BE49-F238E27FC236}">
                <a16:creationId xmlns:a16="http://schemas.microsoft.com/office/drawing/2014/main" id="{FE935ADC-CDD9-4359-822B-35E99C66BAB4}"/>
              </a:ext>
            </a:extLst>
          </p:cNvPr>
          <p:cNvSpPr txBox="1">
            <a:spLocks noChangeArrowheads="1"/>
          </p:cNvSpPr>
          <p:nvPr/>
        </p:nvSpPr>
        <p:spPr bwMode="auto">
          <a:xfrm>
            <a:off x="6000750" y="2768600"/>
            <a:ext cx="1857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a:latin typeface="Arial" panose="020B0604020202020204" pitchFamily="34" charset="0"/>
              </a:rPr>
              <a:t>代替</a:t>
            </a:r>
            <a:r>
              <a:rPr lang="en-US" altLang="zh-CN" sz="1400" b="1">
                <a:latin typeface="Arial" panose="020B0604020202020204" pitchFamily="34" charset="0"/>
              </a:rPr>
              <a:t>-</a:t>
            </a:r>
            <a:r>
              <a:rPr lang="zh-CN" altLang="en-US" sz="1400" b="1">
                <a:latin typeface="Arial" panose="020B0604020202020204" pitchFamily="34" charset="0"/>
              </a:rPr>
              <a:t>置换网络示意图</a:t>
            </a:r>
          </a:p>
        </p:txBody>
      </p:sp>
    </p:spTree>
    <p:extLst>
      <p:ext uri="{BB962C8B-B14F-4D97-AF65-F5344CB8AC3E}">
        <p14:creationId xmlns:p14="http://schemas.microsoft.com/office/powerpoint/2010/main" val="4270377633"/>
      </p:ext>
    </p:extLst>
  </p:cSld>
  <p:clrMapOvr>
    <a:masterClrMapping/>
  </p:clrMapOvr>
  <p:transition spd="med">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5837C92B-F5C7-4952-A737-DDB25CF5E692}"/>
              </a:ext>
            </a:extLst>
          </p:cNvPr>
          <p:cNvSpPr>
            <a:spLocks noGrp="1" noChangeArrowheads="1"/>
          </p:cNvSpPr>
          <p:nvPr>
            <p:ph idx="1"/>
          </p:nvPr>
        </p:nvSpPr>
        <p:spPr>
          <a:xfrm>
            <a:off x="357188" y="1714500"/>
            <a:ext cx="8607425" cy="2794000"/>
          </a:xfrm>
        </p:spPr>
        <p:txBody>
          <a:bodyPr/>
          <a:lstStyle/>
          <a:p>
            <a:r>
              <a:rPr lang="en-US" altLang="zh-CN" b="1"/>
              <a:t>1970s</a:t>
            </a:r>
            <a:r>
              <a:rPr lang="zh-CN" altLang="en-US" b="1"/>
              <a:t>，</a:t>
            </a:r>
            <a:r>
              <a:rPr lang="en-US" altLang="zh-CN" b="1"/>
              <a:t>IBM</a:t>
            </a:r>
            <a:r>
              <a:rPr lang="zh-CN" altLang="en-US" b="1"/>
              <a:t>公司</a:t>
            </a:r>
            <a:r>
              <a:rPr lang="en-US" altLang="zh-CN" b="1"/>
              <a:t>Horst Feistel</a:t>
            </a:r>
            <a:r>
              <a:rPr lang="zh-CN" altLang="en-US" b="1"/>
              <a:t>设计了</a:t>
            </a:r>
            <a:r>
              <a:rPr lang="en-US" altLang="zh-CN" b="1">
                <a:solidFill>
                  <a:srgbClr val="0033CC"/>
                </a:solidFill>
              </a:rPr>
              <a:t>Lucifer</a:t>
            </a:r>
            <a:r>
              <a:rPr lang="zh-CN" altLang="en-US" b="1">
                <a:solidFill>
                  <a:srgbClr val="0033CC"/>
                </a:solidFill>
              </a:rPr>
              <a:t>密码</a:t>
            </a:r>
            <a:r>
              <a:rPr lang="zh-CN" altLang="en-US" b="1"/>
              <a:t>，</a:t>
            </a:r>
            <a:r>
              <a:rPr lang="zh-CN" altLang="zh-CN" b="1">
                <a:solidFill>
                  <a:srgbClr val="0033CC"/>
                </a:solidFill>
              </a:rPr>
              <a:t>分组长度为</a:t>
            </a:r>
            <a:r>
              <a:rPr lang="en-US" altLang="zh-CN" b="1">
                <a:solidFill>
                  <a:srgbClr val="0033CC"/>
                </a:solidFill>
              </a:rPr>
              <a:t>128</a:t>
            </a:r>
            <a:r>
              <a:rPr lang="zh-CN" altLang="zh-CN" b="1">
                <a:solidFill>
                  <a:srgbClr val="0033CC"/>
                </a:solidFill>
              </a:rPr>
              <a:t>位</a:t>
            </a:r>
            <a:r>
              <a:rPr lang="zh-CN" altLang="zh-CN" b="1"/>
              <a:t>，</a:t>
            </a:r>
            <a:r>
              <a:rPr lang="zh-CN" altLang="zh-CN" b="1">
                <a:solidFill>
                  <a:srgbClr val="0033CC"/>
                </a:solidFill>
              </a:rPr>
              <a:t>密钥长度也为</a:t>
            </a:r>
            <a:r>
              <a:rPr lang="en-US" altLang="zh-CN" b="1">
                <a:solidFill>
                  <a:srgbClr val="0033CC"/>
                </a:solidFill>
              </a:rPr>
              <a:t>128</a:t>
            </a:r>
            <a:r>
              <a:rPr lang="zh-CN" altLang="zh-CN" b="1">
                <a:solidFill>
                  <a:srgbClr val="0033CC"/>
                </a:solidFill>
              </a:rPr>
              <a:t>位</a:t>
            </a:r>
            <a:r>
              <a:rPr lang="zh-CN" altLang="zh-CN" b="1"/>
              <a:t>（ </a:t>
            </a:r>
            <a:r>
              <a:rPr lang="en-US" altLang="zh-CN" b="1"/>
              <a:t>|M|= |C|= |K|=2</a:t>
            </a:r>
            <a:r>
              <a:rPr lang="en-US" altLang="zh-CN" b="1" baseline="30000"/>
              <a:t>128</a:t>
            </a:r>
            <a:r>
              <a:rPr lang="zh-CN" altLang="en-US" b="1"/>
              <a:t> </a:t>
            </a:r>
            <a:r>
              <a:rPr lang="en-US" altLang="zh-CN" b="1"/>
              <a:t>)</a:t>
            </a:r>
            <a:r>
              <a:rPr lang="zh-CN" altLang="zh-CN" b="1"/>
              <a:t>。</a:t>
            </a:r>
            <a:r>
              <a:rPr lang="en-US" altLang="zh-CN" b="1"/>
              <a:t>1973</a:t>
            </a:r>
            <a:r>
              <a:rPr lang="zh-CN" altLang="en-US" b="1"/>
              <a:t>年，</a:t>
            </a:r>
            <a:r>
              <a:rPr lang="en-US" altLang="zh-CN" b="1"/>
              <a:t>IBM</a:t>
            </a:r>
            <a:r>
              <a:rPr lang="zh-CN" altLang="en-US" b="1"/>
              <a:t>参与美国政府</a:t>
            </a:r>
            <a:r>
              <a:rPr lang="en-US" altLang="zh-CN" b="1"/>
              <a:t>DES</a:t>
            </a:r>
            <a:r>
              <a:rPr lang="zh-CN" altLang="en-US" b="1"/>
              <a:t>密码算法征集活动。</a:t>
            </a:r>
            <a:endParaRPr lang="en-US" altLang="zh-CN" b="1" baseline="30000"/>
          </a:p>
          <a:p>
            <a:r>
              <a:rPr lang="en-US" altLang="zh-CN" b="1"/>
              <a:t>1977</a:t>
            </a:r>
            <a:r>
              <a:rPr lang="zh-CN" altLang="zh-CN" b="1"/>
              <a:t>年</a:t>
            </a:r>
            <a:r>
              <a:rPr lang="en-US" altLang="zh-CN" b="1"/>
              <a:t>1</a:t>
            </a:r>
            <a:r>
              <a:rPr lang="zh-CN" altLang="zh-CN" b="1"/>
              <a:t>月，美国政府宣布：将</a:t>
            </a:r>
            <a:r>
              <a:rPr lang="zh-CN" altLang="en-US" b="1">
                <a:solidFill>
                  <a:srgbClr val="0033CC"/>
                </a:solidFill>
              </a:rPr>
              <a:t>修改后的</a:t>
            </a:r>
            <a:r>
              <a:rPr lang="en-US" altLang="zh-CN" b="1">
                <a:solidFill>
                  <a:srgbClr val="0033CC"/>
                </a:solidFill>
              </a:rPr>
              <a:t>Lucifer</a:t>
            </a:r>
            <a:r>
              <a:rPr lang="zh-CN" altLang="en-US" b="1">
                <a:solidFill>
                  <a:srgbClr val="0033CC"/>
                </a:solidFill>
              </a:rPr>
              <a:t>密码算法</a:t>
            </a:r>
            <a:r>
              <a:rPr lang="zh-CN" altLang="zh-CN" b="1"/>
              <a:t>作为非机密数据的正式</a:t>
            </a:r>
            <a:r>
              <a:rPr lang="zh-CN" altLang="zh-CN" b="1">
                <a:solidFill>
                  <a:srgbClr val="FF0000"/>
                </a:solidFill>
              </a:rPr>
              <a:t>数据加密标准（</a:t>
            </a:r>
            <a:r>
              <a:rPr lang="en-US" altLang="zh-CN" b="1">
                <a:solidFill>
                  <a:srgbClr val="FF0000"/>
                </a:solidFill>
              </a:rPr>
              <a:t>Data Encryption Standard</a:t>
            </a:r>
            <a:r>
              <a:rPr lang="zh-CN" altLang="zh-CN" b="1">
                <a:solidFill>
                  <a:srgbClr val="FF0000"/>
                </a:solidFill>
              </a:rPr>
              <a:t>，</a:t>
            </a:r>
            <a:r>
              <a:rPr lang="en-US" altLang="zh-CN" b="1">
                <a:solidFill>
                  <a:srgbClr val="FF0000"/>
                </a:solidFill>
              </a:rPr>
              <a:t>DES</a:t>
            </a:r>
            <a:r>
              <a:rPr lang="zh-CN" altLang="zh-CN" b="1">
                <a:solidFill>
                  <a:srgbClr val="FF0000"/>
                </a:solidFill>
              </a:rPr>
              <a:t>）</a:t>
            </a:r>
            <a:r>
              <a:rPr lang="zh-CN" altLang="zh-CN" b="1"/>
              <a:t>。</a:t>
            </a:r>
            <a:endParaRPr lang="en-US" altLang="zh-CN" b="1"/>
          </a:p>
          <a:p>
            <a:r>
              <a:rPr lang="en-US" altLang="zh-CN" b="1"/>
              <a:t>DES</a:t>
            </a:r>
            <a:r>
              <a:rPr lang="zh-CN" altLang="zh-CN" b="1"/>
              <a:t>是第一个广泛用于商用数据保密的密码算法，其</a:t>
            </a:r>
            <a:r>
              <a:rPr lang="zh-CN" altLang="zh-CN" b="1">
                <a:solidFill>
                  <a:srgbClr val="FF0000"/>
                </a:solidFill>
              </a:rPr>
              <a:t>分组长度为</a:t>
            </a:r>
            <a:r>
              <a:rPr lang="en-US" altLang="zh-CN" b="1">
                <a:solidFill>
                  <a:srgbClr val="FF0000"/>
                </a:solidFill>
              </a:rPr>
              <a:t>64</a:t>
            </a:r>
            <a:r>
              <a:rPr lang="zh-CN" altLang="zh-CN" b="1">
                <a:solidFill>
                  <a:srgbClr val="FF0000"/>
                </a:solidFill>
              </a:rPr>
              <a:t>位</a:t>
            </a:r>
            <a:r>
              <a:rPr lang="zh-CN" altLang="zh-CN" b="1"/>
              <a:t>，</a:t>
            </a:r>
            <a:r>
              <a:rPr lang="zh-CN" altLang="zh-CN" b="1">
                <a:solidFill>
                  <a:srgbClr val="FF0000"/>
                </a:solidFill>
              </a:rPr>
              <a:t>密钥长度也为</a:t>
            </a:r>
            <a:r>
              <a:rPr lang="en-US" altLang="zh-CN" b="1">
                <a:solidFill>
                  <a:srgbClr val="FF0000"/>
                </a:solidFill>
              </a:rPr>
              <a:t>64</a:t>
            </a:r>
            <a:r>
              <a:rPr lang="zh-CN" altLang="zh-CN" b="1">
                <a:solidFill>
                  <a:srgbClr val="FF0000"/>
                </a:solidFill>
              </a:rPr>
              <a:t>位</a:t>
            </a:r>
            <a:r>
              <a:rPr lang="zh-CN" altLang="zh-CN" b="1"/>
              <a:t>（其中有</a:t>
            </a:r>
            <a:r>
              <a:rPr lang="en-US" altLang="zh-CN" b="1"/>
              <a:t>8</a:t>
            </a:r>
            <a:r>
              <a:rPr lang="zh-CN" altLang="zh-CN" b="1"/>
              <a:t>位奇偶校验位，故实际密钥长度为</a:t>
            </a:r>
            <a:r>
              <a:rPr lang="en-US" altLang="zh-CN" b="1"/>
              <a:t>56</a:t>
            </a:r>
            <a:r>
              <a:rPr lang="zh-CN" altLang="zh-CN" b="1"/>
              <a:t>位）。</a:t>
            </a:r>
            <a:endParaRPr lang="en-US" altLang="zh-CN" b="1"/>
          </a:p>
          <a:p>
            <a:r>
              <a:rPr lang="zh-CN" altLang="zh-CN" b="1"/>
              <a:t>尽管</a:t>
            </a:r>
            <a:r>
              <a:rPr lang="en-US" altLang="zh-CN" b="1"/>
              <a:t>DES</a:t>
            </a:r>
            <a:r>
              <a:rPr lang="zh-CN" altLang="zh-CN" b="1"/>
              <a:t>目前因密钥空间的限制，已经被高级加密标准</a:t>
            </a:r>
            <a:r>
              <a:rPr lang="en-US" altLang="zh-CN" b="1"/>
              <a:t>AES</a:t>
            </a:r>
            <a:r>
              <a:rPr lang="zh-CN" altLang="zh-CN" b="1"/>
              <a:t>取代，但其设计思想仍有重要的参考价值</a:t>
            </a:r>
            <a:r>
              <a:rPr lang="zh-CN" altLang="en-US" b="1"/>
              <a:t>（</a:t>
            </a:r>
            <a:r>
              <a:rPr lang="en-US" altLang="zh-CN" b="1">
                <a:solidFill>
                  <a:srgbClr val="FF0000"/>
                </a:solidFill>
              </a:rPr>
              <a:t>DES</a:t>
            </a:r>
            <a:r>
              <a:rPr lang="zh-CN" altLang="en-US" b="1">
                <a:solidFill>
                  <a:srgbClr val="FF0000"/>
                </a:solidFill>
              </a:rPr>
              <a:t>虽然已经被淘汰，但</a:t>
            </a:r>
            <a:r>
              <a:rPr lang="en-US" altLang="zh-CN" b="1">
                <a:solidFill>
                  <a:srgbClr val="FF0000"/>
                </a:solidFill>
              </a:rPr>
              <a:t>3DES</a:t>
            </a:r>
            <a:r>
              <a:rPr lang="zh-CN" altLang="en-US" b="1">
                <a:solidFill>
                  <a:srgbClr val="FF0000"/>
                </a:solidFill>
              </a:rPr>
              <a:t>仍然被广泛使用</a:t>
            </a:r>
            <a:r>
              <a:rPr lang="zh-CN" altLang="en-US" b="1"/>
              <a:t>）</a:t>
            </a:r>
            <a:r>
              <a:rPr lang="zh-CN" altLang="zh-CN" b="1"/>
              <a:t>。</a:t>
            </a:r>
            <a:endParaRPr lang="zh-CN" altLang="en-US" b="1"/>
          </a:p>
        </p:txBody>
      </p:sp>
      <p:sp>
        <p:nvSpPr>
          <p:cNvPr id="4" name="标题 3">
            <a:extLst>
              <a:ext uri="{FF2B5EF4-FFF2-40B4-BE49-F238E27FC236}">
                <a16:creationId xmlns:a16="http://schemas.microsoft.com/office/drawing/2014/main" id="{BA23F4B6-F6A5-4A59-9460-53682821822F}"/>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A0973BD8-5A2F-4F3D-83F5-B45641FCD01B}"/>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5061" name="TextBox 5">
            <a:extLst>
              <a:ext uri="{FF2B5EF4-FFF2-40B4-BE49-F238E27FC236}">
                <a16:creationId xmlns:a16="http://schemas.microsoft.com/office/drawing/2014/main" id="{48989BAA-8F29-44EC-B601-00DE2033A91F}"/>
              </a:ext>
            </a:extLst>
          </p:cNvPr>
          <p:cNvSpPr txBox="1">
            <a:spLocks noChangeArrowheads="1"/>
          </p:cNvSpPr>
          <p:nvPr/>
        </p:nvSpPr>
        <p:spPr bwMode="auto">
          <a:xfrm>
            <a:off x="357188" y="1143000"/>
            <a:ext cx="235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2.</a:t>
            </a:r>
            <a:r>
              <a:rPr lang="zh-CN" altLang="en-US" sz="1800" b="1">
                <a:solidFill>
                  <a:srgbClr val="FF0000"/>
                </a:solidFill>
                <a:latin typeface="Arial" panose="020B0604020202020204" pitchFamily="34" charset="0"/>
              </a:rPr>
              <a:t>数据加密标准</a:t>
            </a:r>
            <a:r>
              <a:rPr lang="en-US" altLang="zh-CN" sz="1800" b="1">
                <a:solidFill>
                  <a:srgbClr val="FF0000"/>
                </a:solidFill>
                <a:latin typeface="Arial" panose="020B0604020202020204" pitchFamily="34" charset="0"/>
              </a:rPr>
              <a:t>DES</a:t>
            </a:r>
            <a:endParaRPr lang="zh-CN" altLang="en-US" sz="1800" b="1">
              <a:solidFill>
                <a:srgbClr val="FF0000"/>
              </a:solidFill>
              <a:latin typeface="Arial" panose="020B0604020202020204" pitchFamily="34" charset="0"/>
            </a:endParaRPr>
          </a:p>
        </p:txBody>
      </p:sp>
    </p:spTree>
    <p:extLst>
      <p:ext uri="{BB962C8B-B14F-4D97-AF65-F5344CB8AC3E}">
        <p14:creationId xmlns:p14="http://schemas.microsoft.com/office/powerpoint/2010/main" val="738863868"/>
      </p:ext>
    </p:extLst>
  </p:cSld>
  <p:clrMapOvr>
    <a:masterClrMapping/>
  </p:clrMapOvr>
  <p:transition spd="med">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a:extLst>
              <a:ext uri="{FF2B5EF4-FFF2-40B4-BE49-F238E27FC236}">
                <a16:creationId xmlns:a16="http://schemas.microsoft.com/office/drawing/2014/main" id="{D1CC3F1C-A026-4090-A573-CDEA9408FD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84588" y="1143000"/>
            <a:ext cx="4895850" cy="3013075"/>
          </a:xfrm>
          <a:noFill/>
        </p:spPr>
      </p:pic>
      <p:sp>
        <p:nvSpPr>
          <p:cNvPr id="4" name="标题 3">
            <a:extLst>
              <a:ext uri="{FF2B5EF4-FFF2-40B4-BE49-F238E27FC236}">
                <a16:creationId xmlns:a16="http://schemas.microsoft.com/office/drawing/2014/main" id="{985B3D3C-2C03-40D2-9DC1-451A96753A7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9F076446-13E3-4C48-A6A1-4256ADA36E81}"/>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6085" name="TextBox 5">
            <a:extLst>
              <a:ext uri="{FF2B5EF4-FFF2-40B4-BE49-F238E27FC236}">
                <a16:creationId xmlns:a16="http://schemas.microsoft.com/office/drawing/2014/main" id="{C8B8120B-CBBE-40EF-BAF6-5AB3D7824EB5}"/>
              </a:ext>
            </a:extLst>
          </p:cNvPr>
          <p:cNvSpPr txBox="1">
            <a:spLocks noChangeArrowheads="1"/>
          </p:cNvSpPr>
          <p:nvPr/>
        </p:nvSpPr>
        <p:spPr bwMode="auto">
          <a:xfrm>
            <a:off x="285750" y="1000125"/>
            <a:ext cx="235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2.</a:t>
            </a:r>
            <a:r>
              <a:rPr lang="zh-CN" altLang="en-US" sz="1800" b="1">
                <a:solidFill>
                  <a:srgbClr val="FF0000"/>
                </a:solidFill>
                <a:latin typeface="Arial" panose="020B0604020202020204" pitchFamily="34" charset="0"/>
              </a:rPr>
              <a:t>数据加密标准</a:t>
            </a:r>
            <a:r>
              <a:rPr lang="en-US" altLang="zh-CN" sz="1800" b="1">
                <a:solidFill>
                  <a:srgbClr val="FF0000"/>
                </a:solidFill>
                <a:latin typeface="Arial" panose="020B0604020202020204" pitchFamily="34" charset="0"/>
              </a:rPr>
              <a:t>DES</a:t>
            </a:r>
            <a:endParaRPr lang="zh-CN" altLang="en-US" sz="1800" b="1">
              <a:solidFill>
                <a:srgbClr val="FF0000"/>
              </a:solidFill>
              <a:latin typeface="Arial" panose="020B0604020202020204" pitchFamily="34" charset="0"/>
            </a:endParaRPr>
          </a:p>
        </p:txBody>
      </p:sp>
      <p:sp>
        <p:nvSpPr>
          <p:cNvPr id="46086" name="TextBox 7">
            <a:extLst>
              <a:ext uri="{FF2B5EF4-FFF2-40B4-BE49-F238E27FC236}">
                <a16:creationId xmlns:a16="http://schemas.microsoft.com/office/drawing/2014/main" id="{503FC760-C641-40DE-8DDD-A2203A5F8AB7}"/>
              </a:ext>
            </a:extLst>
          </p:cNvPr>
          <p:cNvSpPr txBox="1">
            <a:spLocks noChangeArrowheads="1"/>
          </p:cNvSpPr>
          <p:nvPr/>
        </p:nvSpPr>
        <p:spPr bwMode="auto">
          <a:xfrm>
            <a:off x="4970463" y="4214813"/>
            <a:ext cx="2214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400" b="1">
                <a:solidFill>
                  <a:srgbClr val="FF0000"/>
                </a:solidFill>
                <a:latin typeface="Arial" panose="020B0604020202020204" pitchFamily="34" charset="0"/>
              </a:rPr>
              <a:t>DES</a:t>
            </a:r>
            <a:r>
              <a:rPr lang="zh-CN" altLang="en-US" sz="1400" b="1">
                <a:solidFill>
                  <a:srgbClr val="FF0000"/>
                </a:solidFill>
                <a:latin typeface="Arial" panose="020B0604020202020204" pitchFamily="34" charset="0"/>
              </a:rPr>
              <a:t>加密算法结构流程图</a:t>
            </a:r>
          </a:p>
        </p:txBody>
      </p:sp>
      <p:sp>
        <p:nvSpPr>
          <p:cNvPr id="46087" name="矩形 8">
            <a:extLst>
              <a:ext uri="{FF2B5EF4-FFF2-40B4-BE49-F238E27FC236}">
                <a16:creationId xmlns:a16="http://schemas.microsoft.com/office/drawing/2014/main" id="{5DEA837B-9493-49D9-833D-E899877CFCB7}"/>
              </a:ext>
            </a:extLst>
          </p:cNvPr>
          <p:cNvSpPr>
            <a:spLocks noChangeArrowheads="1"/>
          </p:cNvSpPr>
          <p:nvPr/>
        </p:nvSpPr>
        <p:spPr bwMode="auto">
          <a:xfrm>
            <a:off x="6034088" y="1470025"/>
            <a:ext cx="1223962" cy="197643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46088" name="矩形 9">
            <a:extLst>
              <a:ext uri="{FF2B5EF4-FFF2-40B4-BE49-F238E27FC236}">
                <a16:creationId xmlns:a16="http://schemas.microsoft.com/office/drawing/2014/main" id="{D985D9F3-9C2D-45E5-97BD-6D34882B932B}"/>
              </a:ext>
            </a:extLst>
          </p:cNvPr>
          <p:cNvSpPr>
            <a:spLocks noChangeArrowheads="1"/>
          </p:cNvSpPr>
          <p:nvPr/>
        </p:nvSpPr>
        <p:spPr bwMode="auto">
          <a:xfrm>
            <a:off x="7412038" y="1441450"/>
            <a:ext cx="1152525" cy="1974850"/>
          </a:xfrm>
          <a:prstGeom prst="rect">
            <a:avLst/>
          </a:prstGeom>
          <a:noFill/>
          <a:ln w="38100" algn="ctr">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46089" name="矩形 11">
            <a:extLst>
              <a:ext uri="{FF2B5EF4-FFF2-40B4-BE49-F238E27FC236}">
                <a16:creationId xmlns:a16="http://schemas.microsoft.com/office/drawing/2014/main" id="{312FAFF1-16A9-4D1A-B57E-C789C3EEEC99}"/>
              </a:ext>
            </a:extLst>
          </p:cNvPr>
          <p:cNvSpPr>
            <a:spLocks noChangeArrowheads="1"/>
          </p:cNvSpPr>
          <p:nvPr/>
        </p:nvSpPr>
        <p:spPr bwMode="auto">
          <a:xfrm>
            <a:off x="3635375" y="700088"/>
            <a:ext cx="1008063" cy="3743325"/>
          </a:xfrm>
          <a:prstGeom prst="rect">
            <a:avLst/>
          </a:prstGeom>
          <a:noFill/>
          <a:ln w="381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13" name="内容占位符 2">
            <a:extLst>
              <a:ext uri="{FF2B5EF4-FFF2-40B4-BE49-F238E27FC236}">
                <a16:creationId xmlns:a16="http://schemas.microsoft.com/office/drawing/2014/main" id="{830233D3-1DEE-4400-A40A-1CB67E59F589}"/>
              </a:ext>
            </a:extLst>
          </p:cNvPr>
          <p:cNvSpPr txBox="1">
            <a:spLocks/>
          </p:cNvSpPr>
          <p:nvPr/>
        </p:nvSpPr>
        <p:spPr bwMode="auto">
          <a:xfrm>
            <a:off x="357188" y="1714500"/>
            <a:ext cx="2919412" cy="2794000"/>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zh-CN" altLang="en-US" sz="1600" b="1" kern="0" dirty="0">
                <a:solidFill>
                  <a:srgbClr val="00B050"/>
                </a:solidFill>
                <a:latin typeface="+mj-ea"/>
                <a:ea typeface="+mj-ea"/>
              </a:rPr>
              <a:t>绿色框：</a:t>
            </a:r>
            <a:r>
              <a:rPr lang="en-US" altLang="zh-CN" sz="1600" b="1" kern="0" dirty="0">
                <a:solidFill>
                  <a:srgbClr val="00B050"/>
                </a:solidFill>
                <a:latin typeface="+mj-ea"/>
                <a:ea typeface="+mj-ea"/>
              </a:rPr>
              <a:t>DES</a:t>
            </a:r>
            <a:r>
              <a:rPr lang="zh-CN" altLang="en-US" sz="1600" b="1" kern="0" dirty="0">
                <a:solidFill>
                  <a:srgbClr val="00B050"/>
                </a:solidFill>
                <a:latin typeface="+mj-ea"/>
                <a:ea typeface="+mj-ea"/>
              </a:rPr>
              <a:t>主流程</a:t>
            </a:r>
            <a:endParaRPr lang="en-US" altLang="zh-CN" sz="1600" b="1" kern="0" dirty="0">
              <a:solidFill>
                <a:srgbClr val="00B050"/>
              </a:solidFill>
              <a:latin typeface="+mj-ea"/>
              <a:ea typeface="+mj-ea"/>
            </a:endParaRPr>
          </a:p>
          <a:p>
            <a:pPr marL="342900" indent="-342900" hangingPunct="1">
              <a:lnSpc>
                <a:spcPct val="150000"/>
              </a:lnSpc>
              <a:buClr>
                <a:srgbClr val="C00000"/>
              </a:buClr>
              <a:buFont typeface="Wingdings" pitchFamily="2" charset="2"/>
              <a:buChar char="n"/>
              <a:defRPr/>
            </a:pPr>
            <a:r>
              <a:rPr lang="zh-CN" altLang="en-US" sz="1600" b="1" kern="0" dirty="0">
                <a:solidFill>
                  <a:srgbClr val="FF0000"/>
                </a:solidFill>
                <a:latin typeface="+mj-ea"/>
                <a:ea typeface="+mj-ea"/>
              </a:rPr>
              <a:t>红色框：轮函数（绿色框“</a:t>
            </a:r>
            <a:r>
              <a:rPr lang="en-US" altLang="zh-CN" sz="1600" b="1" kern="0" dirty="0">
                <a:solidFill>
                  <a:srgbClr val="FF0000"/>
                </a:solidFill>
                <a:latin typeface="+mj-ea"/>
                <a:ea typeface="+mj-ea"/>
              </a:rPr>
              <a:t>16</a:t>
            </a:r>
            <a:r>
              <a:rPr lang="zh-CN" altLang="en-US" sz="1600" b="1" kern="0" dirty="0">
                <a:solidFill>
                  <a:srgbClr val="FF0000"/>
                </a:solidFill>
                <a:latin typeface="+mj-ea"/>
                <a:ea typeface="+mj-ea"/>
              </a:rPr>
              <a:t>轮运算”的扩展）</a:t>
            </a:r>
            <a:endParaRPr lang="en-US" altLang="zh-CN" sz="1600" b="1" kern="0" dirty="0">
              <a:solidFill>
                <a:srgbClr val="FF0000"/>
              </a:solidFill>
              <a:latin typeface="+mj-ea"/>
              <a:ea typeface="+mj-ea"/>
            </a:endParaRPr>
          </a:p>
          <a:p>
            <a:pPr marL="342900" indent="-342900" hangingPunct="1">
              <a:lnSpc>
                <a:spcPct val="150000"/>
              </a:lnSpc>
              <a:buClr>
                <a:srgbClr val="C00000"/>
              </a:buClr>
              <a:buFont typeface="Wingdings" pitchFamily="2" charset="2"/>
              <a:buChar char="n"/>
              <a:defRPr/>
            </a:pPr>
            <a:r>
              <a:rPr lang="zh-CN" altLang="en-US" sz="1600" b="1" kern="0" dirty="0">
                <a:solidFill>
                  <a:srgbClr val="0033CC"/>
                </a:solidFill>
                <a:latin typeface="+mj-ea"/>
                <a:ea typeface="+mj-ea"/>
              </a:rPr>
              <a:t>蓝色框：密钥扩展方法（扩展的密钥用于每轮运算）</a:t>
            </a:r>
            <a:endParaRPr lang="en-US" altLang="zh-CN" sz="1600" b="1" kern="0" dirty="0">
              <a:solidFill>
                <a:srgbClr val="0033CC"/>
              </a:solidFill>
              <a:latin typeface="+mj-ea"/>
              <a:ea typeface="+mj-ea"/>
            </a:endParaRPr>
          </a:p>
          <a:p>
            <a:pPr marL="342900" indent="-342900" hangingPunct="1">
              <a:lnSpc>
                <a:spcPct val="150000"/>
              </a:lnSpc>
              <a:buClr>
                <a:srgbClr val="C00000"/>
              </a:buClr>
              <a:buFont typeface="Wingdings" pitchFamily="2" charset="2"/>
              <a:buChar char="n"/>
              <a:defRPr/>
            </a:pPr>
            <a:endParaRPr lang="en-US" altLang="zh-CN" sz="1600" b="1" kern="0" dirty="0">
              <a:latin typeface="+mj-ea"/>
              <a:ea typeface="+mj-ea"/>
            </a:endParaRPr>
          </a:p>
        </p:txBody>
      </p:sp>
    </p:spTree>
    <p:extLst>
      <p:ext uri="{BB962C8B-B14F-4D97-AF65-F5344CB8AC3E}">
        <p14:creationId xmlns:p14="http://schemas.microsoft.com/office/powerpoint/2010/main" val="1238570280"/>
      </p:ext>
    </p:extLst>
  </p:cSld>
  <p:clrMapOvr>
    <a:masterClrMapping/>
  </p:clrMapOvr>
  <p:transition spd="med">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DA17B91-FABA-4A10-86E7-712F07D4C8C7}"/>
              </a:ext>
            </a:extLst>
          </p:cNvPr>
          <p:cNvSpPr>
            <a:spLocks noGrp="1"/>
          </p:cNvSpPr>
          <p:nvPr>
            <p:ph type="title"/>
          </p:nvPr>
        </p:nvSpPr>
        <p:spPr>
          <a:xfrm>
            <a:off x="2428860" y="785800"/>
            <a:ext cx="3786214" cy="1021556"/>
          </a:xfrm>
        </p:spPr>
        <p:txBody>
          <a:bodyPr/>
          <a:lstStyle/>
          <a:p>
            <a:pPr>
              <a:defRPr/>
            </a:pPr>
            <a:r>
              <a:rPr lang="en-US" dirty="0">
                <a:latin typeface="Cambria Math" pitchFamily="18" charset="0"/>
                <a:ea typeface="Cambria Math" pitchFamily="18" charset="0"/>
              </a:rPr>
              <a:t>4.1</a:t>
            </a:r>
            <a:r>
              <a:rPr lang="en-US" dirty="0"/>
              <a:t>  </a:t>
            </a:r>
            <a:r>
              <a:rPr altLang="en-US" dirty="0"/>
              <a:t>密码学概述</a:t>
            </a:r>
            <a:br>
              <a:rPr altLang="en-US" dirty="0"/>
            </a:br>
            <a:endParaRPr altLang="en-US" dirty="0"/>
          </a:p>
        </p:txBody>
      </p:sp>
      <p:pic>
        <p:nvPicPr>
          <p:cNvPr id="8195" name="Picture 2" descr="密码锁上的3D小人图片">
            <a:extLst>
              <a:ext uri="{FF2B5EF4-FFF2-40B4-BE49-F238E27FC236}">
                <a16:creationId xmlns:a16="http://schemas.microsoft.com/office/drawing/2014/main" id="{35940843-D774-4CF2-B1DD-CBE67B046E8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5195" r="28416"/>
          <a:stretch>
            <a:fillRect/>
          </a:stretch>
        </p:blipFill>
        <p:spPr bwMode="auto">
          <a:xfrm>
            <a:off x="7740650" y="1908175"/>
            <a:ext cx="1243013"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3">
            <a:extLst>
              <a:ext uri="{FF2B5EF4-FFF2-40B4-BE49-F238E27FC236}">
                <a16:creationId xmlns:a16="http://schemas.microsoft.com/office/drawing/2014/main" id="{34F50FFB-D314-4705-8445-982D3B0082A1}"/>
              </a:ext>
            </a:extLst>
          </p:cNvPr>
          <p:cNvSpPr>
            <a:spLocks noChangeArrowheads="1"/>
          </p:cNvSpPr>
          <p:nvPr/>
        </p:nvSpPr>
        <p:spPr bwMode="auto">
          <a:xfrm>
            <a:off x="2428875" y="1571625"/>
            <a:ext cx="421481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4.1.1  </a:t>
            </a:r>
            <a:r>
              <a:rPr lang="zh-CN" altLang="en-US" sz="2000" b="1">
                <a:latin typeface="Comic Sans MS" panose="030F0702030302020204" pitchFamily="66" charset="0"/>
                <a:ea typeface="黑体" panose="02010609060101010101" pitchFamily="49" charset="-122"/>
                <a:cs typeface="Arial" panose="020B0604020202020204" pitchFamily="34" charset="0"/>
              </a:rPr>
              <a:t>密码学发展简史</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4.1.2  </a:t>
            </a:r>
            <a:r>
              <a:rPr lang="zh-CN" altLang="en-US" sz="2000" b="1">
                <a:latin typeface="Comic Sans MS" panose="030F0702030302020204" pitchFamily="66" charset="0"/>
                <a:ea typeface="黑体" panose="02010609060101010101" pitchFamily="49" charset="-122"/>
                <a:cs typeface="Arial" panose="020B0604020202020204" pitchFamily="34" charset="0"/>
              </a:rPr>
              <a:t>密码体制的基本组成及分类</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4.1.3  </a:t>
            </a:r>
            <a:r>
              <a:rPr lang="zh-CN" altLang="en-US" sz="2000" b="1">
                <a:latin typeface="Comic Sans MS" panose="030F0702030302020204" pitchFamily="66" charset="0"/>
                <a:ea typeface="黑体" panose="02010609060101010101" pitchFamily="49" charset="-122"/>
                <a:cs typeface="Arial" panose="020B0604020202020204" pitchFamily="34" charset="0"/>
              </a:rPr>
              <a:t>密码体制的设计原则</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4.1.4  </a:t>
            </a:r>
            <a:r>
              <a:rPr lang="zh-CN" altLang="en-US" sz="2000" b="1">
                <a:latin typeface="Comic Sans MS" panose="030F0702030302020204" pitchFamily="66" charset="0"/>
                <a:ea typeface="黑体" panose="02010609060101010101" pitchFamily="49" charset="-122"/>
                <a:cs typeface="Arial" panose="020B0604020202020204" pitchFamily="34" charset="0"/>
              </a:rPr>
              <a:t>密码体制的常见攻击形式</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2C8C411-8E1E-4D42-A439-7F1C85138E36}"/>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8C9B5D63-5E84-4C33-9964-3D35C1192808}"/>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7108" name="TextBox 5">
            <a:extLst>
              <a:ext uri="{FF2B5EF4-FFF2-40B4-BE49-F238E27FC236}">
                <a16:creationId xmlns:a16="http://schemas.microsoft.com/office/drawing/2014/main" id="{A4C71080-D9BE-4F43-8E52-025CAF35659E}"/>
              </a:ext>
            </a:extLst>
          </p:cNvPr>
          <p:cNvSpPr txBox="1">
            <a:spLocks noChangeArrowheads="1"/>
          </p:cNvSpPr>
          <p:nvPr/>
        </p:nvSpPr>
        <p:spPr bwMode="auto">
          <a:xfrm>
            <a:off x="285750" y="1000125"/>
            <a:ext cx="3709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2.</a:t>
            </a:r>
            <a:r>
              <a:rPr lang="zh-CN" altLang="en-US" sz="1800" b="1">
                <a:solidFill>
                  <a:srgbClr val="FF0000"/>
                </a:solidFill>
                <a:latin typeface="Arial" panose="020B0604020202020204" pitchFamily="34" charset="0"/>
              </a:rPr>
              <a:t>数据加密标准</a:t>
            </a:r>
            <a:r>
              <a:rPr lang="en-US" altLang="zh-CN" sz="1800" b="1">
                <a:solidFill>
                  <a:srgbClr val="FF0000"/>
                </a:solidFill>
                <a:latin typeface="Arial" panose="020B0604020202020204" pitchFamily="34" charset="0"/>
              </a:rPr>
              <a:t>DES</a:t>
            </a:r>
            <a:r>
              <a:rPr lang="zh-CN" altLang="en-US" sz="1800" b="1">
                <a:solidFill>
                  <a:srgbClr val="0033CC"/>
                </a:solidFill>
                <a:latin typeface="Arial" panose="020B0604020202020204" pitchFamily="34" charset="0"/>
              </a:rPr>
              <a:t>（扩展内容）</a:t>
            </a:r>
          </a:p>
        </p:txBody>
      </p:sp>
      <p:sp>
        <p:nvSpPr>
          <p:cNvPr id="47109" name="内容占位符 2">
            <a:extLst>
              <a:ext uri="{FF2B5EF4-FFF2-40B4-BE49-F238E27FC236}">
                <a16:creationId xmlns:a16="http://schemas.microsoft.com/office/drawing/2014/main" id="{F9EBFEB0-5D9B-4E12-92AE-A7D8452D3F7C}"/>
              </a:ext>
            </a:extLst>
          </p:cNvPr>
          <p:cNvSpPr>
            <a:spLocks noGrp="1" noChangeArrowheads="1"/>
          </p:cNvSpPr>
          <p:nvPr>
            <p:ph idx="1"/>
          </p:nvPr>
        </p:nvSpPr>
        <p:spPr>
          <a:xfrm>
            <a:off x="357188" y="1370013"/>
            <a:ext cx="8678862" cy="3138487"/>
          </a:xfrm>
        </p:spPr>
        <p:txBody>
          <a:bodyPr/>
          <a:lstStyle/>
          <a:p>
            <a:r>
              <a:rPr lang="en-US" altLang="zh-CN" b="1">
                <a:solidFill>
                  <a:srgbClr val="FF0000"/>
                </a:solidFill>
              </a:rPr>
              <a:t>S</a:t>
            </a:r>
            <a:r>
              <a:rPr lang="zh-CN" altLang="en-US" b="1">
                <a:solidFill>
                  <a:srgbClr val="FF0000"/>
                </a:solidFill>
              </a:rPr>
              <a:t>盒的设计必须是非线性的。</a:t>
            </a:r>
            <a:endParaRPr lang="en-US" altLang="zh-CN" b="1">
              <a:solidFill>
                <a:srgbClr val="FF0000"/>
              </a:solidFill>
            </a:endParaRPr>
          </a:p>
          <a:p>
            <a:r>
              <a:rPr lang="zh-CN" altLang="en-US" b="1">
                <a:solidFill>
                  <a:srgbClr val="FF0000"/>
                </a:solidFill>
              </a:rPr>
              <a:t>针对</a:t>
            </a:r>
            <a:r>
              <a:rPr lang="en-US" altLang="zh-CN" b="1">
                <a:solidFill>
                  <a:srgbClr val="FF0000"/>
                </a:solidFill>
              </a:rPr>
              <a:t>DES</a:t>
            </a:r>
            <a:r>
              <a:rPr lang="zh-CN" altLang="en-US" b="1">
                <a:solidFill>
                  <a:srgbClr val="FF0000"/>
                </a:solidFill>
              </a:rPr>
              <a:t>的暴力破解</a:t>
            </a:r>
            <a:endParaRPr lang="en-US" altLang="zh-CN" b="1">
              <a:solidFill>
                <a:srgbClr val="FF0000"/>
              </a:solidFill>
            </a:endParaRPr>
          </a:p>
          <a:p>
            <a:pPr lvl="1"/>
            <a:r>
              <a:rPr lang="en-US" altLang="zh-CN" b="1">
                <a:solidFill>
                  <a:srgbClr val="0033CC"/>
                </a:solidFill>
              </a:rPr>
              <a:t>DES</a:t>
            </a:r>
            <a:r>
              <a:rPr lang="zh-CN" altLang="en-US" b="1">
                <a:solidFill>
                  <a:srgbClr val="0033CC"/>
                </a:solidFill>
              </a:rPr>
              <a:t>的实际密钥长度为</a:t>
            </a:r>
            <a:r>
              <a:rPr lang="en-US" altLang="zh-CN" b="1">
                <a:solidFill>
                  <a:srgbClr val="0033CC"/>
                </a:solidFill>
              </a:rPr>
              <a:t>56</a:t>
            </a:r>
            <a:r>
              <a:rPr lang="zh-CN" altLang="en-US" b="1">
                <a:solidFill>
                  <a:srgbClr val="0033CC"/>
                </a:solidFill>
              </a:rPr>
              <a:t>位，密钥空间仅为</a:t>
            </a:r>
            <a:r>
              <a:rPr lang="en-US" altLang="zh-CN" b="1">
                <a:solidFill>
                  <a:srgbClr val="0033CC"/>
                </a:solidFill>
              </a:rPr>
              <a:t>2^56</a:t>
            </a:r>
            <a:r>
              <a:rPr lang="zh-CN" altLang="en-US" b="1">
                <a:solidFill>
                  <a:srgbClr val="0033CC"/>
                </a:solidFill>
              </a:rPr>
              <a:t>。</a:t>
            </a:r>
            <a:endParaRPr lang="en-US" altLang="zh-CN" b="1">
              <a:solidFill>
                <a:srgbClr val="0033CC"/>
              </a:solidFill>
            </a:endParaRPr>
          </a:p>
          <a:p>
            <a:pPr lvl="1"/>
            <a:r>
              <a:rPr lang="zh-CN" altLang="en-US" b="1"/>
              <a:t>暴力破解。</a:t>
            </a:r>
            <a:r>
              <a:rPr lang="en-US" altLang="zh-CN" b="1"/>
              <a:t>1998</a:t>
            </a:r>
            <a:r>
              <a:rPr lang="zh-CN" altLang="en-US" b="1"/>
              <a:t>年：</a:t>
            </a:r>
            <a:r>
              <a:rPr lang="en-US" altLang="zh-CN" b="1"/>
              <a:t>3</a:t>
            </a:r>
            <a:r>
              <a:rPr lang="zh-CN" altLang="en-US" b="1"/>
              <a:t>天，</a:t>
            </a:r>
            <a:r>
              <a:rPr lang="en-US" altLang="zh-CN" b="1"/>
              <a:t>25</a:t>
            </a:r>
            <a:r>
              <a:rPr lang="zh-CN" altLang="en-US" b="1"/>
              <a:t>万美元完成；</a:t>
            </a:r>
            <a:r>
              <a:rPr lang="en-US" altLang="zh-CN" b="1"/>
              <a:t>1999</a:t>
            </a:r>
            <a:r>
              <a:rPr lang="zh-CN" altLang="en-US" b="1"/>
              <a:t>年：</a:t>
            </a:r>
            <a:r>
              <a:rPr lang="en-US" altLang="zh-CN" b="1"/>
              <a:t>22</a:t>
            </a:r>
            <a:r>
              <a:rPr lang="zh-CN" altLang="en-US" b="1"/>
              <a:t>小时完成；</a:t>
            </a:r>
            <a:r>
              <a:rPr lang="en-US" altLang="zh-CN" b="1"/>
              <a:t>2006</a:t>
            </a:r>
            <a:r>
              <a:rPr lang="zh-CN" altLang="en-US" b="1"/>
              <a:t>：</a:t>
            </a:r>
            <a:r>
              <a:rPr lang="en-US" altLang="zh-CN" b="1"/>
              <a:t>120</a:t>
            </a:r>
            <a:r>
              <a:rPr lang="zh-CN" altLang="en-US" b="1"/>
              <a:t>个</a:t>
            </a:r>
            <a:r>
              <a:rPr lang="en-US" altLang="zh-CN" b="1"/>
              <a:t>FPGA</a:t>
            </a:r>
            <a:r>
              <a:rPr lang="zh-CN" altLang="en-US" b="1"/>
              <a:t>，</a:t>
            </a:r>
            <a:r>
              <a:rPr lang="en-US" altLang="zh-CN" b="1"/>
              <a:t>7</a:t>
            </a:r>
            <a:r>
              <a:rPr lang="zh-CN" altLang="en-US" b="1"/>
              <a:t>天，</a:t>
            </a:r>
            <a:r>
              <a:rPr lang="en-US" altLang="zh-CN" b="1"/>
              <a:t>1</a:t>
            </a:r>
            <a:r>
              <a:rPr lang="zh-CN" altLang="en-US" b="1"/>
              <a:t>万美元完成</a:t>
            </a:r>
            <a:endParaRPr lang="en-US" altLang="zh-CN" b="1"/>
          </a:p>
          <a:p>
            <a:r>
              <a:rPr lang="zh-CN" altLang="en-US" b="1">
                <a:solidFill>
                  <a:srgbClr val="FF0000"/>
                </a:solidFill>
              </a:rPr>
              <a:t>使用</a:t>
            </a:r>
            <a:r>
              <a:rPr lang="en-US" altLang="zh-CN" b="1">
                <a:solidFill>
                  <a:srgbClr val="FF0000"/>
                </a:solidFill>
              </a:rPr>
              <a:t>3DES</a:t>
            </a:r>
            <a:r>
              <a:rPr lang="zh-CN" altLang="en-US" b="1">
                <a:solidFill>
                  <a:srgbClr val="FF0000"/>
                </a:solidFill>
              </a:rPr>
              <a:t>替换</a:t>
            </a:r>
            <a:r>
              <a:rPr lang="en-US" altLang="zh-CN" b="1">
                <a:solidFill>
                  <a:srgbClr val="FF0000"/>
                </a:solidFill>
              </a:rPr>
              <a:t>DES</a:t>
            </a:r>
            <a:r>
              <a:rPr lang="zh-CN" altLang="en-US" b="1">
                <a:solidFill>
                  <a:srgbClr val="FF0000"/>
                </a:solidFill>
              </a:rPr>
              <a:t>（</a:t>
            </a:r>
            <a:r>
              <a:rPr lang="en-US" altLang="zh-CN" b="1">
                <a:solidFill>
                  <a:srgbClr val="FF0000"/>
                </a:solidFill>
              </a:rPr>
              <a:t>3</a:t>
            </a:r>
            <a:r>
              <a:rPr lang="zh-CN" altLang="en-US" b="1">
                <a:solidFill>
                  <a:srgbClr val="FF0000"/>
                </a:solidFill>
              </a:rPr>
              <a:t>轮</a:t>
            </a:r>
            <a:r>
              <a:rPr lang="en-US" altLang="zh-CN" b="1">
                <a:solidFill>
                  <a:srgbClr val="FF0000"/>
                </a:solidFill>
              </a:rPr>
              <a:t>DES</a:t>
            </a:r>
            <a:r>
              <a:rPr lang="zh-CN" altLang="en-US" b="1">
                <a:solidFill>
                  <a:srgbClr val="FF0000"/>
                </a:solidFill>
              </a:rPr>
              <a:t>运算）</a:t>
            </a:r>
            <a:endParaRPr lang="en-US" altLang="zh-CN" b="1">
              <a:solidFill>
                <a:srgbClr val="FF0000"/>
              </a:solidFill>
            </a:endParaRPr>
          </a:p>
          <a:p>
            <a:pPr lvl="1"/>
            <a:r>
              <a:rPr lang="en-US" altLang="zh-CN" b="1">
                <a:solidFill>
                  <a:srgbClr val="FF0000"/>
                </a:solidFill>
              </a:rPr>
              <a:t>3E((k1,k2,k3), m) = E(k1, </a:t>
            </a:r>
            <a:r>
              <a:rPr lang="en-US" altLang="zh-CN" b="1">
                <a:solidFill>
                  <a:srgbClr val="0033CC"/>
                </a:solidFill>
              </a:rPr>
              <a:t>D</a:t>
            </a:r>
            <a:r>
              <a:rPr lang="en-US" altLang="zh-CN" b="1">
                <a:solidFill>
                  <a:srgbClr val="FF0000"/>
                </a:solidFill>
              </a:rPr>
              <a:t>(</a:t>
            </a:r>
            <a:r>
              <a:rPr lang="en-US" altLang="zh-CN" b="1">
                <a:solidFill>
                  <a:srgbClr val="0033CC"/>
                </a:solidFill>
              </a:rPr>
              <a:t>k2</a:t>
            </a:r>
            <a:r>
              <a:rPr lang="en-US" altLang="zh-CN" b="1">
                <a:solidFill>
                  <a:srgbClr val="FF0000"/>
                </a:solidFill>
              </a:rPr>
              <a:t>, E(k3, m)))</a:t>
            </a:r>
          </a:p>
          <a:p>
            <a:pPr lvl="1"/>
            <a:r>
              <a:rPr lang="zh-CN" altLang="en-US" b="1">
                <a:solidFill>
                  <a:srgbClr val="FF0000"/>
                </a:solidFill>
              </a:rPr>
              <a:t>思考题：</a:t>
            </a:r>
            <a:r>
              <a:rPr lang="en-US" altLang="zh-CN" b="1">
                <a:solidFill>
                  <a:srgbClr val="FF0000"/>
                </a:solidFill>
              </a:rPr>
              <a:t>3DES</a:t>
            </a:r>
            <a:r>
              <a:rPr lang="zh-CN" altLang="en-US" b="1">
                <a:solidFill>
                  <a:srgbClr val="FF0000"/>
                </a:solidFill>
              </a:rPr>
              <a:t>加解密速度只有</a:t>
            </a:r>
            <a:r>
              <a:rPr lang="en-US" altLang="zh-CN" b="1">
                <a:solidFill>
                  <a:srgbClr val="FF0000"/>
                </a:solidFill>
              </a:rPr>
              <a:t>DES</a:t>
            </a:r>
            <a:r>
              <a:rPr lang="zh-CN" altLang="en-US" b="1">
                <a:solidFill>
                  <a:srgbClr val="FF0000"/>
                </a:solidFill>
              </a:rPr>
              <a:t>的</a:t>
            </a:r>
            <a:r>
              <a:rPr lang="en-US" altLang="zh-CN" b="1">
                <a:solidFill>
                  <a:srgbClr val="FF0000"/>
                </a:solidFill>
              </a:rPr>
              <a:t>1/3</a:t>
            </a:r>
            <a:r>
              <a:rPr lang="zh-CN" altLang="en-US" b="1">
                <a:solidFill>
                  <a:srgbClr val="FF0000"/>
                </a:solidFill>
              </a:rPr>
              <a:t>，为什么不使用</a:t>
            </a:r>
            <a:r>
              <a:rPr lang="en-US" altLang="zh-CN" b="1">
                <a:solidFill>
                  <a:srgbClr val="FF0000"/>
                </a:solidFill>
              </a:rPr>
              <a:t>2DES</a:t>
            </a:r>
            <a:r>
              <a:rPr lang="zh-CN" altLang="en-US" b="1">
                <a:solidFill>
                  <a:srgbClr val="FF0000"/>
                </a:solidFill>
              </a:rPr>
              <a:t>？？</a:t>
            </a:r>
            <a:endParaRPr lang="en-US" altLang="zh-CN" b="1">
              <a:solidFill>
                <a:srgbClr val="FF0000"/>
              </a:solidFill>
            </a:endParaRPr>
          </a:p>
        </p:txBody>
      </p:sp>
    </p:spTree>
    <p:extLst>
      <p:ext uri="{BB962C8B-B14F-4D97-AF65-F5344CB8AC3E}">
        <p14:creationId xmlns:p14="http://schemas.microsoft.com/office/powerpoint/2010/main" val="1074727741"/>
      </p:ext>
    </p:extLst>
  </p:cSld>
  <p:clrMapOvr>
    <a:masterClrMapping/>
  </p:clrMapOvr>
  <p:transition spd="med">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C70162F3-FE89-477A-8C7E-2569BD4F9D8B}"/>
              </a:ext>
            </a:extLst>
          </p:cNvPr>
          <p:cNvSpPr>
            <a:spLocks noGrp="1" noChangeArrowheads="1"/>
          </p:cNvSpPr>
          <p:nvPr>
            <p:ph idx="1"/>
          </p:nvPr>
        </p:nvSpPr>
        <p:spPr>
          <a:xfrm>
            <a:off x="428625" y="1571625"/>
            <a:ext cx="8229600" cy="2794000"/>
          </a:xfrm>
        </p:spPr>
        <p:txBody>
          <a:bodyPr/>
          <a:lstStyle/>
          <a:p>
            <a:r>
              <a:rPr lang="zh-CN" altLang="zh-CN" b="1"/>
              <a:t>分组密码是将消息作为数据分组来加密或解密的，而</a:t>
            </a:r>
            <a:r>
              <a:rPr lang="zh-CN" altLang="zh-CN" b="1">
                <a:solidFill>
                  <a:srgbClr val="0033CC"/>
                </a:solidFill>
              </a:rPr>
              <a:t>实际应用中大多数消息的长度是不定的，数据格式也不同</a:t>
            </a:r>
            <a:r>
              <a:rPr lang="zh-CN" altLang="zh-CN" b="1"/>
              <a:t>。</a:t>
            </a:r>
            <a:r>
              <a:rPr lang="zh-CN" altLang="zh-CN" b="1">
                <a:solidFill>
                  <a:srgbClr val="FF0000"/>
                </a:solidFill>
              </a:rPr>
              <a:t>当消息长度大于分组长度时</a:t>
            </a:r>
            <a:r>
              <a:rPr lang="zh-CN" altLang="zh-CN" b="1"/>
              <a:t>，</a:t>
            </a:r>
            <a:r>
              <a:rPr lang="zh-CN" altLang="zh-CN" b="1">
                <a:solidFill>
                  <a:srgbClr val="0033CC"/>
                </a:solidFill>
              </a:rPr>
              <a:t>需要分成几个分组分别进行处理</a:t>
            </a:r>
            <a:r>
              <a:rPr lang="zh-CN" altLang="zh-CN" b="1"/>
              <a:t>。为了能灵活地运用基本的分组密码算法，人们设计了不同的处理方式，称为</a:t>
            </a:r>
            <a:r>
              <a:rPr lang="zh-CN" altLang="zh-CN" b="1">
                <a:solidFill>
                  <a:srgbClr val="FF0000"/>
                </a:solidFill>
              </a:rPr>
              <a:t>分组密码的工作模式</a:t>
            </a:r>
            <a:r>
              <a:rPr lang="zh-CN" altLang="zh-CN" b="1"/>
              <a:t>，也称为分组密码算法的运行模式。</a:t>
            </a:r>
            <a:endParaRPr lang="en-US" altLang="zh-CN" b="1"/>
          </a:p>
        </p:txBody>
      </p:sp>
      <p:sp>
        <p:nvSpPr>
          <p:cNvPr id="4" name="标题 3">
            <a:extLst>
              <a:ext uri="{FF2B5EF4-FFF2-40B4-BE49-F238E27FC236}">
                <a16:creationId xmlns:a16="http://schemas.microsoft.com/office/drawing/2014/main" id="{7802F2BD-0731-4C03-ABC6-281C8FBA6321}"/>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C5F0D805-92C1-463D-9591-CA954A500383}"/>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8133" name="TextBox 5">
            <a:extLst>
              <a:ext uri="{FF2B5EF4-FFF2-40B4-BE49-F238E27FC236}">
                <a16:creationId xmlns:a16="http://schemas.microsoft.com/office/drawing/2014/main" id="{2C92071A-1E1C-423A-B3E3-419FAFB7FD08}"/>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pic>
        <p:nvPicPr>
          <p:cNvPr id="57350" name="Picture 6">
            <a:extLst>
              <a:ext uri="{FF2B5EF4-FFF2-40B4-BE49-F238E27FC236}">
                <a16:creationId xmlns:a16="http://schemas.microsoft.com/office/drawing/2014/main" id="{01EE9152-7EC9-42D7-B3D9-A40E99696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563" y="3114675"/>
            <a:ext cx="36671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矩形 3">
            <a:extLst>
              <a:ext uri="{FF2B5EF4-FFF2-40B4-BE49-F238E27FC236}">
                <a16:creationId xmlns:a16="http://schemas.microsoft.com/office/drawing/2014/main" id="{DCF20C48-DB40-4C09-9FEE-507BB61C8DA3}"/>
              </a:ext>
            </a:extLst>
          </p:cNvPr>
          <p:cNvSpPr>
            <a:spLocks noChangeArrowheads="1"/>
          </p:cNvSpPr>
          <p:nvPr/>
        </p:nvSpPr>
        <p:spPr bwMode="auto">
          <a:xfrm>
            <a:off x="250825" y="3508375"/>
            <a:ext cx="482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zh-CN" altLang="en-US" b="1">
                <a:solidFill>
                  <a:srgbClr val="FF0000"/>
                </a:solidFill>
                <a:latin typeface="Arial" panose="020B0604020202020204" pitchFamily="34" charset="0"/>
              </a:rPr>
              <a:t>最简单的加密模式</a:t>
            </a:r>
            <a:r>
              <a:rPr lang="en-US" altLang="zh-CN" b="1">
                <a:solidFill>
                  <a:srgbClr val="FF0000"/>
                </a:solidFill>
                <a:latin typeface="Arial" panose="020B0604020202020204" pitchFamily="34" charset="0"/>
              </a:rPr>
              <a:t>(ECB</a:t>
            </a:r>
            <a:r>
              <a:rPr lang="zh-CN" altLang="en-US" b="1">
                <a:solidFill>
                  <a:srgbClr val="FF0000"/>
                </a:solidFill>
                <a:latin typeface="Arial" panose="020B0604020202020204" pitchFamily="34" charset="0"/>
              </a:rPr>
              <a:t>模式</a:t>
            </a:r>
            <a:r>
              <a:rPr lang="en-US" altLang="zh-CN" b="1">
                <a:solidFill>
                  <a:srgbClr val="FF0000"/>
                </a:solidFill>
                <a:latin typeface="Arial" panose="020B0604020202020204" pitchFamily="34" charset="0"/>
              </a:rPr>
              <a:t>)</a:t>
            </a:r>
            <a:r>
              <a:rPr lang="zh-CN" altLang="en-US" b="1">
                <a:solidFill>
                  <a:srgbClr val="FF0000"/>
                </a:solidFill>
                <a:latin typeface="Arial" panose="020B0604020202020204" pitchFamily="34" charset="0"/>
              </a:rPr>
              <a:t>的问题：</a:t>
            </a:r>
            <a:endParaRPr lang="en-US" altLang="zh-CN" b="1">
              <a:solidFill>
                <a:srgbClr val="FF0000"/>
              </a:solidFill>
              <a:latin typeface="Arial" panose="020B0604020202020204" pitchFamily="34" charset="0"/>
            </a:endParaRPr>
          </a:p>
          <a:p>
            <a:pPr eaLnBrk="1" hangingPunct="1">
              <a:lnSpc>
                <a:spcPct val="100000"/>
              </a:lnSpc>
              <a:buClrTx/>
              <a:buFontTx/>
              <a:buNone/>
            </a:pPr>
            <a:r>
              <a:rPr lang="zh-CN" altLang="en-US" b="1">
                <a:solidFill>
                  <a:srgbClr val="0033CC"/>
                </a:solidFill>
                <a:latin typeface="Arial" panose="020B0604020202020204" pitchFamily="34" charset="0"/>
              </a:rPr>
              <a:t>相同明文，相同密钥 </a:t>
            </a:r>
            <a:r>
              <a:rPr lang="en-US" altLang="zh-CN" b="1">
                <a:solidFill>
                  <a:srgbClr val="FF0000"/>
                </a:solidFill>
                <a:latin typeface="Arial" panose="020B0604020202020204" pitchFamily="34" charset="0"/>
                <a:sym typeface="Wingdings" panose="05000000000000000000" pitchFamily="2" charset="2"/>
              </a:rPr>
              <a:t></a:t>
            </a:r>
            <a:r>
              <a:rPr lang="en-US" altLang="zh-CN" b="1">
                <a:solidFill>
                  <a:srgbClr val="0033CC"/>
                </a:solidFill>
                <a:latin typeface="Arial" panose="020B0604020202020204" pitchFamily="34" charset="0"/>
                <a:sym typeface="Wingdings" panose="05000000000000000000" pitchFamily="2" charset="2"/>
              </a:rPr>
              <a:t> </a:t>
            </a:r>
            <a:r>
              <a:rPr lang="zh-CN" altLang="en-US" b="1">
                <a:solidFill>
                  <a:srgbClr val="0033CC"/>
                </a:solidFill>
                <a:latin typeface="Arial" panose="020B0604020202020204" pitchFamily="34" charset="0"/>
                <a:sym typeface="Wingdings" panose="05000000000000000000" pitchFamily="2" charset="2"/>
              </a:rPr>
              <a:t>一定得到相同密文</a:t>
            </a:r>
            <a:endParaRPr lang="en-US" altLang="zh-CN" b="1">
              <a:solidFill>
                <a:srgbClr val="0033CC"/>
              </a:solidFill>
              <a:latin typeface="Arial" panose="020B0604020202020204" pitchFamily="34" charset="0"/>
            </a:endParaRPr>
          </a:p>
        </p:txBody>
      </p:sp>
    </p:spTree>
    <p:extLst>
      <p:ext uri="{BB962C8B-B14F-4D97-AF65-F5344CB8AC3E}">
        <p14:creationId xmlns:p14="http://schemas.microsoft.com/office/powerpoint/2010/main" val="504304930"/>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blinds(horizontal)">
                                      <p:cBhvr>
                                        <p:cTn id="7"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AE72236D-B173-4A89-95B0-9539A20A7C54}"/>
              </a:ext>
            </a:extLst>
          </p:cNvPr>
          <p:cNvSpPr>
            <a:spLocks noGrp="1" noChangeArrowheads="1"/>
          </p:cNvSpPr>
          <p:nvPr>
            <p:ph idx="1"/>
          </p:nvPr>
        </p:nvSpPr>
        <p:spPr>
          <a:xfrm>
            <a:off x="428625" y="1571625"/>
            <a:ext cx="8229600" cy="3232150"/>
          </a:xfrm>
        </p:spPr>
        <p:txBody>
          <a:bodyPr/>
          <a:lstStyle/>
          <a:p>
            <a:r>
              <a:rPr lang="zh-CN" altLang="zh-CN" b="1"/>
              <a:t>分组密码是将消息作为数据分组来加密或解密的，而</a:t>
            </a:r>
            <a:r>
              <a:rPr lang="zh-CN" altLang="zh-CN" b="1">
                <a:solidFill>
                  <a:srgbClr val="0033CC"/>
                </a:solidFill>
              </a:rPr>
              <a:t>实际应用中大多数消息的长度是不定的，数据格式也不同</a:t>
            </a:r>
            <a:r>
              <a:rPr lang="zh-CN" altLang="zh-CN" b="1"/>
              <a:t>。</a:t>
            </a:r>
            <a:r>
              <a:rPr lang="zh-CN" altLang="zh-CN" b="1">
                <a:solidFill>
                  <a:srgbClr val="FF0000"/>
                </a:solidFill>
              </a:rPr>
              <a:t>当消息长度大于分组长度时</a:t>
            </a:r>
            <a:r>
              <a:rPr lang="zh-CN" altLang="zh-CN" b="1"/>
              <a:t>，</a:t>
            </a:r>
            <a:r>
              <a:rPr lang="zh-CN" altLang="zh-CN" b="1">
                <a:solidFill>
                  <a:srgbClr val="0033CC"/>
                </a:solidFill>
              </a:rPr>
              <a:t>需要分成几个分组分别进行处理</a:t>
            </a:r>
            <a:r>
              <a:rPr lang="zh-CN" altLang="zh-CN" b="1"/>
              <a:t>。为了能灵活地运用基本的分组密码算法，人们设计了不同的处理方式，称为</a:t>
            </a:r>
            <a:r>
              <a:rPr lang="zh-CN" altLang="zh-CN" b="1">
                <a:solidFill>
                  <a:srgbClr val="FF0000"/>
                </a:solidFill>
              </a:rPr>
              <a:t>分组密码的工作模式</a:t>
            </a:r>
            <a:r>
              <a:rPr lang="zh-CN" altLang="zh-CN" b="1"/>
              <a:t>，也称为分组密码算法的运行模式。</a:t>
            </a:r>
            <a:endParaRPr lang="en-US" altLang="zh-CN" b="1"/>
          </a:p>
          <a:p>
            <a:r>
              <a:rPr lang="zh-CN" altLang="zh-CN" b="1">
                <a:solidFill>
                  <a:srgbClr val="FF0000"/>
                </a:solidFill>
              </a:rPr>
              <a:t>分组模式</a:t>
            </a:r>
            <a:r>
              <a:rPr lang="en-US" altLang="zh-CN" b="1">
                <a:solidFill>
                  <a:srgbClr val="FF0000"/>
                </a:solidFill>
              </a:rPr>
              <a:t> </a:t>
            </a:r>
            <a:r>
              <a:rPr lang="en-US" altLang="zh-CN" b="1">
                <a:solidFill>
                  <a:srgbClr val="FF0000"/>
                </a:solidFill>
                <a:sym typeface="Wingdings" panose="05000000000000000000" pitchFamily="2" charset="2"/>
              </a:rPr>
              <a:t> </a:t>
            </a:r>
            <a:r>
              <a:rPr lang="zh-CN" altLang="zh-CN" b="1">
                <a:solidFill>
                  <a:srgbClr val="FF0000"/>
                </a:solidFill>
              </a:rPr>
              <a:t>能为密文组提供一些其他的性质</a:t>
            </a:r>
            <a:r>
              <a:rPr lang="zh-CN" altLang="zh-CN" b="1"/>
              <a:t>，例如</a:t>
            </a:r>
            <a:r>
              <a:rPr lang="zh-CN" altLang="zh-CN" b="1">
                <a:solidFill>
                  <a:srgbClr val="0033CC"/>
                </a:solidFill>
              </a:rPr>
              <a:t>隐藏明文的统计特性</a:t>
            </a:r>
            <a:r>
              <a:rPr lang="zh-CN" altLang="zh-CN" b="1"/>
              <a:t>、</a:t>
            </a:r>
            <a:r>
              <a:rPr lang="zh-CN" altLang="zh-CN" b="1">
                <a:solidFill>
                  <a:srgbClr val="0033CC"/>
                </a:solidFill>
              </a:rPr>
              <a:t>数据格式</a:t>
            </a:r>
            <a:r>
              <a:rPr lang="zh-CN" altLang="zh-CN" b="1"/>
              <a:t>、</a:t>
            </a:r>
            <a:r>
              <a:rPr lang="zh-CN" altLang="zh-CN" b="1">
                <a:solidFill>
                  <a:srgbClr val="0033CC"/>
                </a:solidFill>
              </a:rPr>
              <a:t>控制错误传播</a:t>
            </a:r>
            <a:r>
              <a:rPr lang="zh-CN" altLang="zh-CN" b="1"/>
              <a:t>等，以</a:t>
            </a:r>
            <a:r>
              <a:rPr lang="zh-CN" altLang="zh-CN" b="1">
                <a:solidFill>
                  <a:srgbClr val="FF0000"/>
                </a:solidFill>
              </a:rPr>
              <a:t>提高</a:t>
            </a:r>
            <a:r>
              <a:rPr lang="zh-CN" altLang="zh-CN" b="1">
                <a:solidFill>
                  <a:srgbClr val="0033CC"/>
                </a:solidFill>
              </a:rPr>
              <a:t>整体安全性</a:t>
            </a:r>
            <a:r>
              <a:rPr lang="zh-CN" altLang="zh-CN" b="1"/>
              <a:t>，</a:t>
            </a:r>
            <a:r>
              <a:rPr lang="zh-CN" altLang="zh-CN" b="1">
                <a:solidFill>
                  <a:srgbClr val="FF0000"/>
                </a:solidFill>
              </a:rPr>
              <a:t>降低</a:t>
            </a:r>
            <a:r>
              <a:rPr lang="zh-CN" altLang="zh-CN" b="1">
                <a:solidFill>
                  <a:srgbClr val="0033CC"/>
                </a:solidFill>
              </a:rPr>
              <a:t>删除</a:t>
            </a:r>
            <a:r>
              <a:rPr lang="zh-CN" altLang="zh-CN" b="1"/>
              <a:t>、</a:t>
            </a:r>
            <a:r>
              <a:rPr lang="zh-CN" altLang="zh-CN" b="1">
                <a:solidFill>
                  <a:srgbClr val="0033CC"/>
                </a:solidFill>
              </a:rPr>
              <a:t>重放</a:t>
            </a:r>
            <a:r>
              <a:rPr lang="zh-CN" altLang="zh-CN" b="1"/>
              <a:t>、</a:t>
            </a:r>
            <a:r>
              <a:rPr lang="zh-CN" altLang="zh-CN" b="1">
                <a:solidFill>
                  <a:srgbClr val="0033CC"/>
                </a:solidFill>
              </a:rPr>
              <a:t>插入</a:t>
            </a:r>
            <a:r>
              <a:rPr lang="zh-CN" altLang="zh-CN" b="1"/>
              <a:t>和</a:t>
            </a:r>
            <a:r>
              <a:rPr lang="zh-CN" altLang="zh-CN" b="1">
                <a:solidFill>
                  <a:srgbClr val="0033CC"/>
                </a:solidFill>
              </a:rPr>
              <a:t>伪造</a:t>
            </a:r>
            <a:r>
              <a:rPr lang="zh-CN" altLang="zh-CN" b="1"/>
              <a:t>等攻击的机会。</a:t>
            </a:r>
            <a:endParaRPr lang="en-US" altLang="zh-CN" b="1"/>
          </a:p>
          <a:p>
            <a:r>
              <a:rPr lang="zh-CN" altLang="zh-CN" b="1"/>
              <a:t>常用的工作模式</a:t>
            </a:r>
            <a:r>
              <a:rPr lang="zh-CN" altLang="en-US" b="1"/>
              <a:t>有</a:t>
            </a:r>
            <a:r>
              <a:rPr lang="zh-CN" altLang="zh-CN" b="1">
                <a:solidFill>
                  <a:srgbClr val="0033CC"/>
                </a:solidFill>
              </a:rPr>
              <a:t>电子编码本</a:t>
            </a:r>
            <a:r>
              <a:rPr lang="en-US" altLang="zh-CN" b="1">
                <a:solidFill>
                  <a:srgbClr val="0033CC"/>
                </a:solidFill>
              </a:rPr>
              <a:t>ECB</a:t>
            </a:r>
            <a:r>
              <a:rPr lang="zh-CN" altLang="zh-CN" b="1"/>
              <a:t>模式、</a:t>
            </a:r>
            <a:r>
              <a:rPr lang="zh-CN" altLang="zh-CN" b="1">
                <a:solidFill>
                  <a:srgbClr val="0033CC"/>
                </a:solidFill>
              </a:rPr>
              <a:t>密码分组链接</a:t>
            </a:r>
            <a:r>
              <a:rPr lang="en-US" altLang="zh-CN" b="1">
                <a:solidFill>
                  <a:srgbClr val="0033CC"/>
                </a:solidFill>
              </a:rPr>
              <a:t>CBC</a:t>
            </a:r>
            <a:r>
              <a:rPr lang="zh-CN" altLang="zh-CN" b="1"/>
              <a:t>模式、</a:t>
            </a:r>
            <a:r>
              <a:rPr lang="zh-CN" altLang="zh-CN" b="1">
                <a:solidFill>
                  <a:srgbClr val="0033CC"/>
                </a:solidFill>
              </a:rPr>
              <a:t>输出反馈</a:t>
            </a:r>
            <a:r>
              <a:rPr lang="en-US" altLang="zh-CN" b="1">
                <a:solidFill>
                  <a:srgbClr val="0033CC"/>
                </a:solidFill>
              </a:rPr>
              <a:t>OFB</a:t>
            </a:r>
            <a:r>
              <a:rPr lang="zh-CN" altLang="zh-CN" b="1"/>
              <a:t>模式、</a:t>
            </a:r>
            <a:r>
              <a:rPr lang="zh-CN" altLang="zh-CN" b="1">
                <a:solidFill>
                  <a:srgbClr val="0033CC"/>
                </a:solidFill>
              </a:rPr>
              <a:t>密码反馈</a:t>
            </a:r>
            <a:r>
              <a:rPr lang="en-US" altLang="zh-CN" b="1">
                <a:solidFill>
                  <a:srgbClr val="0033CC"/>
                </a:solidFill>
              </a:rPr>
              <a:t>CFB</a:t>
            </a:r>
            <a:r>
              <a:rPr lang="zh-CN" altLang="zh-CN" b="1"/>
              <a:t>模式。</a:t>
            </a:r>
            <a:endParaRPr lang="zh-CN" altLang="en-US" b="1"/>
          </a:p>
        </p:txBody>
      </p:sp>
      <p:sp>
        <p:nvSpPr>
          <p:cNvPr id="4" name="标题 3">
            <a:extLst>
              <a:ext uri="{FF2B5EF4-FFF2-40B4-BE49-F238E27FC236}">
                <a16:creationId xmlns:a16="http://schemas.microsoft.com/office/drawing/2014/main" id="{5AC574CE-A1A4-4859-AFD7-0922165B88BD}"/>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2EDFCD6E-C0F6-4E45-9597-FE994BE93EA9}"/>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49157" name="TextBox 5">
            <a:extLst>
              <a:ext uri="{FF2B5EF4-FFF2-40B4-BE49-F238E27FC236}">
                <a16:creationId xmlns:a16="http://schemas.microsoft.com/office/drawing/2014/main" id="{18BC19BF-EE3C-46B6-A21D-34BCA2B01573}"/>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spTree>
    <p:extLst>
      <p:ext uri="{BB962C8B-B14F-4D97-AF65-F5344CB8AC3E}">
        <p14:creationId xmlns:p14="http://schemas.microsoft.com/office/powerpoint/2010/main" val="2856578029"/>
      </p:ext>
    </p:extLst>
  </p:cSld>
  <p:clrMapOvr>
    <a:masterClrMapping/>
  </p:clrMapOvr>
  <p:transition spd="med">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a:extLst>
              <a:ext uri="{FF2B5EF4-FFF2-40B4-BE49-F238E27FC236}">
                <a16:creationId xmlns:a16="http://schemas.microsoft.com/office/drawing/2014/main" id="{6118FC3D-1CE2-4EBC-8566-30ADCA1BE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1727200" y="1419225"/>
            <a:ext cx="622935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矩形 3">
            <a:extLst>
              <a:ext uri="{FF2B5EF4-FFF2-40B4-BE49-F238E27FC236}">
                <a16:creationId xmlns:a16="http://schemas.microsoft.com/office/drawing/2014/main" id="{1A751A2E-338E-46DB-9453-8F58013358E0}"/>
              </a:ext>
            </a:extLst>
          </p:cNvPr>
          <p:cNvSpPr>
            <a:spLocks noChangeArrowheads="1"/>
          </p:cNvSpPr>
          <p:nvPr/>
        </p:nvSpPr>
        <p:spPr bwMode="auto">
          <a:xfrm>
            <a:off x="2286000" y="3786188"/>
            <a:ext cx="4525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电子编码本模式</a:t>
            </a:r>
            <a:r>
              <a:rPr lang="en-US" altLang="zh-CN" b="1">
                <a:solidFill>
                  <a:srgbClr val="0033CC"/>
                </a:solidFill>
                <a:latin typeface="Arial" panose="020B0604020202020204" pitchFamily="34" charset="0"/>
              </a:rPr>
              <a:t>(Electronic Code Book</a:t>
            </a:r>
            <a:r>
              <a:rPr lang="zh-CN" altLang="en-US" b="1">
                <a:solidFill>
                  <a:srgbClr val="0033CC"/>
                </a:solidFill>
                <a:latin typeface="Arial" panose="020B0604020202020204" pitchFamily="34" charset="0"/>
              </a:rPr>
              <a:t>，</a:t>
            </a:r>
            <a:r>
              <a:rPr lang="en-US" altLang="zh-CN" b="1">
                <a:solidFill>
                  <a:srgbClr val="0033CC"/>
                </a:solidFill>
                <a:latin typeface="Arial" panose="020B0604020202020204" pitchFamily="34" charset="0"/>
              </a:rPr>
              <a:t>ECB)</a:t>
            </a:r>
            <a:endParaRPr lang="zh-CN" altLang="en-US" b="1">
              <a:solidFill>
                <a:srgbClr val="0033CC"/>
              </a:solidFill>
              <a:latin typeface="Arial" panose="020B0604020202020204" pitchFamily="34" charset="0"/>
            </a:endParaRPr>
          </a:p>
        </p:txBody>
      </p:sp>
      <p:sp>
        <p:nvSpPr>
          <p:cNvPr id="4" name="标题 3">
            <a:extLst>
              <a:ext uri="{FF2B5EF4-FFF2-40B4-BE49-F238E27FC236}">
                <a16:creationId xmlns:a16="http://schemas.microsoft.com/office/drawing/2014/main" id="{C11274E2-4750-4112-9F6D-942EC940EE3D}"/>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96F9ECF3-A251-4DA8-AA43-7605AE5324D8}"/>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50182" name="TextBox 5">
            <a:extLst>
              <a:ext uri="{FF2B5EF4-FFF2-40B4-BE49-F238E27FC236}">
                <a16:creationId xmlns:a16="http://schemas.microsoft.com/office/drawing/2014/main" id="{D162D457-DA8A-408B-ACED-525A28328BC5}"/>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spTree>
    <p:extLst>
      <p:ext uri="{BB962C8B-B14F-4D97-AF65-F5344CB8AC3E}">
        <p14:creationId xmlns:p14="http://schemas.microsoft.com/office/powerpoint/2010/main" val="1957064727"/>
      </p:ext>
    </p:extLst>
  </p:cSld>
  <p:clrMapOvr>
    <a:masterClrMapping/>
  </p:clrMapOvr>
  <p:transition spd="med">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a:extLst>
              <a:ext uri="{FF2B5EF4-FFF2-40B4-BE49-F238E27FC236}">
                <a16:creationId xmlns:a16="http://schemas.microsoft.com/office/drawing/2014/main" id="{81707396-BC5E-427F-B40F-BE61F8205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1365250" y="1419225"/>
            <a:ext cx="6375400"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矩形 3">
            <a:extLst>
              <a:ext uri="{FF2B5EF4-FFF2-40B4-BE49-F238E27FC236}">
                <a16:creationId xmlns:a16="http://schemas.microsoft.com/office/drawing/2014/main" id="{796D5FB7-CDEF-4222-8662-76DD3420AA01}"/>
              </a:ext>
            </a:extLst>
          </p:cNvPr>
          <p:cNvSpPr>
            <a:spLocks noChangeArrowheads="1"/>
          </p:cNvSpPr>
          <p:nvPr/>
        </p:nvSpPr>
        <p:spPr bwMode="auto">
          <a:xfrm>
            <a:off x="2071688" y="3714750"/>
            <a:ext cx="4810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密码分组链接模式</a:t>
            </a:r>
            <a:r>
              <a:rPr lang="en-US" altLang="zh-CN" b="1">
                <a:solidFill>
                  <a:srgbClr val="0033CC"/>
                </a:solidFill>
                <a:latin typeface="Arial" panose="020B0604020202020204" pitchFamily="34" charset="0"/>
              </a:rPr>
              <a:t>(Cipher Block Chaining</a:t>
            </a:r>
            <a:r>
              <a:rPr lang="zh-CN" altLang="en-US" b="1">
                <a:solidFill>
                  <a:srgbClr val="0033CC"/>
                </a:solidFill>
                <a:latin typeface="Arial" panose="020B0604020202020204" pitchFamily="34" charset="0"/>
              </a:rPr>
              <a:t>，</a:t>
            </a:r>
            <a:r>
              <a:rPr lang="en-US" altLang="zh-CN" b="1">
                <a:solidFill>
                  <a:srgbClr val="0033CC"/>
                </a:solidFill>
                <a:latin typeface="Arial" panose="020B0604020202020204" pitchFamily="34" charset="0"/>
              </a:rPr>
              <a:t>CBC)</a:t>
            </a:r>
            <a:endParaRPr lang="zh-CN" altLang="en-US" b="1">
              <a:solidFill>
                <a:srgbClr val="0033CC"/>
              </a:solidFill>
              <a:latin typeface="Arial" panose="020B0604020202020204" pitchFamily="34" charset="0"/>
            </a:endParaRPr>
          </a:p>
        </p:txBody>
      </p:sp>
      <p:sp>
        <p:nvSpPr>
          <p:cNvPr id="4" name="标题 3">
            <a:extLst>
              <a:ext uri="{FF2B5EF4-FFF2-40B4-BE49-F238E27FC236}">
                <a16:creationId xmlns:a16="http://schemas.microsoft.com/office/drawing/2014/main" id="{A30C57A9-0228-4F05-92D3-62B58EACA509}"/>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A45EE298-A20E-41A9-AC88-5ED6FE63F5D4}"/>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51206" name="TextBox 5">
            <a:extLst>
              <a:ext uri="{FF2B5EF4-FFF2-40B4-BE49-F238E27FC236}">
                <a16:creationId xmlns:a16="http://schemas.microsoft.com/office/drawing/2014/main" id="{DAF95147-68B9-409A-81A7-2631A2FE1411}"/>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spTree>
    <p:extLst>
      <p:ext uri="{BB962C8B-B14F-4D97-AF65-F5344CB8AC3E}">
        <p14:creationId xmlns:p14="http://schemas.microsoft.com/office/powerpoint/2010/main" val="903735340"/>
      </p:ext>
    </p:extLst>
  </p:cSld>
  <p:clrMapOvr>
    <a:masterClrMapping/>
  </p:clrMapOvr>
  <p:transition spd="med">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a:extLst>
              <a:ext uri="{FF2B5EF4-FFF2-40B4-BE49-F238E27FC236}">
                <a16:creationId xmlns:a16="http://schemas.microsoft.com/office/drawing/2014/main" id="{1E60526E-1CFA-4BB6-8123-0DE5161DA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1643063" y="1428750"/>
            <a:ext cx="6049962"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矩形 3">
            <a:extLst>
              <a:ext uri="{FF2B5EF4-FFF2-40B4-BE49-F238E27FC236}">
                <a16:creationId xmlns:a16="http://schemas.microsoft.com/office/drawing/2014/main" id="{8FAA66D9-59B6-49EC-B3D0-9A8630617DB6}"/>
              </a:ext>
            </a:extLst>
          </p:cNvPr>
          <p:cNvSpPr>
            <a:spLocks noChangeArrowheads="1"/>
          </p:cNvSpPr>
          <p:nvPr/>
        </p:nvSpPr>
        <p:spPr bwMode="auto">
          <a:xfrm>
            <a:off x="2643188" y="4214813"/>
            <a:ext cx="3910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密码反馈模式 </a:t>
            </a:r>
            <a:r>
              <a:rPr lang="en-US" altLang="zh-CN" b="1">
                <a:solidFill>
                  <a:srgbClr val="0033CC"/>
                </a:solidFill>
                <a:latin typeface="Arial" panose="020B0604020202020204" pitchFamily="34" charset="0"/>
              </a:rPr>
              <a:t>(Cipher FeedBack</a:t>
            </a:r>
            <a:r>
              <a:rPr lang="zh-CN" altLang="en-US" b="1">
                <a:solidFill>
                  <a:srgbClr val="0033CC"/>
                </a:solidFill>
                <a:latin typeface="Arial" panose="020B0604020202020204" pitchFamily="34" charset="0"/>
              </a:rPr>
              <a:t>，</a:t>
            </a:r>
            <a:r>
              <a:rPr lang="en-US" altLang="zh-CN" b="1">
                <a:solidFill>
                  <a:srgbClr val="0033CC"/>
                </a:solidFill>
                <a:latin typeface="Arial" panose="020B0604020202020204" pitchFamily="34" charset="0"/>
              </a:rPr>
              <a:t>CFB)</a:t>
            </a:r>
            <a:endParaRPr lang="zh-CN" altLang="en-US" b="1">
              <a:solidFill>
                <a:srgbClr val="0033CC"/>
              </a:solidFill>
              <a:latin typeface="Arial" panose="020B0604020202020204" pitchFamily="34" charset="0"/>
            </a:endParaRPr>
          </a:p>
        </p:txBody>
      </p:sp>
      <p:sp>
        <p:nvSpPr>
          <p:cNvPr id="4" name="标题 3">
            <a:extLst>
              <a:ext uri="{FF2B5EF4-FFF2-40B4-BE49-F238E27FC236}">
                <a16:creationId xmlns:a16="http://schemas.microsoft.com/office/drawing/2014/main" id="{6156F178-E4BE-4E56-8802-FE2714008E94}"/>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60CD9B4B-5130-4154-B65A-24E1436F08FD}"/>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52230" name="TextBox 5">
            <a:extLst>
              <a:ext uri="{FF2B5EF4-FFF2-40B4-BE49-F238E27FC236}">
                <a16:creationId xmlns:a16="http://schemas.microsoft.com/office/drawing/2014/main" id="{83749136-B9F8-4B12-B06E-96126E19B84E}"/>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sp>
        <p:nvSpPr>
          <p:cNvPr id="8" name="矩形 7">
            <a:extLst>
              <a:ext uri="{FF2B5EF4-FFF2-40B4-BE49-F238E27FC236}">
                <a16:creationId xmlns:a16="http://schemas.microsoft.com/office/drawing/2014/main" id="{258607C5-C273-4FEA-8AAD-9BF42EE090FA}"/>
              </a:ext>
            </a:extLst>
          </p:cNvPr>
          <p:cNvSpPr/>
          <p:nvPr/>
        </p:nvSpPr>
        <p:spPr bwMode="auto">
          <a:xfrm>
            <a:off x="214313" y="2716213"/>
            <a:ext cx="1236662" cy="863600"/>
          </a:xfrm>
          <a:prstGeom prst="rect">
            <a:avLst/>
          </a:prstGeom>
          <a:noFill/>
          <a:ln w="38100" cap="flat" cmpd="sng" algn="ctr">
            <a:solidFill>
              <a:srgbClr val="FF0000"/>
            </a:solidFill>
            <a:prstDash val="solid"/>
            <a:round/>
            <a:headEnd type="none" w="med" len="med"/>
            <a:tailEnd type="none" w="med" len="med"/>
          </a:ln>
          <a:effectLst/>
        </p:spPr>
        <p:txBody>
          <a:bodyPr wrap="none" anchor="ctr"/>
          <a:lstStyle/>
          <a:p>
            <a:pPr algn="ctr" eaLnBrk="1" hangingPunct="1">
              <a:defRPr/>
            </a:pPr>
            <a:r>
              <a:rPr lang="en-US" altLang="zh-CN" sz="1600" dirty="0">
                <a:latin typeface="+mj-ea"/>
                <a:ea typeface="+mj-ea"/>
              </a:rPr>
              <a:t>s</a:t>
            </a:r>
            <a:r>
              <a:rPr lang="zh-CN" altLang="en-US" sz="1600" dirty="0">
                <a:latin typeface="+mj-ea"/>
                <a:ea typeface="+mj-ea"/>
              </a:rPr>
              <a:t>通常</a:t>
            </a:r>
            <a:endParaRPr lang="en-US" altLang="zh-CN" sz="1600" dirty="0">
              <a:latin typeface="+mj-ea"/>
              <a:ea typeface="+mj-ea"/>
            </a:endParaRPr>
          </a:p>
          <a:p>
            <a:pPr algn="ctr" eaLnBrk="1" hangingPunct="1">
              <a:defRPr/>
            </a:pPr>
            <a:r>
              <a:rPr lang="zh-CN" altLang="en-US" sz="1600" dirty="0">
                <a:latin typeface="+mj-ea"/>
                <a:ea typeface="+mj-ea"/>
              </a:rPr>
              <a:t>选择</a:t>
            </a:r>
            <a:r>
              <a:rPr lang="en-US" altLang="zh-CN" sz="1600" dirty="0">
                <a:latin typeface="+mj-ea"/>
                <a:ea typeface="+mj-ea"/>
              </a:rPr>
              <a:t>8(</a:t>
            </a:r>
            <a:r>
              <a:rPr lang="zh-CN" altLang="en-US" sz="1600" dirty="0">
                <a:latin typeface="+mj-ea"/>
                <a:ea typeface="+mj-ea"/>
              </a:rPr>
              <a:t>比特</a:t>
            </a:r>
            <a:r>
              <a:rPr lang="en-US" altLang="zh-CN" sz="1600" dirty="0">
                <a:latin typeface="+mj-ea"/>
                <a:ea typeface="+mj-ea"/>
              </a:rPr>
              <a:t>)</a:t>
            </a:r>
            <a:endParaRPr lang="zh-CN" altLang="en-US" sz="1600" dirty="0">
              <a:latin typeface="+mj-ea"/>
              <a:ea typeface="+mj-ea"/>
            </a:endParaRPr>
          </a:p>
        </p:txBody>
      </p:sp>
    </p:spTree>
    <p:extLst>
      <p:ext uri="{BB962C8B-B14F-4D97-AF65-F5344CB8AC3E}">
        <p14:creationId xmlns:p14="http://schemas.microsoft.com/office/powerpoint/2010/main" val="110193210"/>
      </p:ext>
    </p:extLst>
  </p:cSld>
  <p:clrMapOvr>
    <a:masterClrMapping/>
  </p:clrMapOvr>
  <p:transition spd="med">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63E4032B-3AA6-4200-886A-6012B3887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1214438" y="1357313"/>
            <a:ext cx="670877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矩形 3">
            <a:extLst>
              <a:ext uri="{FF2B5EF4-FFF2-40B4-BE49-F238E27FC236}">
                <a16:creationId xmlns:a16="http://schemas.microsoft.com/office/drawing/2014/main" id="{8ECB3413-9D1C-4197-850A-F49532864F15}"/>
              </a:ext>
            </a:extLst>
          </p:cNvPr>
          <p:cNvSpPr>
            <a:spLocks noChangeArrowheads="1"/>
          </p:cNvSpPr>
          <p:nvPr/>
        </p:nvSpPr>
        <p:spPr bwMode="auto">
          <a:xfrm>
            <a:off x="2714625" y="4286250"/>
            <a:ext cx="3946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输出反馈模式 </a:t>
            </a:r>
            <a:r>
              <a:rPr lang="en-US" altLang="zh-CN" b="1">
                <a:solidFill>
                  <a:srgbClr val="0033CC"/>
                </a:solidFill>
                <a:latin typeface="Arial" panose="020B0604020202020204" pitchFamily="34" charset="0"/>
              </a:rPr>
              <a:t>(Output FeedBack</a:t>
            </a:r>
            <a:r>
              <a:rPr lang="zh-CN" altLang="en-US" b="1">
                <a:solidFill>
                  <a:srgbClr val="0033CC"/>
                </a:solidFill>
                <a:latin typeface="Arial" panose="020B0604020202020204" pitchFamily="34" charset="0"/>
              </a:rPr>
              <a:t>，</a:t>
            </a:r>
            <a:r>
              <a:rPr lang="en-US" altLang="zh-CN" b="1">
                <a:solidFill>
                  <a:srgbClr val="0033CC"/>
                </a:solidFill>
                <a:latin typeface="Arial" panose="020B0604020202020204" pitchFamily="34" charset="0"/>
              </a:rPr>
              <a:t>OFB)</a:t>
            </a:r>
            <a:endParaRPr lang="zh-CN" altLang="en-US" b="1">
              <a:solidFill>
                <a:srgbClr val="0033CC"/>
              </a:solidFill>
              <a:latin typeface="Arial" panose="020B0604020202020204" pitchFamily="34" charset="0"/>
            </a:endParaRPr>
          </a:p>
        </p:txBody>
      </p:sp>
      <p:sp>
        <p:nvSpPr>
          <p:cNvPr id="4" name="标题 3">
            <a:extLst>
              <a:ext uri="{FF2B5EF4-FFF2-40B4-BE49-F238E27FC236}">
                <a16:creationId xmlns:a16="http://schemas.microsoft.com/office/drawing/2014/main" id="{D2C2D216-CDBA-49CA-A8AA-B75612A4C02F}"/>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493A6007-8C48-46D8-A079-D78845D53588}"/>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53254" name="TextBox 5">
            <a:extLst>
              <a:ext uri="{FF2B5EF4-FFF2-40B4-BE49-F238E27FC236}">
                <a16:creationId xmlns:a16="http://schemas.microsoft.com/office/drawing/2014/main" id="{B7C1B3B3-7329-4B72-A848-753D7588AFE1}"/>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sp>
        <p:nvSpPr>
          <p:cNvPr id="7" name="矩形 6">
            <a:extLst>
              <a:ext uri="{FF2B5EF4-FFF2-40B4-BE49-F238E27FC236}">
                <a16:creationId xmlns:a16="http://schemas.microsoft.com/office/drawing/2014/main" id="{EF8F1820-517E-4C35-A856-D62FF1935E84}"/>
              </a:ext>
            </a:extLst>
          </p:cNvPr>
          <p:cNvSpPr/>
          <p:nvPr/>
        </p:nvSpPr>
        <p:spPr bwMode="auto">
          <a:xfrm>
            <a:off x="214313" y="2716213"/>
            <a:ext cx="1236662" cy="863600"/>
          </a:xfrm>
          <a:prstGeom prst="rect">
            <a:avLst/>
          </a:prstGeom>
          <a:noFill/>
          <a:ln w="38100" cap="flat" cmpd="sng" algn="ctr">
            <a:solidFill>
              <a:srgbClr val="FF0000"/>
            </a:solidFill>
            <a:prstDash val="solid"/>
            <a:round/>
            <a:headEnd type="none" w="med" len="med"/>
            <a:tailEnd type="none" w="med" len="med"/>
          </a:ln>
          <a:effectLst/>
        </p:spPr>
        <p:txBody>
          <a:bodyPr wrap="none" anchor="ctr"/>
          <a:lstStyle/>
          <a:p>
            <a:pPr algn="ctr" eaLnBrk="1" hangingPunct="1">
              <a:defRPr/>
            </a:pPr>
            <a:r>
              <a:rPr lang="en-US" altLang="zh-CN" sz="1600" dirty="0">
                <a:latin typeface="+mj-ea"/>
                <a:ea typeface="+mj-ea"/>
              </a:rPr>
              <a:t>s</a:t>
            </a:r>
            <a:r>
              <a:rPr lang="zh-CN" altLang="en-US" sz="1600" dirty="0">
                <a:latin typeface="+mj-ea"/>
                <a:ea typeface="+mj-ea"/>
              </a:rPr>
              <a:t>通常</a:t>
            </a:r>
            <a:endParaRPr lang="en-US" altLang="zh-CN" sz="1600" dirty="0">
              <a:latin typeface="+mj-ea"/>
              <a:ea typeface="+mj-ea"/>
            </a:endParaRPr>
          </a:p>
          <a:p>
            <a:pPr algn="ctr" eaLnBrk="1" hangingPunct="1">
              <a:defRPr/>
            </a:pPr>
            <a:r>
              <a:rPr lang="zh-CN" altLang="en-US" sz="1600" dirty="0">
                <a:latin typeface="+mj-ea"/>
                <a:ea typeface="+mj-ea"/>
              </a:rPr>
              <a:t>选择</a:t>
            </a:r>
            <a:r>
              <a:rPr lang="en-US" altLang="zh-CN" sz="1600" dirty="0">
                <a:latin typeface="+mj-ea"/>
                <a:ea typeface="+mj-ea"/>
              </a:rPr>
              <a:t>8(</a:t>
            </a:r>
            <a:r>
              <a:rPr lang="zh-CN" altLang="en-US" sz="1600" dirty="0">
                <a:latin typeface="+mj-ea"/>
                <a:ea typeface="+mj-ea"/>
              </a:rPr>
              <a:t>比特</a:t>
            </a:r>
            <a:r>
              <a:rPr lang="en-US" altLang="zh-CN" sz="1600" dirty="0">
                <a:latin typeface="+mj-ea"/>
                <a:ea typeface="+mj-ea"/>
              </a:rPr>
              <a:t>)</a:t>
            </a:r>
            <a:endParaRPr lang="zh-CN" altLang="en-US" sz="1600" dirty="0">
              <a:latin typeface="+mj-ea"/>
              <a:ea typeface="+mj-ea"/>
            </a:endParaRPr>
          </a:p>
        </p:txBody>
      </p:sp>
    </p:spTree>
    <p:extLst>
      <p:ext uri="{BB962C8B-B14F-4D97-AF65-F5344CB8AC3E}">
        <p14:creationId xmlns:p14="http://schemas.microsoft.com/office/powerpoint/2010/main" val="2942918834"/>
      </p:ext>
    </p:extLst>
  </p:cSld>
  <p:clrMapOvr>
    <a:masterClrMapping/>
  </p:clrMapOvr>
  <p:transition spd="med">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3">
            <a:extLst>
              <a:ext uri="{FF2B5EF4-FFF2-40B4-BE49-F238E27FC236}">
                <a16:creationId xmlns:a16="http://schemas.microsoft.com/office/drawing/2014/main" id="{E46C4427-2492-4816-98EC-A89B5D51322B}"/>
              </a:ext>
            </a:extLst>
          </p:cNvPr>
          <p:cNvSpPr>
            <a:spLocks noChangeArrowheads="1"/>
          </p:cNvSpPr>
          <p:nvPr/>
        </p:nvSpPr>
        <p:spPr bwMode="auto">
          <a:xfrm>
            <a:off x="2959100" y="4003675"/>
            <a:ext cx="3457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solidFill>
                  <a:srgbClr val="0033CC"/>
                </a:solidFill>
                <a:latin typeface="Arial" panose="020B0604020202020204" pitchFamily="34" charset="0"/>
              </a:rPr>
              <a:t>计数器模式 </a:t>
            </a:r>
            <a:r>
              <a:rPr lang="en-US" altLang="zh-CN" b="1">
                <a:solidFill>
                  <a:srgbClr val="0033CC"/>
                </a:solidFill>
                <a:latin typeface="Arial" panose="020B0604020202020204" pitchFamily="34" charset="0"/>
              </a:rPr>
              <a:t>(Counter</a:t>
            </a:r>
            <a:r>
              <a:rPr lang="zh-CN" altLang="en-US" b="1">
                <a:solidFill>
                  <a:srgbClr val="0033CC"/>
                </a:solidFill>
                <a:latin typeface="Arial" panose="020B0604020202020204" pitchFamily="34" charset="0"/>
              </a:rPr>
              <a:t>，</a:t>
            </a:r>
            <a:r>
              <a:rPr lang="en-US" altLang="zh-CN" b="1">
                <a:solidFill>
                  <a:srgbClr val="0033CC"/>
                </a:solidFill>
                <a:latin typeface="Arial" panose="020B0604020202020204" pitchFamily="34" charset="0"/>
              </a:rPr>
              <a:t>CTR</a:t>
            </a:r>
            <a:r>
              <a:rPr lang="zh-CN" altLang="en-US" b="1">
                <a:solidFill>
                  <a:srgbClr val="0033CC"/>
                </a:solidFill>
                <a:latin typeface="Arial" panose="020B0604020202020204" pitchFamily="34" charset="0"/>
              </a:rPr>
              <a:t>模式</a:t>
            </a:r>
            <a:r>
              <a:rPr lang="en-US" altLang="zh-CN" b="1">
                <a:solidFill>
                  <a:srgbClr val="0033CC"/>
                </a:solidFill>
                <a:latin typeface="Arial" panose="020B0604020202020204" pitchFamily="34" charset="0"/>
              </a:rPr>
              <a:t>) </a:t>
            </a:r>
          </a:p>
          <a:p>
            <a:pPr algn="ctr" eaLnBrk="1" hangingPunct="1">
              <a:lnSpc>
                <a:spcPct val="100000"/>
              </a:lnSpc>
              <a:buClrTx/>
              <a:buFontTx/>
              <a:buNone/>
            </a:pPr>
            <a:r>
              <a:rPr lang="zh-CN" altLang="en-US" b="1">
                <a:solidFill>
                  <a:srgbClr val="FF0000"/>
                </a:solidFill>
                <a:latin typeface="Arial" panose="020B0604020202020204" pitchFamily="34" charset="0"/>
              </a:rPr>
              <a:t>注意：可并行处理，</a:t>
            </a:r>
            <a:r>
              <a:rPr lang="en-US" altLang="zh-CN" b="1">
                <a:solidFill>
                  <a:srgbClr val="FF0000"/>
                </a:solidFill>
                <a:latin typeface="Arial" panose="020B0604020202020204" pitchFamily="34" charset="0"/>
              </a:rPr>
              <a:t>IV</a:t>
            </a:r>
            <a:r>
              <a:rPr lang="zh-CN" altLang="en-US" b="1">
                <a:solidFill>
                  <a:srgbClr val="FF0000"/>
                </a:solidFill>
                <a:latin typeface="Arial" panose="020B0604020202020204" pitchFamily="34" charset="0"/>
              </a:rPr>
              <a:t>必须随机选择</a:t>
            </a:r>
          </a:p>
        </p:txBody>
      </p:sp>
      <p:sp>
        <p:nvSpPr>
          <p:cNvPr id="4" name="标题 3">
            <a:extLst>
              <a:ext uri="{FF2B5EF4-FFF2-40B4-BE49-F238E27FC236}">
                <a16:creationId xmlns:a16="http://schemas.microsoft.com/office/drawing/2014/main" id="{8BC7E467-F230-4600-9DAF-745AA7E37E27}"/>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3D98BC4D-39A9-4630-B02E-7AEED9B93A08}"/>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54277" name="TextBox 5">
            <a:extLst>
              <a:ext uri="{FF2B5EF4-FFF2-40B4-BE49-F238E27FC236}">
                <a16:creationId xmlns:a16="http://schemas.microsoft.com/office/drawing/2014/main" id="{8D94391C-37CF-401D-A12D-BAE939061952}"/>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a:solidFill>
                  <a:srgbClr val="FF0000"/>
                </a:solidFill>
                <a:latin typeface="Arial" panose="020B0604020202020204" pitchFamily="34" charset="0"/>
              </a:rPr>
              <a:t>3.</a:t>
            </a:r>
            <a:r>
              <a:rPr lang="zh-CN" altLang="en-US" sz="1800" b="1">
                <a:solidFill>
                  <a:srgbClr val="FF0000"/>
                </a:solidFill>
                <a:latin typeface="Arial" panose="020B0604020202020204" pitchFamily="34" charset="0"/>
              </a:rPr>
              <a:t>分组密码的工作模式</a:t>
            </a:r>
          </a:p>
        </p:txBody>
      </p:sp>
      <p:sp>
        <p:nvSpPr>
          <p:cNvPr id="54278" name="矩形 3">
            <a:extLst>
              <a:ext uri="{FF2B5EF4-FFF2-40B4-BE49-F238E27FC236}">
                <a16:creationId xmlns:a16="http://schemas.microsoft.com/office/drawing/2014/main" id="{5CB6460A-65EA-4BB1-A0E5-41999EAD2C55}"/>
              </a:ext>
            </a:extLst>
          </p:cNvPr>
          <p:cNvSpPr>
            <a:spLocks noChangeArrowheads="1"/>
          </p:cNvSpPr>
          <p:nvPr/>
        </p:nvSpPr>
        <p:spPr bwMode="auto">
          <a:xfrm>
            <a:off x="2268538" y="1700213"/>
            <a:ext cx="4826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b="1">
                <a:solidFill>
                  <a:srgbClr val="FF0000"/>
                </a:solidFill>
                <a:latin typeface="Arial" panose="020B0604020202020204" pitchFamily="34" charset="0"/>
              </a:rPr>
              <a:t>m[0]	m[1]		……	m[L]</a:t>
            </a:r>
            <a:endParaRPr lang="en-US" altLang="zh-CN" b="1">
              <a:solidFill>
                <a:srgbClr val="0033CC"/>
              </a:solidFill>
              <a:latin typeface="Arial" panose="020B0604020202020204" pitchFamily="34" charset="0"/>
            </a:endParaRPr>
          </a:p>
        </p:txBody>
      </p:sp>
      <p:sp>
        <p:nvSpPr>
          <p:cNvPr id="54279" name="矩形 3">
            <a:extLst>
              <a:ext uri="{FF2B5EF4-FFF2-40B4-BE49-F238E27FC236}">
                <a16:creationId xmlns:a16="http://schemas.microsoft.com/office/drawing/2014/main" id="{B0B5C82E-C33A-41F8-831E-498EC3D6606D}"/>
              </a:ext>
            </a:extLst>
          </p:cNvPr>
          <p:cNvSpPr>
            <a:spLocks noChangeArrowheads="1"/>
          </p:cNvSpPr>
          <p:nvPr/>
        </p:nvSpPr>
        <p:spPr bwMode="auto">
          <a:xfrm>
            <a:off x="468313" y="1708150"/>
            <a:ext cx="100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b="1">
                <a:solidFill>
                  <a:srgbClr val="FF0000"/>
                </a:solidFill>
                <a:latin typeface="Arial" panose="020B0604020202020204" pitchFamily="34" charset="0"/>
              </a:rPr>
              <a:t>IV</a:t>
            </a:r>
            <a:endParaRPr lang="en-US" altLang="zh-CN" b="1">
              <a:solidFill>
                <a:srgbClr val="0033CC"/>
              </a:solidFill>
              <a:latin typeface="Arial" panose="020B0604020202020204" pitchFamily="34" charset="0"/>
            </a:endParaRPr>
          </a:p>
        </p:txBody>
      </p:sp>
      <p:sp>
        <p:nvSpPr>
          <p:cNvPr id="54280" name="矩形 3">
            <a:extLst>
              <a:ext uri="{FF2B5EF4-FFF2-40B4-BE49-F238E27FC236}">
                <a16:creationId xmlns:a16="http://schemas.microsoft.com/office/drawing/2014/main" id="{DA623E79-D12E-4777-A651-999F29992455}"/>
              </a:ext>
            </a:extLst>
          </p:cNvPr>
          <p:cNvSpPr>
            <a:spLocks noChangeArrowheads="1"/>
          </p:cNvSpPr>
          <p:nvPr/>
        </p:nvSpPr>
        <p:spPr bwMode="auto">
          <a:xfrm>
            <a:off x="2268538" y="2305050"/>
            <a:ext cx="4826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b="1">
                <a:solidFill>
                  <a:srgbClr val="FF0000"/>
                </a:solidFill>
                <a:latin typeface="Arial" panose="020B0604020202020204" pitchFamily="34" charset="0"/>
              </a:rPr>
              <a:t>F(k,IV)	 F(k,IV+1) 	……	 F(k,IV+L)</a:t>
            </a:r>
            <a:endParaRPr lang="en-US" altLang="zh-CN" b="1">
              <a:solidFill>
                <a:srgbClr val="0033CC"/>
              </a:solidFill>
              <a:latin typeface="Arial" panose="020B0604020202020204" pitchFamily="34" charset="0"/>
            </a:endParaRPr>
          </a:p>
        </p:txBody>
      </p:sp>
      <p:sp>
        <p:nvSpPr>
          <p:cNvPr id="54281" name="矩形 3">
            <a:extLst>
              <a:ext uri="{FF2B5EF4-FFF2-40B4-BE49-F238E27FC236}">
                <a16:creationId xmlns:a16="http://schemas.microsoft.com/office/drawing/2014/main" id="{34567463-AC7A-41CF-B4DD-43FBECE1F3C9}"/>
              </a:ext>
            </a:extLst>
          </p:cNvPr>
          <p:cNvSpPr>
            <a:spLocks noChangeArrowheads="1"/>
          </p:cNvSpPr>
          <p:nvPr/>
        </p:nvSpPr>
        <p:spPr bwMode="auto">
          <a:xfrm>
            <a:off x="2268538" y="3219450"/>
            <a:ext cx="4826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b="1">
                <a:solidFill>
                  <a:srgbClr val="FF0000"/>
                </a:solidFill>
                <a:latin typeface="Arial" panose="020B0604020202020204" pitchFamily="34" charset="0"/>
              </a:rPr>
              <a:t>c[0]	c[1]		……	c[L]</a:t>
            </a:r>
            <a:endParaRPr lang="en-US" altLang="zh-CN" b="1">
              <a:solidFill>
                <a:srgbClr val="0033CC"/>
              </a:solidFill>
              <a:latin typeface="Arial" panose="020B0604020202020204" pitchFamily="34" charset="0"/>
            </a:endParaRPr>
          </a:p>
        </p:txBody>
      </p:sp>
      <p:cxnSp>
        <p:nvCxnSpPr>
          <p:cNvPr id="54282" name="直接连接符 11">
            <a:extLst>
              <a:ext uri="{FF2B5EF4-FFF2-40B4-BE49-F238E27FC236}">
                <a16:creationId xmlns:a16="http://schemas.microsoft.com/office/drawing/2014/main" id="{4252012F-FCEF-4B8C-8DC6-2F9CA5FD2916}"/>
              </a:ext>
            </a:extLst>
          </p:cNvPr>
          <p:cNvCxnSpPr>
            <a:cxnSpLocks noChangeShapeType="1"/>
          </p:cNvCxnSpPr>
          <p:nvPr/>
        </p:nvCxnSpPr>
        <p:spPr bwMode="auto">
          <a:xfrm>
            <a:off x="107950" y="2859088"/>
            <a:ext cx="8424863"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54283" name="矩形 3">
            <a:extLst>
              <a:ext uri="{FF2B5EF4-FFF2-40B4-BE49-F238E27FC236}">
                <a16:creationId xmlns:a16="http://schemas.microsoft.com/office/drawing/2014/main" id="{01930975-F4F0-4E82-8392-7D0E82EA9119}"/>
              </a:ext>
            </a:extLst>
          </p:cNvPr>
          <p:cNvSpPr>
            <a:spLocks noChangeArrowheads="1"/>
          </p:cNvSpPr>
          <p:nvPr/>
        </p:nvSpPr>
        <p:spPr bwMode="auto">
          <a:xfrm>
            <a:off x="468313" y="3219450"/>
            <a:ext cx="100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b="1">
                <a:solidFill>
                  <a:srgbClr val="FF0000"/>
                </a:solidFill>
                <a:latin typeface="Arial" panose="020B0604020202020204" pitchFamily="34" charset="0"/>
              </a:rPr>
              <a:t>IV</a:t>
            </a:r>
            <a:endParaRPr lang="en-US" altLang="zh-CN" b="1">
              <a:solidFill>
                <a:srgbClr val="0033CC"/>
              </a:solidFill>
              <a:latin typeface="Arial" panose="020B0604020202020204" pitchFamily="34" charset="0"/>
            </a:endParaRPr>
          </a:p>
        </p:txBody>
      </p:sp>
      <p:sp>
        <p:nvSpPr>
          <p:cNvPr id="14" name="矩形 3">
            <a:extLst>
              <a:ext uri="{FF2B5EF4-FFF2-40B4-BE49-F238E27FC236}">
                <a16:creationId xmlns:a16="http://schemas.microsoft.com/office/drawing/2014/main" id="{81B1AB40-9296-4CA0-95F3-6ACB56486755}"/>
              </a:ext>
            </a:extLst>
          </p:cNvPr>
          <p:cNvSpPr>
            <a:spLocks noChangeArrowheads="1"/>
          </p:cNvSpPr>
          <p:nvPr/>
        </p:nvSpPr>
        <p:spPr bwMode="auto">
          <a:xfrm>
            <a:off x="2051050" y="1924050"/>
            <a:ext cx="1008063" cy="461963"/>
          </a:xfrm>
          <a:prstGeom prst="rect">
            <a:avLst/>
          </a:prstGeom>
          <a:noFill/>
          <a:ln w="9525">
            <a:noFill/>
            <a:miter lim="800000"/>
            <a:headEnd/>
            <a:tailEnd/>
          </a:ln>
        </p:spPr>
        <p:txBody>
          <a:bodyPr>
            <a:spAutoFit/>
          </a:bodyPr>
          <a:lstStyle/>
          <a:p>
            <a:pPr algn="ctr" eaLnBrk="1" hangingPunct="1">
              <a:defRPr/>
            </a:pPr>
            <a:r>
              <a:rPr lang="en-US" altLang="zh-CN" sz="2400" b="1" dirty="0">
                <a:solidFill>
                  <a:srgbClr val="FF0000"/>
                </a:solidFill>
                <a:effectLst>
                  <a:outerShdw blurRad="38100" dist="38100" dir="2700000" algn="tl">
                    <a:srgbClr val="000000">
                      <a:alpha val="43137"/>
                    </a:srgbClr>
                  </a:outerShdw>
                </a:effectLst>
                <a:latin typeface="Arial" charset="0"/>
              </a:rPr>
              <a:t>⊕</a:t>
            </a:r>
            <a:endParaRPr lang="en-US" altLang="zh-CN" sz="2400" b="1" dirty="0">
              <a:solidFill>
                <a:srgbClr val="0033CC"/>
              </a:solidFill>
              <a:effectLst>
                <a:outerShdw blurRad="38100" dist="38100" dir="2700000" algn="tl">
                  <a:srgbClr val="000000">
                    <a:alpha val="43137"/>
                  </a:srgbClr>
                </a:outerShdw>
              </a:effectLst>
              <a:latin typeface="Arial" charset="0"/>
            </a:endParaRPr>
          </a:p>
        </p:txBody>
      </p:sp>
      <p:sp>
        <p:nvSpPr>
          <p:cNvPr id="15" name="矩形 3">
            <a:extLst>
              <a:ext uri="{FF2B5EF4-FFF2-40B4-BE49-F238E27FC236}">
                <a16:creationId xmlns:a16="http://schemas.microsoft.com/office/drawing/2014/main" id="{ED9EC673-EEB1-4344-849C-40C55CE988C1}"/>
              </a:ext>
            </a:extLst>
          </p:cNvPr>
          <p:cNvSpPr>
            <a:spLocks noChangeArrowheads="1"/>
          </p:cNvSpPr>
          <p:nvPr/>
        </p:nvSpPr>
        <p:spPr bwMode="auto">
          <a:xfrm>
            <a:off x="2987675" y="1924050"/>
            <a:ext cx="1008063" cy="461963"/>
          </a:xfrm>
          <a:prstGeom prst="rect">
            <a:avLst/>
          </a:prstGeom>
          <a:noFill/>
          <a:ln w="9525">
            <a:noFill/>
            <a:miter lim="800000"/>
            <a:headEnd/>
            <a:tailEnd/>
          </a:ln>
        </p:spPr>
        <p:txBody>
          <a:bodyPr>
            <a:spAutoFit/>
          </a:bodyPr>
          <a:lstStyle/>
          <a:p>
            <a:pPr algn="ctr" eaLnBrk="1" hangingPunct="1">
              <a:defRPr/>
            </a:pPr>
            <a:r>
              <a:rPr lang="en-US" altLang="zh-CN" sz="2400" b="1" dirty="0">
                <a:solidFill>
                  <a:srgbClr val="FF0000"/>
                </a:solidFill>
                <a:effectLst>
                  <a:outerShdw blurRad="38100" dist="38100" dir="2700000" algn="tl">
                    <a:srgbClr val="000000">
                      <a:alpha val="43137"/>
                    </a:srgbClr>
                  </a:outerShdw>
                </a:effectLst>
                <a:latin typeface="Arial" charset="0"/>
              </a:rPr>
              <a:t>⊕</a:t>
            </a:r>
            <a:endParaRPr lang="en-US" altLang="zh-CN" sz="2400" b="1" dirty="0">
              <a:solidFill>
                <a:srgbClr val="0033CC"/>
              </a:solidFill>
              <a:effectLst>
                <a:outerShdw blurRad="38100" dist="38100" dir="2700000" algn="tl">
                  <a:srgbClr val="000000">
                    <a:alpha val="43137"/>
                  </a:srgbClr>
                </a:outerShdw>
              </a:effectLst>
              <a:latin typeface="Arial" charset="0"/>
            </a:endParaRPr>
          </a:p>
        </p:txBody>
      </p:sp>
      <p:sp>
        <p:nvSpPr>
          <p:cNvPr id="16" name="矩形 3">
            <a:extLst>
              <a:ext uri="{FF2B5EF4-FFF2-40B4-BE49-F238E27FC236}">
                <a16:creationId xmlns:a16="http://schemas.microsoft.com/office/drawing/2014/main" id="{1DFD8BCB-9F0E-494E-B4F4-7271DCAD10C3}"/>
              </a:ext>
            </a:extLst>
          </p:cNvPr>
          <p:cNvSpPr>
            <a:spLocks noChangeArrowheads="1"/>
          </p:cNvSpPr>
          <p:nvPr/>
        </p:nvSpPr>
        <p:spPr bwMode="auto">
          <a:xfrm>
            <a:off x="5724525" y="1924050"/>
            <a:ext cx="1008063" cy="461963"/>
          </a:xfrm>
          <a:prstGeom prst="rect">
            <a:avLst/>
          </a:prstGeom>
          <a:noFill/>
          <a:ln w="9525">
            <a:noFill/>
            <a:miter lim="800000"/>
            <a:headEnd/>
            <a:tailEnd/>
          </a:ln>
        </p:spPr>
        <p:txBody>
          <a:bodyPr>
            <a:spAutoFit/>
          </a:bodyPr>
          <a:lstStyle/>
          <a:p>
            <a:pPr algn="ctr" eaLnBrk="1" hangingPunct="1">
              <a:defRPr/>
            </a:pPr>
            <a:r>
              <a:rPr lang="en-US" altLang="zh-CN" sz="2400" b="1" dirty="0">
                <a:solidFill>
                  <a:srgbClr val="FF0000"/>
                </a:solidFill>
                <a:effectLst>
                  <a:outerShdw blurRad="38100" dist="38100" dir="2700000" algn="tl">
                    <a:srgbClr val="000000">
                      <a:alpha val="43137"/>
                    </a:srgbClr>
                  </a:outerShdw>
                </a:effectLst>
                <a:latin typeface="Arial" charset="0"/>
              </a:rPr>
              <a:t>⊕</a:t>
            </a:r>
            <a:endParaRPr lang="en-US" altLang="zh-CN" sz="2400" b="1" dirty="0">
              <a:solidFill>
                <a:srgbClr val="0033CC"/>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454775021"/>
      </p:ext>
    </p:extLst>
  </p:cSld>
  <p:clrMapOvr>
    <a:masterClrMapping/>
  </p:clrMapOvr>
  <p:transition spd="med">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C7E467-F230-4600-9DAF-745AA7E37E27}"/>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3D98BC4D-39A9-4630-B02E-7AEED9B93A08}"/>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分组密码</a:t>
            </a:r>
          </a:p>
        </p:txBody>
      </p:sp>
      <p:sp>
        <p:nvSpPr>
          <p:cNvPr id="54277" name="TextBox 5">
            <a:extLst>
              <a:ext uri="{FF2B5EF4-FFF2-40B4-BE49-F238E27FC236}">
                <a16:creationId xmlns:a16="http://schemas.microsoft.com/office/drawing/2014/main" id="{8D94391C-37CF-401D-A12D-BAE939061952}"/>
              </a:ext>
            </a:extLst>
          </p:cNvPr>
          <p:cNvSpPr txBox="1">
            <a:spLocks noChangeArrowheads="1"/>
          </p:cNvSpPr>
          <p:nvPr/>
        </p:nvSpPr>
        <p:spPr bwMode="auto">
          <a:xfrm>
            <a:off x="285750" y="1071563"/>
            <a:ext cx="2643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800" b="1" dirty="0">
                <a:solidFill>
                  <a:srgbClr val="FF0000"/>
                </a:solidFill>
                <a:latin typeface="Arial" panose="020B0604020202020204" pitchFamily="34" charset="0"/>
              </a:rPr>
              <a:t>3.</a:t>
            </a:r>
            <a:r>
              <a:rPr lang="zh-CN" altLang="en-US" sz="1800" b="1" dirty="0">
                <a:solidFill>
                  <a:srgbClr val="FF0000"/>
                </a:solidFill>
                <a:latin typeface="Arial" panose="020B0604020202020204" pitchFamily="34" charset="0"/>
              </a:rPr>
              <a:t>分组密码的填充</a:t>
            </a:r>
          </a:p>
        </p:txBody>
      </p:sp>
      <p:pic>
        <p:nvPicPr>
          <p:cNvPr id="3" name="图片 2">
            <a:extLst>
              <a:ext uri="{FF2B5EF4-FFF2-40B4-BE49-F238E27FC236}">
                <a16:creationId xmlns:a16="http://schemas.microsoft.com/office/drawing/2014/main" id="{D50A2E53-FCEC-4665-BF72-4FABF46C2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14134"/>
            <a:ext cx="7577864" cy="3481910"/>
          </a:xfrm>
          <a:prstGeom prst="rect">
            <a:avLst/>
          </a:prstGeom>
        </p:spPr>
      </p:pic>
    </p:spTree>
    <p:extLst>
      <p:ext uri="{BB962C8B-B14F-4D97-AF65-F5344CB8AC3E}">
        <p14:creationId xmlns:p14="http://schemas.microsoft.com/office/powerpoint/2010/main" val="2590618979"/>
      </p:ext>
    </p:extLst>
  </p:cSld>
  <p:clrMapOvr>
    <a:masterClrMapping/>
  </p:clrMapOvr>
  <p:transition spd="med">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BBD0477E-CE82-41EC-8AF8-71327C8849B5}"/>
              </a:ext>
            </a:extLst>
          </p:cNvPr>
          <p:cNvSpPr>
            <a:spLocks noGrp="1" noChangeArrowheads="1"/>
          </p:cNvSpPr>
          <p:nvPr>
            <p:ph idx="1"/>
          </p:nvPr>
        </p:nvSpPr>
        <p:spPr>
          <a:xfrm>
            <a:off x="428625" y="1357313"/>
            <a:ext cx="8464550" cy="3086100"/>
          </a:xfrm>
        </p:spPr>
        <p:txBody>
          <a:bodyPr/>
          <a:lstStyle/>
          <a:p>
            <a:r>
              <a:rPr lang="zh-CN" altLang="zh-CN" b="1" dirty="0">
                <a:solidFill>
                  <a:srgbClr val="FF0000"/>
                </a:solidFill>
              </a:rPr>
              <a:t>序列密码（又称为流密码）</a:t>
            </a:r>
            <a:r>
              <a:rPr lang="zh-CN" altLang="zh-CN" b="1" dirty="0"/>
              <a:t>是一个重要的密码体制，也是手工和机械密码时代的主流密码。</a:t>
            </a:r>
            <a:r>
              <a:rPr lang="zh-CN" altLang="zh-CN" b="1" dirty="0">
                <a:solidFill>
                  <a:srgbClr val="FF0000"/>
                </a:solidFill>
              </a:rPr>
              <a:t>序列密码通常认为起源于</a:t>
            </a:r>
            <a:r>
              <a:rPr lang="en-US" altLang="zh-CN" b="1" dirty="0">
                <a:solidFill>
                  <a:srgbClr val="FF0000"/>
                </a:solidFill>
              </a:rPr>
              <a:t>20</a:t>
            </a:r>
            <a:r>
              <a:rPr lang="zh-CN" altLang="zh-CN" b="1" dirty="0">
                <a:solidFill>
                  <a:srgbClr val="FF0000"/>
                </a:solidFill>
              </a:rPr>
              <a:t>世纪</a:t>
            </a:r>
            <a:r>
              <a:rPr lang="en-US" altLang="zh-CN" b="1" dirty="0">
                <a:solidFill>
                  <a:srgbClr val="FF0000"/>
                </a:solidFill>
              </a:rPr>
              <a:t>20</a:t>
            </a:r>
            <a:r>
              <a:rPr lang="zh-CN" altLang="zh-CN" b="1" dirty="0">
                <a:solidFill>
                  <a:srgbClr val="FF0000"/>
                </a:solidFill>
              </a:rPr>
              <a:t>年代的</a:t>
            </a:r>
            <a:r>
              <a:rPr lang="en-US" altLang="zh-CN" b="1" dirty="0" err="1">
                <a:solidFill>
                  <a:srgbClr val="FF0000"/>
                </a:solidFill>
              </a:rPr>
              <a:t>Vernam</a:t>
            </a:r>
            <a:r>
              <a:rPr lang="zh-CN" altLang="zh-CN" b="1" dirty="0">
                <a:solidFill>
                  <a:srgbClr val="FF0000"/>
                </a:solidFill>
              </a:rPr>
              <a:t>密码。</a:t>
            </a:r>
            <a:endParaRPr lang="en-US" altLang="zh-CN" b="1" dirty="0">
              <a:solidFill>
                <a:srgbClr val="FF0000"/>
              </a:solidFill>
            </a:endParaRPr>
          </a:p>
          <a:p>
            <a:r>
              <a:rPr lang="zh-CN" altLang="zh-CN" b="1" dirty="0">
                <a:solidFill>
                  <a:srgbClr val="0033CC"/>
                </a:solidFill>
              </a:rPr>
              <a:t>序列密码属于对称密码体制，与分组密码相比较：</a:t>
            </a:r>
            <a:endParaRPr lang="en-US" altLang="zh-CN" b="1" dirty="0">
              <a:solidFill>
                <a:srgbClr val="0033CC"/>
              </a:solidFill>
            </a:endParaRPr>
          </a:p>
          <a:p>
            <a:pPr lvl="1"/>
            <a:r>
              <a:rPr lang="zh-CN" altLang="zh-CN" b="1" dirty="0">
                <a:solidFill>
                  <a:srgbClr val="FF0000"/>
                </a:solidFill>
              </a:rPr>
              <a:t>分组密码</a:t>
            </a:r>
            <a:r>
              <a:rPr lang="zh-CN" altLang="zh-CN" b="1" dirty="0">
                <a:solidFill>
                  <a:srgbClr val="0033CC"/>
                </a:solidFill>
              </a:rPr>
              <a:t>把明文分成相对比较大的块</a:t>
            </a:r>
            <a:r>
              <a:rPr lang="zh-CN" altLang="zh-CN" b="1" dirty="0"/>
              <a:t>，对于每块使用相同的加密函数进行处理。</a:t>
            </a:r>
            <a:endParaRPr lang="en-US" altLang="zh-CN" b="1" dirty="0"/>
          </a:p>
          <a:p>
            <a:pPr lvl="1"/>
            <a:r>
              <a:rPr lang="zh-CN" altLang="zh-CN" b="1" dirty="0">
                <a:solidFill>
                  <a:srgbClr val="FF0000"/>
                </a:solidFill>
              </a:rPr>
              <a:t>序列密码</a:t>
            </a:r>
            <a:r>
              <a:rPr lang="zh-CN" altLang="zh-CN" b="1" dirty="0">
                <a:solidFill>
                  <a:srgbClr val="0033CC"/>
                </a:solidFill>
              </a:rPr>
              <a:t>处理的明文长度为</a:t>
            </a:r>
            <a:r>
              <a:rPr lang="en-US" altLang="zh-CN" b="1" dirty="0">
                <a:solidFill>
                  <a:srgbClr val="0033CC"/>
                </a:solidFill>
              </a:rPr>
              <a:t>1</a:t>
            </a:r>
            <a:r>
              <a:rPr lang="zh-CN" altLang="zh-CN" b="1" dirty="0">
                <a:solidFill>
                  <a:srgbClr val="0033CC"/>
                </a:solidFill>
              </a:rPr>
              <a:t>比特</a:t>
            </a:r>
            <a:r>
              <a:rPr lang="zh-CN" altLang="zh-CN" b="1" dirty="0"/>
              <a:t>。序列密码又被称为状态密码，因为它的加密不仅与密钥和明文有关系，还和当前状态有关。</a:t>
            </a:r>
            <a:endParaRPr lang="zh-CN" altLang="en-US" b="1" dirty="0"/>
          </a:p>
        </p:txBody>
      </p:sp>
      <p:sp>
        <p:nvSpPr>
          <p:cNvPr id="5" name="标题 3">
            <a:extLst>
              <a:ext uri="{FF2B5EF4-FFF2-40B4-BE49-F238E27FC236}">
                <a16:creationId xmlns:a16="http://schemas.microsoft.com/office/drawing/2014/main" id="{9DA75109-73A2-4586-B598-4C0D60D35EF0}"/>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33F5CC69-CC06-491B-85AE-902682170F6C}"/>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Tree>
    <p:extLst>
      <p:ext uri="{BB962C8B-B14F-4D97-AF65-F5344CB8AC3E}">
        <p14:creationId xmlns:p14="http://schemas.microsoft.com/office/powerpoint/2010/main" val="3203593113"/>
      </p:ext>
    </p:extLst>
  </p:cSld>
  <p:clrMapOvr>
    <a:masterClrMapping/>
  </p:clrMapOvr>
  <p:transition spd="med">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B05963-38A9-47B2-8C90-5C211E4B6E76}"/>
              </a:ext>
            </a:extLst>
          </p:cNvPr>
          <p:cNvSpPr>
            <a:spLocks noGrp="1"/>
          </p:cNvSpPr>
          <p:nvPr>
            <p:ph type="title"/>
          </p:nvPr>
        </p:nvSpPr>
        <p:spPr>
          <a:xfrm>
            <a:off x="357158" y="714362"/>
            <a:ext cx="1571617" cy="593717"/>
          </a:xfrm>
        </p:spPr>
        <p:txBody>
          <a:bodyPr/>
          <a:lstStyle/>
          <a:p>
            <a:pPr>
              <a:defRPr/>
            </a:pPr>
            <a:r>
              <a:rPr altLang="en-US" sz="2400" dirty="0"/>
              <a:t>引言</a:t>
            </a:r>
          </a:p>
        </p:txBody>
      </p:sp>
      <p:sp>
        <p:nvSpPr>
          <p:cNvPr id="9219" name="内容占位符 4">
            <a:extLst>
              <a:ext uri="{FF2B5EF4-FFF2-40B4-BE49-F238E27FC236}">
                <a16:creationId xmlns:a16="http://schemas.microsoft.com/office/drawing/2014/main" id="{9310791C-400C-4E52-93CD-DE3C3DF5646D}"/>
              </a:ext>
            </a:extLst>
          </p:cNvPr>
          <p:cNvSpPr>
            <a:spLocks noGrp="1" noChangeArrowheads="1"/>
          </p:cNvSpPr>
          <p:nvPr>
            <p:ph idx="1"/>
          </p:nvPr>
        </p:nvSpPr>
        <p:spPr>
          <a:xfrm>
            <a:off x="357188" y="1428750"/>
            <a:ext cx="8229600" cy="2794000"/>
          </a:xfrm>
        </p:spPr>
        <p:txBody>
          <a:bodyPr/>
          <a:lstStyle/>
          <a:p>
            <a:r>
              <a:rPr lang="zh-CN" altLang="zh-CN" b="1"/>
              <a:t>信息安全的主要任务是研究计算机系统和通信网络中信息的保护方法，密码学理论和技术就是其中一个重要的研究领域，可以说密码学是保障信息安全的核心基础。</a:t>
            </a:r>
          </a:p>
          <a:p>
            <a:r>
              <a:rPr lang="zh-CN" altLang="zh-CN" b="1">
                <a:solidFill>
                  <a:srgbClr val="FF0000"/>
                </a:solidFill>
              </a:rPr>
              <a:t>密码学（</a:t>
            </a:r>
            <a:r>
              <a:rPr lang="en-US" altLang="zh-CN" b="1">
                <a:solidFill>
                  <a:srgbClr val="FF0000"/>
                </a:solidFill>
              </a:rPr>
              <a:t>cryptology</a:t>
            </a:r>
            <a:r>
              <a:rPr lang="zh-CN" altLang="zh-CN" b="1">
                <a:solidFill>
                  <a:srgbClr val="FF0000"/>
                </a:solidFill>
              </a:rPr>
              <a:t>）起源于保密通信技术</a:t>
            </a:r>
            <a:r>
              <a:rPr lang="zh-CN" altLang="zh-CN" b="1"/>
              <a:t>，是结合数学、计算机、信息论等学科的一门综合性、交叉性学科。密码学又分为</a:t>
            </a:r>
            <a:r>
              <a:rPr lang="zh-CN" altLang="zh-CN" b="1">
                <a:solidFill>
                  <a:srgbClr val="0033CC"/>
                </a:solidFill>
              </a:rPr>
              <a:t>密码编码学（</a:t>
            </a:r>
            <a:r>
              <a:rPr lang="en-US" altLang="zh-CN" b="1">
                <a:solidFill>
                  <a:srgbClr val="0033CC"/>
                </a:solidFill>
              </a:rPr>
              <a:t>cryptography</a:t>
            </a:r>
            <a:r>
              <a:rPr lang="zh-CN" altLang="zh-CN" b="1">
                <a:solidFill>
                  <a:srgbClr val="0033CC"/>
                </a:solidFill>
              </a:rPr>
              <a:t>）</a:t>
            </a:r>
            <a:r>
              <a:rPr lang="zh-CN" altLang="zh-CN" b="1"/>
              <a:t>和</a:t>
            </a:r>
            <a:r>
              <a:rPr lang="zh-CN" altLang="zh-CN" b="1">
                <a:solidFill>
                  <a:srgbClr val="0033CC"/>
                </a:solidFill>
              </a:rPr>
              <a:t>密码分析学（</a:t>
            </a:r>
            <a:r>
              <a:rPr lang="en-US" altLang="zh-CN" b="1">
                <a:solidFill>
                  <a:srgbClr val="0033CC"/>
                </a:solidFill>
              </a:rPr>
              <a:t>cryptanalysis</a:t>
            </a:r>
            <a:r>
              <a:rPr lang="zh-CN" altLang="zh-CN" b="1">
                <a:solidFill>
                  <a:srgbClr val="0033CC"/>
                </a:solidFill>
              </a:rPr>
              <a:t>）</a:t>
            </a:r>
            <a:r>
              <a:rPr lang="zh-CN" altLang="zh-CN" b="1"/>
              <a:t>两部分。密码编码学主要研究如何设计编码，使得信息编码后除指定接收者外的其他人都不能读懂。密码分析学主要研究如何攻击密码系统，实现加密消息的破译或消息的伪造。</a:t>
            </a:r>
            <a:endParaRPr lang="zh-CN" altLang="en-US" b="1"/>
          </a:p>
        </p:txBody>
      </p:sp>
      <p:sp>
        <p:nvSpPr>
          <p:cNvPr id="5" name="标题 3">
            <a:extLst>
              <a:ext uri="{FF2B5EF4-FFF2-40B4-BE49-F238E27FC236}">
                <a16:creationId xmlns:a16="http://schemas.microsoft.com/office/drawing/2014/main" id="{0B0B1427-572B-422B-A2A8-E0B03AE57FD5}"/>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Tree>
  </p:cSld>
  <p:clrMapOvr>
    <a:masterClrMapping/>
  </p:clrMapOvr>
  <p:transition spd="med">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4DAEC-3FAE-4ECE-B8CC-6185DE6A1529}"/>
              </a:ext>
            </a:extLst>
          </p:cNvPr>
          <p:cNvSpPr>
            <a:spLocks noGrp="1"/>
          </p:cNvSpPr>
          <p:nvPr>
            <p:ph type="title"/>
          </p:nvPr>
        </p:nvSpPr>
        <p:spPr>
          <a:xfrm>
            <a:off x="285750" y="1071563"/>
            <a:ext cx="2000250" cy="379412"/>
          </a:xfrm>
        </p:spPr>
        <p:txBody>
          <a:bodyPr/>
          <a:lstStyle/>
          <a:p>
            <a:pPr>
              <a:defRPr/>
            </a:pPr>
            <a:r>
              <a:rPr lang="en-US" altLang="en-US" sz="2000" dirty="0">
                <a:solidFill>
                  <a:srgbClr val="FF0000"/>
                </a:solidFill>
                <a:effectLst/>
              </a:rPr>
              <a:t>1.</a:t>
            </a:r>
            <a:r>
              <a:rPr altLang="en-US" sz="2000" dirty="0">
                <a:solidFill>
                  <a:srgbClr val="FF0000"/>
                </a:solidFill>
                <a:effectLst/>
              </a:rPr>
              <a:t>序列密码原理</a:t>
            </a:r>
          </a:p>
        </p:txBody>
      </p:sp>
      <p:sp>
        <p:nvSpPr>
          <p:cNvPr id="56323" name="内容占位符 2">
            <a:extLst>
              <a:ext uri="{FF2B5EF4-FFF2-40B4-BE49-F238E27FC236}">
                <a16:creationId xmlns:a16="http://schemas.microsoft.com/office/drawing/2014/main" id="{FD17D7B8-AAD1-46D0-B05B-B6B68200F605}"/>
              </a:ext>
            </a:extLst>
          </p:cNvPr>
          <p:cNvSpPr>
            <a:spLocks noGrp="1" noChangeArrowheads="1"/>
          </p:cNvSpPr>
          <p:nvPr>
            <p:ph idx="1"/>
          </p:nvPr>
        </p:nvSpPr>
        <p:spPr>
          <a:xfrm>
            <a:off x="214313" y="1785938"/>
            <a:ext cx="3135312" cy="2794000"/>
          </a:xfrm>
        </p:spPr>
        <p:txBody>
          <a:bodyPr/>
          <a:lstStyle/>
          <a:p>
            <a:r>
              <a:rPr lang="zh-CN" altLang="zh-CN" b="1" dirty="0">
                <a:solidFill>
                  <a:srgbClr val="FF0000"/>
                </a:solidFill>
              </a:rPr>
              <a:t>序列密码是将明文划分成字符</a:t>
            </a:r>
            <a:r>
              <a:rPr lang="en-US" altLang="zh-CN" b="1" dirty="0">
                <a:solidFill>
                  <a:srgbClr val="FF0000"/>
                </a:solidFill>
              </a:rPr>
              <a:t>(</a:t>
            </a:r>
            <a:r>
              <a:rPr lang="zh-CN" altLang="zh-CN" b="1" dirty="0">
                <a:solidFill>
                  <a:srgbClr val="FF0000"/>
                </a:solidFill>
              </a:rPr>
              <a:t>如单个字母</a:t>
            </a:r>
            <a:r>
              <a:rPr lang="en-US" altLang="zh-CN" b="1" dirty="0">
                <a:solidFill>
                  <a:srgbClr val="FF0000"/>
                </a:solidFill>
              </a:rPr>
              <a:t>)</a:t>
            </a:r>
            <a:r>
              <a:rPr lang="zh-CN" altLang="zh-CN" b="1" dirty="0">
                <a:solidFill>
                  <a:srgbClr val="FF0000"/>
                </a:solidFill>
              </a:rPr>
              <a:t>，或其编码的基本单元（如</a:t>
            </a:r>
            <a:r>
              <a:rPr lang="en-US" altLang="zh-CN" b="1" dirty="0">
                <a:solidFill>
                  <a:srgbClr val="FF0000"/>
                </a:solidFill>
              </a:rPr>
              <a:t>0</a:t>
            </a:r>
            <a:r>
              <a:rPr lang="zh-CN" altLang="zh-CN" b="1" dirty="0">
                <a:solidFill>
                  <a:srgbClr val="FF0000"/>
                </a:solidFill>
              </a:rPr>
              <a:t>，</a:t>
            </a:r>
            <a:r>
              <a:rPr lang="en-US" altLang="zh-CN" b="1" dirty="0">
                <a:solidFill>
                  <a:srgbClr val="FF0000"/>
                </a:solidFill>
              </a:rPr>
              <a:t>1</a:t>
            </a:r>
            <a:r>
              <a:rPr lang="zh-CN" altLang="zh-CN" b="1" dirty="0">
                <a:solidFill>
                  <a:srgbClr val="FF0000"/>
                </a:solidFill>
              </a:rPr>
              <a:t>数字）</a:t>
            </a:r>
            <a:r>
              <a:rPr lang="zh-CN" altLang="en-US" b="1" dirty="0">
                <a:solidFill>
                  <a:srgbClr val="FF0000"/>
                </a:solidFill>
              </a:rPr>
              <a:t>；</a:t>
            </a:r>
            <a:endParaRPr lang="en-US" altLang="zh-CN" b="1" dirty="0">
              <a:solidFill>
                <a:srgbClr val="FF0000"/>
              </a:solidFill>
            </a:endParaRPr>
          </a:p>
          <a:p>
            <a:r>
              <a:rPr lang="zh-CN" altLang="zh-CN" b="1" dirty="0">
                <a:solidFill>
                  <a:srgbClr val="0033CC"/>
                </a:solidFill>
              </a:rPr>
              <a:t>字符分别与密钥序列作用进行加密，解密时以同步产生的同样的密钥序列实现</a:t>
            </a:r>
            <a:r>
              <a:rPr lang="zh-CN" altLang="en-US" b="1" dirty="0">
                <a:solidFill>
                  <a:srgbClr val="0033CC"/>
                </a:solidFill>
              </a:rPr>
              <a:t>。</a:t>
            </a:r>
            <a:endParaRPr lang="en-US" altLang="zh-CN" b="1" dirty="0">
              <a:solidFill>
                <a:srgbClr val="0033CC"/>
              </a:solidFill>
            </a:endParaRPr>
          </a:p>
        </p:txBody>
      </p:sp>
      <p:pic>
        <p:nvPicPr>
          <p:cNvPr id="56324" name="Picture 2">
            <a:extLst>
              <a:ext uri="{FF2B5EF4-FFF2-40B4-BE49-F238E27FC236}">
                <a16:creationId xmlns:a16="http://schemas.microsoft.com/office/drawing/2014/main" id="{F2221EE0-5DE1-4258-92E2-261C5206D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1714500"/>
            <a:ext cx="540067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A0606930-70CA-4BC2-B89E-495A5FD12197}"/>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DED21421-1021-432A-B3F3-CD0002FB389F}"/>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
        <p:nvSpPr>
          <p:cNvPr id="56327" name="TextBox 6">
            <a:extLst>
              <a:ext uri="{FF2B5EF4-FFF2-40B4-BE49-F238E27FC236}">
                <a16:creationId xmlns:a16="http://schemas.microsoft.com/office/drawing/2014/main" id="{45F2CC51-A39C-4277-B4DD-A5D27BA296AA}"/>
              </a:ext>
            </a:extLst>
          </p:cNvPr>
          <p:cNvSpPr txBox="1">
            <a:spLocks noChangeArrowheads="1"/>
          </p:cNvSpPr>
          <p:nvPr/>
        </p:nvSpPr>
        <p:spPr bwMode="auto">
          <a:xfrm>
            <a:off x="5357813" y="4214813"/>
            <a:ext cx="1785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sz="1400" b="1">
                <a:latin typeface="Arial" panose="020B0604020202020204" pitchFamily="34" charset="0"/>
              </a:rPr>
              <a:t>序列密码体制框图</a:t>
            </a:r>
          </a:p>
        </p:txBody>
      </p:sp>
      <p:sp>
        <p:nvSpPr>
          <p:cNvPr id="8" name="内容占位符 2">
            <a:extLst>
              <a:ext uri="{FF2B5EF4-FFF2-40B4-BE49-F238E27FC236}">
                <a16:creationId xmlns:a16="http://schemas.microsoft.com/office/drawing/2014/main" id="{C5A069A2-1648-498E-8533-613D3F9B5EB3}"/>
              </a:ext>
            </a:extLst>
          </p:cNvPr>
          <p:cNvSpPr txBox="1">
            <a:spLocks/>
          </p:cNvSpPr>
          <p:nvPr/>
        </p:nvSpPr>
        <p:spPr bwMode="auto">
          <a:xfrm>
            <a:off x="2214546" y="601695"/>
            <a:ext cx="6893958" cy="870918"/>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en-US" altLang="zh-CN" sz="1600" b="1" u="sng" kern="0" dirty="0">
                <a:solidFill>
                  <a:srgbClr val="FF0000"/>
                </a:solidFill>
                <a:effectLst>
                  <a:outerShdw blurRad="38100" dist="38100" dir="2700000" algn="tl">
                    <a:srgbClr val="000000">
                      <a:alpha val="43137"/>
                    </a:srgbClr>
                  </a:outerShdw>
                </a:effectLst>
                <a:latin typeface="+mj-ea"/>
                <a:ea typeface="+mj-ea"/>
              </a:rPr>
              <a:t>(</a:t>
            </a:r>
            <a:r>
              <a:rPr lang="zh-CN" altLang="en-US" sz="1600" b="1" u="sng" kern="0" dirty="0">
                <a:solidFill>
                  <a:srgbClr val="FF0000"/>
                </a:solidFill>
                <a:effectLst>
                  <a:outerShdw blurRad="38100" dist="38100" dir="2700000" algn="tl">
                    <a:srgbClr val="000000">
                      <a:alpha val="43137"/>
                    </a:srgbClr>
                  </a:outerShdw>
                </a:effectLst>
                <a:latin typeface="+mj-ea"/>
                <a:ea typeface="+mj-ea"/>
              </a:rPr>
              <a:t>注意：加密不同文件</a:t>
            </a:r>
            <a:r>
              <a:rPr lang="en-US" altLang="zh-CN" sz="1600" b="1" u="sng" kern="0" dirty="0">
                <a:solidFill>
                  <a:srgbClr val="FF0000"/>
                </a:solidFill>
                <a:effectLst>
                  <a:outerShdw blurRad="38100" dist="38100" dir="2700000" algn="tl">
                    <a:srgbClr val="000000">
                      <a:alpha val="43137"/>
                    </a:srgbClr>
                  </a:outerShdw>
                </a:effectLst>
                <a:latin typeface="+mj-ea"/>
                <a:ea typeface="+mj-ea"/>
              </a:rPr>
              <a:t>/</a:t>
            </a:r>
            <a:r>
              <a:rPr lang="zh-CN" altLang="en-US" sz="1600" b="1" u="sng" kern="0" dirty="0">
                <a:solidFill>
                  <a:srgbClr val="FF0000"/>
                </a:solidFill>
                <a:effectLst>
                  <a:outerShdw blurRad="38100" dist="38100" dir="2700000" algn="tl">
                    <a:srgbClr val="000000">
                      <a:alpha val="43137"/>
                    </a:srgbClr>
                  </a:outerShdw>
                </a:effectLst>
                <a:latin typeface="+mj-ea"/>
                <a:ea typeface="+mj-ea"/>
              </a:rPr>
              <a:t>消息时，永远不要重复使用密钥序列，为什么？</a:t>
            </a:r>
            <a:r>
              <a:rPr lang="en-US" altLang="zh-CN" sz="1600" b="1" u="sng" kern="0" dirty="0">
                <a:solidFill>
                  <a:srgbClr val="FF0000"/>
                </a:solidFill>
                <a:effectLst>
                  <a:outerShdw blurRad="38100" dist="38100" dir="2700000" algn="tl">
                    <a:srgbClr val="000000">
                      <a:alpha val="43137"/>
                    </a:srgbClr>
                  </a:outerShdw>
                </a:effectLst>
                <a:latin typeface="+mj-ea"/>
                <a:ea typeface="+mj-ea"/>
              </a:rPr>
              <a:t>)</a:t>
            </a:r>
          </a:p>
          <a:p>
            <a:pPr marL="342900" indent="-342900" hangingPunct="1">
              <a:lnSpc>
                <a:spcPct val="150000"/>
              </a:lnSpc>
              <a:buClr>
                <a:srgbClr val="C00000"/>
              </a:buClr>
              <a:buFont typeface="Wingdings" pitchFamily="2" charset="2"/>
              <a:buChar char="n"/>
              <a:defRPr/>
            </a:pPr>
            <a:r>
              <a:rPr lang="zh-CN" altLang="en-US" sz="1600" b="1" kern="0" dirty="0">
                <a:solidFill>
                  <a:srgbClr val="FF0000"/>
                </a:solidFill>
                <a:effectLst>
                  <a:outerShdw blurRad="38100" dist="38100" dir="2700000" algn="tl">
                    <a:srgbClr val="000000">
                      <a:alpha val="43137"/>
                    </a:srgbClr>
                  </a:outerShdw>
                </a:effectLst>
                <a:latin typeface="+mj-ea"/>
                <a:ea typeface="+mj-ea"/>
              </a:rPr>
              <a:t>假设：</a:t>
            </a:r>
            <a:r>
              <a:rPr lang="en-US" altLang="zh-CN" sz="1600" b="1" kern="0" dirty="0">
                <a:solidFill>
                  <a:srgbClr val="FF0000"/>
                </a:solidFill>
                <a:effectLst>
                  <a:outerShdw blurRad="38100" dist="38100" dir="2700000" algn="tl">
                    <a:srgbClr val="000000">
                      <a:alpha val="43137"/>
                    </a:srgbClr>
                  </a:outerShdw>
                </a:effectLst>
                <a:latin typeface="+mj-ea"/>
                <a:ea typeface="+mj-ea"/>
              </a:rPr>
              <a:t>m</a:t>
            </a:r>
            <a:r>
              <a:rPr lang="zh-CN" altLang="en-US" sz="1600" b="1" kern="0" dirty="0">
                <a:solidFill>
                  <a:srgbClr val="FF0000"/>
                </a:solidFill>
                <a:effectLst>
                  <a:outerShdw blurRad="38100" dist="38100" dir="2700000" algn="tl">
                    <a:srgbClr val="000000">
                      <a:alpha val="43137"/>
                    </a:srgbClr>
                  </a:outerShdw>
                </a:effectLst>
                <a:latin typeface="+mj-ea"/>
                <a:ea typeface="+mj-ea"/>
              </a:rPr>
              <a:t>⊕</a:t>
            </a:r>
            <a:r>
              <a:rPr lang="en-US" altLang="zh-CN" sz="1600" b="1" kern="0" dirty="0">
                <a:solidFill>
                  <a:srgbClr val="FF0000"/>
                </a:solidFill>
                <a:effectLst>
                  <a:outerShdw blurRad="38100" dist="38100" dir="2700000" algn="tl">
                    <a:srgbClr val="000000">
                      <a:alpha val="43137"/>
                    </a:srgbClr>
                  </a:outerShdw>
                </a:effectLst>
                <a:latin typeface="+mj-ea"/>
                <a:ea typeface="+mj-ea"/>
              </a:rPr>
              <a:t>k=c</a:t>
            </a:r>
            <a:r>
              <a:rPr lang="zh-CN" altLang="en-US" sz="1600" b="1" kern="0" dirty="0">
                <a:solidFill>
                  <a:srgbClr val="FF0000"/>
                </a:solidFill>
                <a:effectLst>
                  <a:outerShdw blurRad="38100" dist="38100" dir="2700000" algn="tl">
                    <a:srgbClr val="000000">
                      <a:alpha val="43137"/>
                    </a:srgbClr>
                  </a:outerShdw>
                </a:effectLst>
                <a:latin typeface="+mj-ea"/>
                <a:ea typeface="+mj-ea"/>
              </a:rPr>
              <a:t>，</a:t>
            </a:r>
            <a:r>
              <a:rPr lang="en-US" altLang="zh-CN" sz="1600" b="1" kern="0" dirty="0">
                <a:solidFill>
                  <a:srgbClr val="FF0000"/>
                </a:solidFill>
                <a:effectLst>
                  <a:outerShdw blurRad="38100" dist="38100" dir="2700000" algn="tl">
                    <a:srgbClr val="000000">
                      <a:alpha val="43137"/>
                    </a:srgbClr>
                  </a:outerShdw>
                </a:effectLst>
                <a:latin typeface="+mj-ea"/>
              </a:rPr>
              <a:t>m</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1600" b="1" kern="0" dirty="0">
                <a:solidFill>
                  <a:srgbClr val="FF0000"/>
                </a:solidFill>
                <a:effectLst>
                  <a:outerShdw blurRad="38100" dist="38100" dir="2700000" algn="tl">
                    <a:srgbClr val="000000">
                      <a:alpha val="43137"/>
                    </a:srgbClr>
                  </a:outerShdw>
                </a:effectLst>
                <a:latin typeface="+mj-ea"/>
              </a:rPr>
              <a:t>⊕</a:t>
            </a:r>
            <a:r>
              <a:rPr lang="en-US" altLang="zh-CN" sz="1600" b="1" kern="0" dirty="0">
                <a:solidFill>
                  <a:srgbClr val="FF0000"/>
                </a:solidFill>
                <a:effectLst>
                  <a:outerShdw blurRad="38100" dist="38100" dir="2700000" algn="tl">
                    <a:srgbClr val="000000">
                      <a:alpha val="43137"/>
                    </a:srgbClr>
                  </a:outerShdw>
                </a:effectLst>
                <a:latin typeface="+mj-ea"/>
              </a:rPr>
              <a:t>k=c</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altLang="zh-CN" sz="1600" b="1" kern="0" dirty="0">
                <a:solidFill>
                  <a:srgbClr val="FF0000"/>
                </a:solidFill>
                <a:effectLst>
                  <a:outerShdw blurRad="38100" dist="38100" dir="2700000" algn="tl">
                    <a:srgbClr val="000000">
                      <a:alpha val="43137"/>
                    </a:srgbClr>
                  </a:outerShdw>
                </a:effectLst>
                <a:latin typeface="+mj-ea"/>
              </a:rPr>
              <a:t>c</a:t>
            </a:r>
            <a:r>
              <a:rPr lang="zh-CN" altLang="en-US" sz="1600" b="1" kern="0" dirty="0">
                <a:solidFill>
                  <a:srgbClr val="FF0000"/>
                </a:solidFill>
                <a:effectLst>
                  <a:outerShdw blurRad="38100" dist="38100" dir="2700000" algn="tl">
                    <a:srgbClr val="000000">
                      <a:alpha val="43137"/>
                    </a:srgbClr>
                  </a:outerShdw>
                </a:effectLst>
                <a:latin typeface="+mj-ea"/>
              </a:rPr>
              <a:t>⊕</a:t>
            </a:r>
            <a:r>
              <a:rPr lang="en-US" altLang="zh-CN" sz="1600" b="1" kern="0" dirty="0">
                <a:solidFill>
                  <a:srgbClr val="FF0000"/>
                </a:solidFill>
                <a:effectLst>
                  <a:outerShdw blurRad="38100" dist="38100" dir="2700000" algn="tl">
                    <a:srgbClr val="000000">
                      <a:alpha val="43137"/>
                    </a:srgbClr>
                  </a:outerShdw>
                </a:effectLst>
                <a:latin typeface="+mj-ea"/>
              </a:rPr>
              <a:t>c</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1600" b="1" kern="0" dirty="0">
                <a:solidFill>
                  <a:srgbClr val="FF0000"/>
                </a:solidFill>
                <a:effectLst>
                  <a:outerShdw blurRad="38100" dist="38100" dir="2700000" algn="tl">
                    <a:srgbClr val="000000">
                      <a:alpha val="43137"/>
                    </a:srgbClr>
                  </a:outerShdw>
                </a:effectLst>
                <a:latin typeface="+mj-ea"/>
              </a:rPr>
              <a:t>=?</a:t>
            </a:r>
            <a:endParaRPr lang="zh-CN" altLang="en-US" sz="1600" b="1" kern="0" dirty="0">
              <a:solidFill>
                <a:srgbClr val="FF0000"/>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620246846"/>
      </p:ext>
    </p:extLst>
  </p:cSld>
  <p:clrMapOvr>
    <a:masterClrMapping/>
  </p:clrMapOvr>
  <p:transition spd="med">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4D7B5-8AF4-7DAF-42F5-085C0CC4A61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32D191-B130-96ED-1746-1981F80E45EA}"/>
              </a:ext>
            </a:extLst>
          </p:cNvPr>
          <p:cNvSpPr>
            <a:spLocks noGrp="1"/>
          </p:cNvSpPr>
          <p:nvPr>
            <p:ph type="title"/>
          </p:nvPr>
        </p:nvSpPr>
        <p:spPr>
          <a:xfrm>
            <a:off x="285750" y="1071563"/>
            <a:ext cx="2000250" cy="379412"/>
          </a:xfrm>
        </p:spPr>
        <p:txBody>
          <a:bodyPr/>
          <a:lstStyle/>
          <a:p>
            <a:pPr>
              <a:defRPr/>
            </a:pPr>
            <a:r>
              <a:rPr lang="en-US" altLang="en-US" sz="2000" dirty="0">
                <a:solidFill>
                  <a:srgbClr val="FF0000"/>
                </a:solidFill>
                <a:effectLst/>
              </a:rPr>
              <a:t>1.</a:t>
            </a:r>
            <a:r>
              <a:rPr altLang="en-US" sz="2000" dirty="0">
                <a:solidFill>
                  <a:srgbClr val="FF0000"/>
                </a:solidFill>
                <a:effectLst/>
              </a:rPr>
              <a:t>序列密码原理</a:t>
            </a:r>
          </a:p>
        </p:txBody>
      </p:sp>
      <p:sp>
        <p:nvSpPr>
          <p:cNvPr id="56323" name="内容占位符 2">
            <a:extLst>
              <a:ext uri="{FF2B5EF4-FFF2-40B4-BE49-F238E27FC236}">
                <a16:creationId xmlns:a16="http://schemas.microsoft.com/office/drawing/2014/main" id="{FEDD419B-D8A2-92C4-63E4-B7139B824D6D}"/>
              </a:ext>
            </a:extLst>
          </p:cNvPr>
          <p:cNvSpPr>
            <a:spLocks noGrp="1" noChangeArrowheads="1"/>
          </p:cNvSpPr>
          <p:nvPr>
            <p:ph idx="1"/>
          </p:nvPr>
        </p:nvSpPr>
        <p:spPr>
          <a:xfrm>
            <a:off x="214313" y="1785938"/>
            <a:ext cx="3135312" cy="2794000"/>
          </a:xfrm>
        </p:spPr>
        <p:txBody>
          <a:bodyPr/>
          <a:lstStyle/>
          <a:p>
            <a:r>
              <a:rPr lang="zh-CN" altLang="zh-CN" b="1" dirty="0">
                <a:solidFill>
                  <a:srgbClr val="FF0000"/>
                </a:solidFill>
              </a:rPr>
              <a:t>序列密码是将明文划分成字符</a:t>
            </a:r>
            <a:r>
              <a:rPr lang="en-US" altLang="zh-CN" b="1" dirty="0">
                <a:solidFill>
                  <a:srgbClr val="FF0000"/>
                </a:solidFill>
              </a:rPr>
              <a:t>(</a:t>
            </a:r>
            <a:r>
              <a:rPr lang="zh-CN" altLang="zh-CN" b="1" dirty="0">
                <a:solidFill>
                  <a:srgbClr val="FF0000"/>
                </a:solidFill>
              </a:rPr>
              <a:t>如单个字母</a:t>
            </a:r>
            <a:r>
              <a:rPr lang="en-US" altLang="zh-CN" b="1" dirty="0">
                <a:solidFill>
                  <a:srgbClr val="FF0000"/>
                </a:solidFill>
              </a:rPr>
              <a:t>)</a:t>
            </a:r>
            <a:r>
              <a:rPr lang="zh-CN" altLang="zh-CN" b="1" dirty="0">
                <a:solidFill>
                  <a:srgbClr val="FF0000"/>
                </a:solidFill>
              </a:rPr>
              <a:t>，或其编码的基本单元（如</a:t>
            </a:r>
            <a:r>
              <a:rPr lang="en-US" altLang="zh-CN" b="1" dirty="0">
                <a:solidFill>
                  <a:srgbClr val="FF0000"/>
                </a:solidFill>
              </a:rPr>
              <a:t>0</a:t>
            </a:r>
            <a:r>
              <a:rPr lang="zh-CN" altLang="zh-CN" b="1" dirty="0">
                <a:solidFill>
                  <a:srgbClr val="FF0000"/>
                </a:solidFill>
              </a:rPr>
              <a:t>，</a:t>
            </a:r>
            <a:r>
              <a:rPr lang="en-US" altLang="zh-CN" b="1" dirty="0">
                <a:solidFill>
                  <a:srgbClr val="FF0000"/>
                </a:solidFill>
              </a:rPr>
              <a:t>1</a:t>
            </a:r>
            <a:r>
              <a:rPr lang="zh-CN" altLang="zh-CN" b="1" dirty="0">
                <a:solidFill>
                  <a:srgbClr val="FF0000"/>
                </a:solidFill>
              </a:rPr>
              <a:t>数字）</a:t>
            </a:r>
            <a:r>
              <a:rPr lang="zh-CN" altLang="en-US" b="1" dirty="0">
                <a:solidFill>
                  <a:srgbClr val="FF0000"/>
                </a:solidFill>
              </a:rPr>
              <a:t>；</a:t>
            </a:r>
            <a:endParaRPr lang="en-US" altLang="zh-CN" b="1" dirty="0">
              <a:solidFill>
                <a:srgbClr val="FF0000"/>
              </a:solidFill>
            </a:endParaRPr>
          </a:p>
          <a:p>
            <a:r>
              <a:rPr lang="zh-CN" altLang="zh-CN" b="1" dirty="0">
                <a:solidFill>
                  <a:srgbClr val="0033CC"/>
                </a:solidFill>
              </a:rPr>
              <a:t>字符分别与密钥序列作用进行加密，解密时以同步产生的同样的密钥序列实现</a:t>
            </a:r>
            <a:r>
              <a:rPr lang="zh-CN" altLang="en-US" b="1" dirty="0">
                <a:solidFill>
                  <a:srgbClr val="0033CC"/>
                </a:solidFill>
              </a:rPr>
              <a:t>。</a:t>
            </a:r>
            <a:endParaRPr lang="en-US" altLang="zh-CN" b="1" dirty="0">
              <a:solidFill>
                <a:srgbClr val="0033CC"/>
              </a:solidFill>
            </a:endParaRPr>
          </a:p>
        </p:txBody>
      </p:sp>
      <p:sp>
        <p:nvSpPr>
          <p:cNvPr id="5" name="标题 3">
            <a:extLst>
              <a:ext uri="{FF2B5EF4-FFF2-40B4-BE49-F238E27FC236}">
                <a16:creationId xmlns:a16="http://schemas.microsoft.com/office/drawing/2014/main" id="{8E4CC97F-5A0F-931A-C537-47057F10250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018696FF-E6E7-386E-F9C5-DF6A6600270D}"/>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
        <p:nvSpPr>
          <p:cNvPr id="8" name="内容占位符 2">
            <a:extLst>
              <a:ext uri="{FF2B5EF4-FFF2-40B4-BE49-F238E27FC236}">
                <a16:creationId xmlns:a16="http://schemas.microsoft.com/office/drawing/2014/main" id="{2DD1404F-6A17-1A0C-8AAB-1E8C3A53EC03}"/>
              </a:ext>
            </a:extLst>
          </p:cNvPr>
          <p:cNvSpPr txBox="1">
            <a:spLocks/>
          </p:cNvSpPr>
          <p:nvPr/>
        </p:nvSpPr>
        <p:spPr bwMode="auto">
          <a:xfrm>
            <a:off x="2214546" y="601695"/>
            <a:ext cx="6893958" cy="870918"/>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en-US" altLang="zh-CN" sz="1600" b="1" u="sng" kern="0" dirty="0">
                <a:solidFill>
                  <a:srgbClr val="FF0000"/>
                </a:solidFill>
                <a:effectLst>
                  <a:outerShdw blurRad="38100" dist="38100" dir="2700000" algn="tl">
                    <a:srgbClr val="000000">
                      <a:alpha val="43137"/>
                    </a:srgbClr>
                  </a:outerShdw>
                </a:effectLst>
                <a:latin typeface="+mj-ea"/>
                <a:ea typeface="+mj-ea"/>
              </a:rPr>
              <a:t>(</a:t>
            </a:r>
            <a:r>
              <a:rPr lang="zh-CN" altLang="en-US" sz="1600" b="1" u="sng" kern="0" dirty="0">
                <a:solidFill>
                  <a:srgbClr val="FF0000"/>
                </a:solidFill>
                <a:effectLst>
                  <a:outerShdw blurRad="38100" dist="38100" dir="2700000" algn="tl">
                    <a:srgbClr val="000000">
                      <a:alpha val="43137"/>
                    </a:srgbClr>
                  </a:outerShdw>
                </a:effectLst>
                <a:latin typeface="+mj-ea"/>
                <a:ea typeface="+mj-ea"/>
              </a:rPr>
              <a:t>注意：加密不同文件</a:t>
            </a:r>
            <a:r>
              <a:rPr lang="en-US" altLang="zh-CN" sz="1600" b="1" u="sng" kern="0" dirty="0">
                <a:solidFill>
                  <a:srgbClr val="FF0000"/>
                </a:solidFill>
                <a:effectLst>
                  <a:outerShdw blurRad="38100" dist="38100" dir="2700000" algn="tl">
                    <a:srgbClr val="000000">
                      <a:alpha val="43137"/>
                    </a:srgbClr>
                  </a:outerShdw>
                </a:effectLst>
                <a:latin typeface="+mj-ea"/>
                <a:ea typeface="+mj-ea"/>
              </a:rPr>
              <a:t>/</a:t>
            </a:r>
            <a:r>
              <a:rPr lang="zh-CN" altLang="en-US" sz="1600" b="1" u="sng" kern="0" dirty="0">
                <a:solidFill>
                  <a:srgbClr val="FF0000"/>
                </a:solidFill>
                <a:effectLst>
                  <a:outerShdw blurRad="38100" dist="38100" dir="2700000" algn="tl">
                    <a:srgbClr val="000000">
                      <a:alpha val="43137"/>
                    </a:srgbClr>
                  </a:outerShdw>
                </a:effectLst>
                <a:latin typeface="+mj-ea"/>
                <a:ea typeface="+mj-ea"/>
              </a:rPr>
              <a:t>消息时，永远不要重复使用密钥序列，为什么？</a:t>
            </a:r>
            <a:r>
              <a:rPr lang="en-US" altLang="zh-CN" sz="1600" b="1" u="sng" kern="0" dirty="0">
                <a:solidFill>
                  <a:srgbClr val="FF0000"/>
                </a:solidFill>
                <a:effectLst>
                  <a:outerShdw blurRad="38100" dist="38100" dir="2700000" algn="tl">
                    <a:srgbClr val="000000">
                      <a:alpha val="43137"/>
                    </a:srgbClr>
                  </a:outerShdw>
                </a:effectLst>
                <a:latin typeface="+mj-ea"/>
                <a:ea typeface="+mj-ea"/>
              </a:rPr>
              <a:t>)</a:t>
            </a:r>
          </a:p>
          <a:p>
            <a:pPr marL="342900" indent="-342900" hangingPunct="1">
              <a:lnSpc>
                <a:spcPct val="150000"/>
              </a:lnSpc>
              <a:buClr>
                <a:srgbClr val="C00000"/>
              </a:buClr>
              <a:buFont typeface="Wingdings" pitchFamily="2" charset="2"/>
              <a:buChar char="n"/>
              <a:defRPr/>
            </a:pPr>
            <a:r>
              <a:rPr lang="zh-CN" altLang="en-US" sz="1600" b="1" kern="0" dirty="0">
                <a:solidFill>
                  <a:srgbClr val="FF0000"/>
                </a:solidFill>
                <a:effectLst>
                  <a:outerShdw blurRad="38100" dist="38100" dir="2700000" algn="tl">
                    <a:srgbClr val="000000">
                      <a:alpha val="43137"/>
                    </a:srgbClr>
                  </a:outerShdw>
                </a:effectLst>
                <a:latin typeface="+mj-ea"/>
                <a:ea typeface="+mj-ea"/>
              </a:rPr>
              <a:t>假设：</a:t>
            </a:r>
            <a:r>
              <a:rPr lang="en-US" altLang="zh-CN" sz="1600" b="1" kern="0" dirty="0">
                <a:solidFill>
                  <a:srgbClr val="FF0000"/>
                </a:solidFill>
                <a:effectLst>
                  <a:outerShdw blurRad="38100" dist="38100" dir="2700000" algn="tl">
                    <a:srgbClr val="000000">
                      <a:alpha val="43137"/>
                    </a:srgbClr>
                  </a:outerShdw>
                </a:effectLst>
                <a:latin typeface="+mj-ea"/>
                <a:ea typeface="+mj-ea"/>
              </a:rPr>
              <a:t>m</a:t>
            </a:r>
            <a:r>
              <a:rPr lang="zh-CN" altLang="en-US" sz="1600" b="1" kern="0" dirty="0">
                <a:solidFill>
                  <a:srgbClr val="FF0000"/>
                </a:solidFill>
                <a:effectLst>
                  <a:outerShdw blurRad="38100" dist="38100" dir="2700000" algn="tl">
                    <a:srgbClr val="000000">
                      <a:alpha val="43137"/>
                    </a:srgbClr>
                  </a:outerShdw>
                </a:effectLst>
                <a:latin typeface="+mj-ea"/>
                <a:ea typeface="+mj-ea"/>
              </a:rPr>
              <a:t>⊕</a:t>
            </a:r>
            <a:r>
              <a:rPr lang="en-US" altLang="zh-CN" sz="1600" b="1" kern="0" dirty="0">
                <a:solidFill>
                  <a:srgbClr val="FF0000"/>
                </a:solidFill>
                <a:effectLst>
                  <a:outerShdw blurRad="38100" dist="38100" dir="2700000" algn="tl">
                    <a:srgbClr val="000000">
                      <a:alpha val="43137"/>
                    </a:srgbClr>
                  </a:outerShdw>
                </a:effectLst>
                <a:latin typeface="+mj-ea"/>
                <a:ea typeface="+mj-ea"/>
              </a:rPr>
              <a:t>k=c</a:t>
            </a:r>
            <a:r>
              <a:rPr lang="zh-CN" altLang="en-US" sz="1600" b="1" kern="0" dirty="0">
                <a:solidFill>
                  <a:srgbClr val="FF0000"/>
                </a:solidFill>
                <a:effectLst>
                  <a:outerShdw blurRad="38100" dist="38100" dir="2700000" algn="tl">
                    <a:srgbClr val="000000">
                      <a:alpha val="43137"/>
                    </a:srgbClr>
                  </a:outerShdw>
                </a:effectLst>
                <a:latin typeface="+mj-ea"/>
                <a:ea typeface="+mj-ea"/>
              </a:rPr>
              <a:t>，</a:t>
            </a:r>
            <a:r>
              <a:rPr lang="en-US" altLang="zh-CN" sz="1600" b="1" kern="0" dirty="0">
                <a:solidFill>
                  <a:srgbClr val="FF0000"/>
                </a:solidFill>
                <a:effectLst>
                  <a:outerShdw blurRad="38100" dist="38100" dir="2700000" algn="tl">
                    <a:srgbClr val="000000">
                      <a:alpha val="43137"/>
                    </a:srgbClr>
                  </a:outerShdw>
                </a:effectLst>
                <a:latin typeface="+mj-ea"/>
              </a:rPr>
              <a:t>m</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1600" b="1" kern="0" dirty="0">
                <a:solidFill>
                  <a:srgbClr val="FF0000"/>
                </a:solidFill>
                <a:effectLst>
                  <a:outerShdw blurRad="38100" dist="38100" dir="2700000" algn="tl">
                    <a:srgbClr val="000000">
                      <a:alpha val="43137"/>
                    </a:srgbClr>
                  </a:outerShdw>
                </a:effectLst>
                <a:latin typeface="+mj-ea"/>
              </a:rPr>
              <a:t>⊕</a:t>
            </a:r>
            <a:r>
              <a:rPr lang="en-US" altLang="zh-CN" sz="1600" b="1" kern="0" dirty="0">
                <a:solidFill>
                  <a:srgbClr val="FF0000"/>
                </a:solidFill>
                <a:effectLst>
                  <a:outerShdw blurRad="38100" dist="38100" dir="2700000" algn="tl">
                    <a:srgbClr val="000000">
                      <a:alpha val="43137"/>
                    </a:srgbClr>
                  </a:outerShdw>
                </a:effectLst>
                <a:latin typeface="+mj-ea"/>
              </a:rPr>
              <a:t>k=c</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altLang="zh-CN" sz="1600" b="1" kern="0" dirty="0">
                <a:solidFill>
                  <a:srgbClr val="FF0000"/>
                </a:solidFill>
                <a:effectLst>
                  <a:outerShdw blurRad="38100" dist="38100" dir="2700000" algn="tl">
                    <a:srgbClr val="000000">
                      <a:alpha val="43137"/>
                    </a:srgbClr>
                  </a:outerShdw>
                </a:effectLst>
                <a:latin typeface="+mj-ea"/>
              </a:rPr>
              <a:t>c</a:t>
            </a:r>
            <a:r>
              <a:rPr lang="zh-CN" altLang="en-US" sz="1600" b="1" kern="0" dirty="0">
                <a:solidFill>
                  <a:srgbClr val="FF0000"/>
                </a:solidFill>
                <a:effectLst>
                  <a:outerShdw blurRad="38100" dist="38100" dir="2700000" algn="tl">
                    <a:srgbClr val="000000">
                      <a:alpha val="43137"/>
                    </a:srgbClr>
                  </a:outerShdw>
                </a:effectLst>
                <a:latin typeface="+mj-ea"/>
              </a:rPr>
              <a:t>⊕</a:t>
            </a:r>
            <a:r>
              <a:rPr lang="en-US" altLang="zh-CN" sz="1600" b="1" kern="0" dirty="0">
                <a:solidFill>
                  <a:srgbClr val="FF0000"/>
                </a:solidFill>
                <a:effectLst>
                  <a:outerShdw blurRad="38100" dist="38100" dir="2700000" algn="tl">
                    <a:srgbClr val="000000">
                      <a:alpha val="43137"/>
                    </a:srgbClr>
                  </a:outerShdw>
                </a:effectLst>
                <a:latin typeface="+mj-ea"/>
              </a:rPr>
              <a:t>c</a:t>
            </a:r>
            <a:r>
              <a:rPr lang="en-US" altLang="zh-CN" sz="16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1600" b="1" kern="0" dirty="0">
                <a:solidFill>
                  <a:srgbClr val="FF0000"/>
                </a:solidFill>
                <a:effectLst>
                  <a:outerShdw blurRad="38100" dist="38100" dir="2700000" algn="tl">
                    <a:srgbClr val="000000">
                      <a:alpha val="43137"/>
                    </a:srgbClr>
                  </a:outerShdw>
                </a:effectLst>
                <a:latin typeface="+mj-ea"/>
              </a:rPr>
              <a:t>=?</a:t>
            </a:r>
            <a:endParaRPr lang="zh-CN" altLang="en-US" sz="1600" b="1" kern="0" dirty="0">
              <a:solidFill>
                <a:srgbClr val="FF0000"/>
              </a:solidFill>
              <a:effectLst>
                <a:outerShdw blurRad="38100" dist="38100" dir="2700000" algn="tl">
                  <a:srgbClr val="000000">
                    <a:alpha val="43137"/>
                  </a:srgbClr>
                </a:outerShdw>
              </a:effectLst>
              <a:latin typeface="+mj-ea"/>
              <a:ea typeface="+mj-ea"/>
            </a:endParaRPr>
          </a:p>
        </p:txBody>
      </p:sp>
      <p:pic>
        <p:nvPicPr>
          <p:cNvPr id="11" name="图片 10">
            <a:extLst>
              <a:ext uri="{FF2B5EF4-FFF2-40B4-BE49-F238E27FC236}">
                <a16:creationId xmlns:a16="http://schemas.microsoft.com/office/drawing/2014/main" id="{CDD1BAD0-2DEA-DD9C-8918-C818DEB0F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1491630"/>
            <a:ext cx="799497" cy="799497"/>
          </a:xfrm>
          <a:prstGeom prst="rect">
            <a:avLst/>
          </a:prstGeom>
        </p:spPr>
      </p:pic>
      <p:pic>
        <p:nvPicPr>
          <p:cNvPr id="13" name="图片 12">
            <a:extLst>
              <a:ext uri="{FF2B5EF4-FFF2-40B4-BE49-F238E27FC236}">
                <a16:creationId xmlns:a16="http://schemas.microsoft.com/office/drawing/2014/main" id="{97A9CCC7-ED40-0188-0A19-CBA6F4465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515327"/>
            <a:ext cx="775800" cy="775800"/>
          </a:xfrm>
          <a:prstGeom prst="rect">
            <a:avLst/>
          </a:prstGeom>
        </p:spPr>
      </p:pic>
      <p:pic>
        <p:nvPicPr>
          <p:cNvPr id="15" name="图片 14">
            <a:extLst>
              <a:ext uri="{FF2B5EF4-FFF2-40B4-BE49-F238E27FC236}">
                <a16:creationId xmlns:a16="http://schemas.microsoft.com/office/drawing/2014/main" id="{9A185486-8F00-E4C6-A1ED-ADB6E0C5E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2643758"/>
            <a:ext cx="799497" cy="799497"/>
          </a:xfrm>
          <a:prstGeom prst="rect">
            <a:avLst/>
          </a:prstGeom>
        </p:spPr>
      </p:pic>
      <p:pic>
        <p:nvPicPr>
          <p:cNvPr id="16" name="图片 15">
            <a:extLst>
              <a:ext uri="{FF2B5EF4-FFF2-40B4-BE49-F238E27FC236}">
                <a16:creationId xmlns:a16="http://schemas.microsoft.com/office/drawing/2014/main" id="{AFEDFF63-3F5C-0205-AA43-8899D3FED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643758"/>
            <a:ext cx="775800" cy="775800"/>
          </a:xfrm>
          <a:prstGeom prst="rect">
            <a:avLst/>
          </a:prstGeom>
        </p:spPr>
      </p:pic>
      <p:sp>
        <p:nvSpPr>
          <p:cNvPr id="18" name="文本框 17">
            <a:extLst>
              <a:ext uri="{FF2B5EF4-FFF2-40B4-BE49-F238E27FC236}">
                <a16:creationId xmlns:a16="http://schemas.microsoft.com/office/drawing/2014/main" id="{0C653871-95EF-070A-83F1-09B13980954C}"/>
              </a:ext>
            </a:extLst>
          </p:cNvPr>
          <p:cNvSpPr txBox="1"/>
          <p:nvPr/>
        </p:nvSpPr>
        <p:spPr bwMode="auto">
          <a:xfrm>
            <a:off x="4932040" y="1667584"/>
            <a:ext cx="432048" cy="400110"/>
          </a:xfrm>
          <a:prstGeom prst="rect">
            <a:avLst/>
          </a:prstGeom>
          <a:noFill/>
          <a:ln>
            <a:noFill/>
          </a:ln>
        </p:spPr>
        <p:txBody>
          <a:bodyPr wrap="square">
            <a:spAutoFit/>
          </a:bodyPr>
          <a:lstStyle/>
          <a:p>
            <a:r>
              <a:rPr lang="zh-CN" altLang="en-US" sz="2000" b="1" kern="0" dirty="0">
                <a:solidFill>
                  <a:srgbClr val="FF0000"/>
                </a:solidFill>
                <a:effectLst>
                  <a:outerShdw blurRad="38100" dist="38100" dir="2700000" algn="tl">
                    <a:srgbClr val="000000">
                      <a:alpha val="43137"/>
                    </a:srgbClr>
                  </a:outerShdw>
                </a:effectLst>
                <a:latin typeface="+mj-ea"/>
              </a:rPr>
              <a:t>⊕</a:t>
            </a:r>
            <a:endParaRPr lang="zh-CN" altLang="en-US" sz="2000" dirty="0"/>
          </a:p>
        </p:txBody>
      </p:sp>
      <p:sp>
        <p:nvSpPr>
          <p:cNvPr id="19" name="文本框 18">
            <a:extLst>
              <a:ext uri="{FF2B5EF4-FFF2-40B4-BE49-F238E27FC236}">
                <a16:creationId xmlns:a16="http://schemas.microsoft.com/office/drawing/2014/main" id="{1932969D-F28F-E5BE-D0F5-CA65A3FA0E29}"/>
              </a:ext>
            </a:extLst>
          </p:cNvPr>
          <p:cNvSpPr txBox="1"/>
          <p:nvPr/>
        </p:nvSpPr>
        <p:spPr bwMode="auto">
          <a:xfrm>
            <a:off x="4932040" y="2832187"/>
            <a:ext cx="432048" cy="400110"/>
          </a:xfrm>
          <a:prstGeom prst="rect">
            <a:avLst/>
          </a:prstGeom>
          <a:noFill/>
          <a:ln>
            <a:noFill/>
          </a:ln>
        </p:spPr>
        <p:txBody>
          <a:bodyPr wrap="square">
            <a:spAutoFit/>
          </a:bodyPr>
          <a:lstStyle/>
          <a:p>
            <a:r>
              <a:rPr lang="zh-CN" altLang="en-US" sz="2000" b="1" kern="0" dirty="0">
                <a:solidFill>
                  <a:srgbClr val="FF0000"/>
                </a:solidFill>
                <a:effectLst>
                  <a:outerShdw blurRad="38100" dist="38100" dir="2700000" algn="tl">
                    <a:srgbClr val="000000">
                      <a:alpha val="43137"/>
                    </a:srgbClr>
                  </a:outerShdw>
                </a:effectLst>
                <a:latin typeface="+mj-ea"/>
              </a:rPr>
              <a:t>⊕</a:t>
            </a:r>
            <a:endParaRPr lang="zh-CN" altLang="en-US" sz="2000" dirty="0"/>
          </a:p>
        </p:txBody>
      </p:sp>
      <p:sp>
        <p:nvSpPr>
          <p:cNvPr id="21" name="文本框 20">
            <a:extLst>
              <a:ext uri="{FF2B5EF4-FFF2-40B4-BE49-F238E27FC236}">
                <a16:creationId xmlns:a16="http://schemas.microsoft.com/office/drawing/2014/main" id="{B2A46360-E5BA-6060-A092-6AE42FDF29EC}"/>
              </a:ext>
            </a:extLst>
          </p:cNvPr>
          <p:cNvSpPr txBox="1"/>
          <p:nvPr/>
        </p:nvSpPr>
        <p:spPr bwMode="auto">
          <a:xfrm>
            <a:off x="6278203" y="1667584"/>
            <a:ext cx="382029" cy="400110"/>
          </a:xfrm>
          <a:prstGeom prst="rect">
            <a:avLst/>
          </a:prstGeom>
          <a:noFill/>
          <a:ln>
            <a:noFill/>
          </a:ln>
        </p:spPr>
        <p:txBody>
          <a:bodyPr wrap="square">
            <a:spAutoFit/>
          </a:bodyPr>
          <a:lstStyle/>
          <a:p>
            <a:r>
              <a:rPr lang="en-US" altLang="zh-CN" sz="20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000" dirty="0"/>
          </a:p>
        </p:txBody>
      </p:sp>
      <p:sp>
        <p:nvSpPr>
          <p:cNvPr id="22" name="文本框 21">
            <a:extLst>
              <a:ext uri="{FF2B5EF4-FFF2-40B4-BE49-F238E27FC236}">
                <a16:creationId xmlns:a16="http://schemas.microsoft.com/office/drawing/2014/main" id="{CDB1B6B4-AF00-A3C5-8C59-618569C8D3FA}"/>
              </a:ext>
            </a:extLst>
          </p:cNvPr>
          <p:cNvSpPr txBox="1"/>
          <p:nvPr/>
        </p:nvSpPr>
        <p:spPr bwMode="auto">
          <a:xfrm>
            <a:off x="6278203" y="2831603"/>
            <a:ext cx="382029" cy="400110"/>
          </a:xfrm>
          <a:prstGeom prst="rect">
            <a:avLst/>
          </a:prstGeom>
          <a:noFill/>
          <a:ln>
            <a:noFill/>
          </a:ln>
        </p:spPr>
        <p:txBody>
          <a:bodyPr wrap="square">
            <a:spAutoFit/>
          </a:bodyPr>
          <a:lstStyle/>
          <a:p>
            <a:r>
              <a:rPr lang="en-US" altLang="zh-CN" sz="20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000" dirty="0"/>
          </a:p>
        </p:txBody>
      </p:sp>
      <p:pic>
        <p:nvPicPr>
          <p:cNvPr id="23" name="图片 22">
            <a:extLst>
              <a:ext uri="{FF2B5EF4-FFF2-40B4-BE49-F238E27FC236}">
                <a16:creationId xmlns:a16="http://schemas.microsoft.com/office/drawing/2014/main" id="{19C0313D-33F8-A86F-0ABC-07960BE5F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544" y="2656233"/>
            <a:ext cx="775800" cy="775800"/>
          </a:xfrm>
          <a:prstGeom prst="rect">
            <a:avLst/>
          </a:prstGeom>
        </p:spPr>
      </p:pic>
      <p:pic>
        <p:nvPicPr>
          <p:cNvPr id="24" name="图片 23">
            <a:extLst>
              <a:ext uri="{FF2B5EF4-FFF2-40B4-BE49-F238E27FC236}">
                <a16:creationId xmlns:a16="http://schemas.microsoft.com/office/drawing/2014/main" id="{79F8A4CE-EDF2-85A6-DC40-E59E272A8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544" y="1515327"/>
            <a:ext cx="775800" cy="775800"/>
          </a:xfrm>
          <a:prstGeom prst="rect">
            <a:avLst/>
          </a:prstGeom>
        </p:spPr>
      </p:pic>
      <p:sp>
        <p:nvSpPr>
          <p:cNvPr id="25" name="文本框 24">
            <a:extLst>
              <a:ext uri="{FF2B5EF4-FFF2-40B4-BE49-F238E27FC236}">
                <a16:creationId xmlns:a16="http://schemas.microsoft.com/office/drawing/2014/main" id="{A241C7EA-460F-C3CF-2409-32C1EAE51C8D}"/>
              </a:ext>
            </a:extLst>
          </p:cNvPr>
          <p:cNvSpPr txBox="1"/>
          <p:nvPr/>
        </p:nvSpPr>
        <p:spPr bwMode="auto">
          <a:xfrm>
            <a:off x="7092280" y="2211710"/>
            <a:ext cx="432048" cy="400110"/>
          </a:xfrm>
          <a:prstGeom prst="rect">
            <a:avLst/>
          </a:prstGeom>
          <a:noFill/>
          <a:ln>
            <a:noFill/>
          </a:ln>
        </p:spPr>
        <p:txBody>
          <a:bodyPr wrap="square">
            <a:spAutoFit/>
          </a:bodyPr>
          <a:lstStyle/>
          <a:p>
            <a:r>
              <a:rPr lang="zh-CN" altLang="en-US" sz="2000" b="1" kern="0" dirty="0">
                <a:solidFill>
                  <a:srgbClr val="FF0000"/>
                </a:solidFill>
                <a:effectLst>
                  <a:outerShdw blurRad="38100" dist="38100" dir="2700000" algn="tl">
                    <a:srgbClr val="000000">
                      <a:alpha val="43137"/>
                    </a:srgbClr>
                  </a:outerShdw>
                </a:effectLst>
                <a:latin typeface="+mj-ea"/>
              </a:rPr>
              <a:t>⊕</a:t>
            </a:r>
            <a:endParaRPr lang="zh-CN" altLang="en-US" sz="2000" dirty="0"/>
          </a:p>
        </p:txBody>
      </p:sp>
      <p:sp>
        <p:nvSpPr>
          <p:cNvPr id="26" name="文本框 25">
            <a:extLst>
              <a:ext uri="{FF2B5EF4-FFF2-40B4-BE49-F238E27FC236}">
                <a16:creationId xmlns:a16="http://schemas.microsoft.com/office/drawing/2014/main" id="{937F9349-AB0B-215A-AA2B-D1B7ABE99E3A}"/>
              </a:ext>
            </a:extLst>
          </p:cNvPr>
          <p:cNvSpPr txBox="1"/>
          <p:nvPr/>
        </p:nvSpPr>
        <p:spPr bwMode="auto">
          <a:xfrm rot="5400000">
            <a:off x="7089429" y="3404816"/>
            <a:ext cx="382029" cy="400110"/>
          </a:xfrm>
          <a:prstGeom prst="rect">
            <a:avLst/>
          </a:prstGeom>
          <a:noFill/>
          <a:ln>
            <a:noFill/>
          </a:ln>
        </p:spPr>
        <p:txBody>
          <a:bodyPr wrap="square">
            <a:spAutoFit/>
          </a:bodyPr>
          <a:lstStyle/>
          <a:p>
            <a:r>
              <a:rPr lang="en-US" altLang="zh-CN" sz="2000"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000" dirty="0"/>
          </a:p>
        </p:txBody>
      </p:sp>
      <p:pic>
        <p:nvPicPr>
          <p:cNvPr id="28" name="图片 27">
            <a:extLst>
              <a:ext uri="{FF2B5EF4-FFF2-40B4-BE49-F238E27FC236}">
                <a16:creationId xmlns:a16="http://schemas.microsoft.com/office/drawing/2014/main" id="{E4D1F7B7-C162-93F1-CCB8-A6FF75A56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5154" y="3795886"/>
            <a:ext cx="770578" cy="770578"/>
          </a:xfrm>
          <a:prstGeom prst="rect">
            <a:avLst/>
          </a:prstGeom>
        </p:spPr>
      </p:pic>
    </p:spTree>
    <p:extLst>
      <p:ext uri="{BB962C8B-B14F-4D97-AF65-F5344CB8AC3E}">
        <p14:creationId xmlns:p14="http://schemas.microsoft.com/office/powerpoint/2010/main" val="2514731524"/>
      </p:ext>
    </p:extLst>
  </p:cSld>
  <p:clrMapOvr>
    <a:masterClrMapping/>
  </p:clrMapOvr>
  <p:transition spd="med">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E23EB-105C-4C74-B636-0DE55EBE45D2}"/>
              </a:ext>
            </a:extLst>
          </p:cNvPr>
          <p:cNvSpPr>
            <a:spLocks noGrp="1"/>
          </p:cNvSpPr>
          <p:nvPr>
            <p:ph type="title"/>
          </p:nvPr>
        </p:nvSpPr>
        <p:spPr>
          <a:xfrm>
            <a:off x="214313" y="1214438"/>
            <a:ext cx="2286000" cy="307975"/>
          </a:xfrm>
        </p:spPr>
        <p:txBody>
          <a:bodyPr/>
          <a:lstStyle/>
          <a:p>
            <a:pPr>
              <a:defRPr/>
            </a:pPr>
            <a:r>
              <a:rPr altLang="en-US" sz="2000" dirty="0">
                <a:solidFill>
                  <a:srgbClr val="0033CC"/>
                </a:solidFill>
                <a:effectLst/>
              </a:rPr>
              <a:t>密钥序列产生器</a:t>
            </a:r>
          </a:p>
        </p:txBody>
      </p:sp>
      <p:sp>
        <p:nvSpPr>
          <p:cNvPr id="61443" name="内容占位符 2">
            <a:extLst>
              <a:ext uri="{FF2B5EF4-FFF2-40B4-BE49-F238E27FC236}">
                <a16:creationId xmlns:a16="http://schemas.microsoft.com/office/drawing/2014/main" id="{F9754DF0-EB99-4204-9EBA-7BD26D265714}"/>
              </a:ext>
            </a:extLst>
          </p:cNvPr>
          <p:cNvSpPr>
            <a:spLocks noGrp="1" noChangeArrowheads="1"/>
          </p:cNvSpPr>
          <p:nvPr>
            <p:ph idx="1"/>
          </p:nvPr>
        </p:nvSpPr>
        <p:spPr>
          <a:xfrm>
            <a:off x="428625" y="1714500"/>
            <a:ext cx="8229600" cy="2794000"/>
          </a:xfrm>
        </p:spPr>
        <p:txBody>
          <a:bodyPr/>
          <a:lstStyle/>
          <a:p>
            <a:r>
              <a:rPr lang="zh-CN" altLang="zh-CN" b="1"/>
              <a:t>序列密码的安全强度主要依赖</a:t>
            </a:r>
            <a:r>
              <a:rPr lang="zh-CN" altLang="zh-CN" b="1">
                <a:solidFill>
                  <a:srgbClr val="FF0000"/>
                </a:solidFill>
              </a:rPr>
              <a:t>密钥序列的随机性</a:t>
            </a:r>
            <a:r>
              <a:rPr lang="zh-CN" altLang="zh-CN" b="1"/>
              <a:t>，因此</a:t>
            </a:r>
            <a:r>
              <a:rPr lang="zh-CN" altLang="zh-CN" b="1">
                <a:solidFill>
                  <a:srgbClr val="FF0000"/>
                </a:solidFill>
              </a:rPr>
              <a:t>设计</a:t>
            </a:r>
            <a:r>
              <a:rPr lang="zh-CN" altLang="zh-CN" b="1">
                <a:solidFill>
                  <a:srgbClr val="0033CC"/>
                </a:solidFill>
              </a:rPr>
              <a:t>一个好的密钥序列产生器</a:t>
            </a:r>
            <a:r>
              <a:rPr lang="zh-CN" altLang="zh-CN" b="1"/>
              <a:t>，</a:t>
            </a:r>
            <a:r>
              <a:rPr lang="zh-CN" altLang="zh-CN" b="1">
                <a:solidFill>
                  <a:srgbClr val="FF0000"/>
                </a:solidFill>
              </a:rPr>
              <a:t>使其产生</a:t>
            </a:r>
            <a:r>
              <a:rPr lang="zh-CN" altLang="zh-CN" b="1">
                <a:solidFill>
                  <a:srgbClr val="0033CC"/>
                </a:solidFill>
              </a:rPr>
              <a:t>随机的密钥序列</a:t>
            </a:r>
            <a:r>
              <a:rPr lang="zh-CN" altLang="zh-CN" b="1">
                <a:solidFill>
                  <a:srgbClr val="FF0000"/>
                </a:solidFill>
              </a:rPr>
              <a:t>是</a:t>
            </a:r>
            <a:r>
              <a:rPr lang="zh-CN" altLang="zh-CN" b="1">
                <a:solidFill>
                  <a:srgbClr val="0033CC"/>
                </a:solidFill>
              </a:rPr>
              <a:t>序列密码体制的关键</a:t>
            </a:r>
            <a:r>
              <a:rPr lang="zh-CN" altLang="en-US" b="1">
                <a:solidFill>
                  <a:srgbClr val="FF0000"/>
                </a:solidFill>
              </a:rPr>
              <a:t>（与真随机不可区分）</a:t>
            </a:r>
            <a:r>
              <a:rPr lang="zh-CN" altLang="zh-CN" b="1"/>
              <a:t>。</a:t>
            </a:r>
          </a:p>
          <a:p>
            <a:r>
              <a:rPr lang="zh-CN" altLang="zh-CN" b="1">
                <a:solidFill>
                  <a:srgbClr val="0033CC"/>
                </a:solidFill>
              </a:rPr>
              <a:t>密钥序列产生器的内部</a:t>
            </a:r>
            <a:r>
              <a:rPr lang="zh-CN" altLang="zh-CN" b="1"/>
              <a:t>可将其</a:t>
            </a:r>
            <a:r>
              <a:rPr lang="zh-CN" altLang="zh-CN" b="1">
                <a:solidFill>
                  <a:srgbClr val="FF0000"/>
                </a:solidFill>
              </a:rPr>
              <a:t>分成</a:t>
            </a:r>
            <a:r>
              <a:rPr lang="zh-CN" altLang="zh-CN" b="1">
                <a:solidFill>
                  <a:srgbClr val="0033CC"/>
                </a:solidFill>
              </a:rPr>
              <a:t>两个部分</a:t>
            </a:r>
            <a:r>
              <a:rPr lang="zh-CN" altLang="en-US" b="1"/>
              <a:t>：</a:t>
            </a:r>
            <a:r>
              <a:rPr lang="zh-CN" altLang="zh-CN" b="1">
                <a:solidFill>
                  <a:srgbClr val="0033CC"/>
                </a:solidFill>
              </a:rPr>
              <a:t>驱动部分</a:t>
            </a:r>
            <a:r>
              <a:rPr lang="zh-CN" altLang="zh-CN" b="1"/>
              <a:t>和</a:t>
            </a:r>
            <a:r>
              <a:rPr lang="zh-CN" altLang="zh-CN" b="1">
                <a:solidFill>
                  <a:srgbClr val="0033CC"/>
                </a:solidFill>
              </a:rPr>
              <a:t>非线性组合部分</a:t>
            </a:r>
            <a:r>
              <a:rPr lang="zh-CN" altLang="zh-CN" b="1"/>
              <a:t>（如图</a:t>
            </a:r>
            <a:r>
              <a:rPr lang="en-US" altLang="zh-CN" b="1"/>
              <a:t>4-13</a:t>
            </a:r>
            <a:r>
              <a:rPr lang="zh-CN" altLang="zh-CN" b="1"/>
              <a:t>）</a:t>
            </a:r>
            <a:endParaRPr lang="en-US" altLang="zh-CN" b="1"/>
          </a:p>
          <a:p>
            <a:pPr lvl="1"/>
            <a:r>
              <a:rPr lang="zh-CN" altLang="zh-CN" b="1">
                <a:solidFill>
                  <a:srgbClr val="FF0000"/>
                </a:solidFill>
              </a:rPr>
              <a:t>驱动部分</a:t>
            </a:r>
            <a:r>
              <a:rPr lang="en-US" altLang="zh-CN" b="1">
                <a:solidFill>
                  <a:srgbClr val="FF0000"/>
                </a:solidFill>
              </a:rPr>
              <a:t>LFSR</a:t>
            </a:r>
            <a:r>
              <a:rPr lang="zh-CN" altLang="en-US" b="1"/>
              <a:t>：</a:t>
            </a:r>
            <a:r>
              <a:rPr lang="zh-CN" altLang="zh-CN" b="1"/>
              <a:t>产生控制生成器的状态序列，并控制生成器的周期和统计特性</a:t>
            </a:r>
            <a:r>
              <a:rPr lang="zh-CN" altLang="en-US" b="1"/>
              <a:t>；</a:t>
            </a:r>
            <a:endParaRPr lang="en-US" altLang="zh-CN" b="1"/>
          </a:p>
          <a:p>
            <a:pPr lvl="1"/>
            <a:r>
              <a:rPr lang="zh-CN" altLang="zh-CN" b="1">
                <a:solidFill>
                  <a:srgbClr val="FF0000"/>
                </a:solidFill>
              </a:rPr>
              <a:t>非线性组合部分</a:t>
            </a:r>
            <a:r>
              <a:rPr lang="en-US" altLang="zh-CN" b="1">
                <a:solidFill>
                  <a:srgbClr val="FF0000"/>
                </a:solidFill>
              </a:rPr>
              <a:t>F</a:t>
            </a:r>
            <a:r>
              <a:rPr lang="zh-CN" altLang="en-US" b="1"/>
              <a:t>：</a:t>
            </a:r>
            <a:r>
              <a:rPr lang="zh-CN" altLang="zh-CN" b="1"/>
              <a:t>对驱动部分的各个输出序列进行非线性组合，控制和提高产生器输出序列的统计特性、线性复杂度和不可预测性等，从而保证输出密钥序列的安全强度。</a:t>
            </a:r>
            <a:endParaRPr lang="zh-CN" altLang="en-US" b="1"/>
          </a:p>
        </p:txBody>
      </p:sp>
      <p:sp>
        <p:nvSpPr>
          <p:cNvPr id="4" name="标题 3">
            <a:extLst>
              <a:ext uri="{FF2B5EF4-FFF2-40B4-BE49-F238E27FC236}">
                <a16:creationId xmlns:a16="http://schemas.microsoft.com/office/drawing/2014/main" id="{C2C1FCC0-C978-4373-B0B7-4FA99B16C031}"/>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80E2892E-1455-4AF6-AF84-DDE10358E92A}"/>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pic>
        <p:nvPicPr>
          <p:cNvPr id="61446" name="Picture 4">
            <a:extLst>
              <a:ext uri="{FF2B5EF4-FFF2-40B4-BE49-F238E27FC236}">
                <a16:creationId xmlns:a16="http://schemas.microsoft.com/office/drawing/2014/main" id="{7F471C2D-4C2B-42CE-A944-4A554C9BE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0"/>
            <a:ext cx="28797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766983"/>
      </p:ext>
    </p:extLst>
  </p:cSld>
  <p:clrMapOvr>
    <a:masterClrMapping/>
  </p:clrMapOvr>
  <p:transition spd="med">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41244-BD98-4BB4-B984-4A6B3E845DB5}"/>
              </a:ext>
            </a:extLst>
          </p:cNvPr>
          <p:cNvSpPr>
            <a:spLocks noGrp="1"/>
          </p:cNvSpPr>
          <p:nvPr>
            <p:ph type="title"/>
          </p:nvPr>
        </p:nvSpPr>
        <p:spPr>
          <a:xfrm>
            <a:off x="214313" y="1214438"/>
            <a:ext cx="2286000" cy="307975"/>
          </a:xfrm>
        </p:spPr>
        <p:txBody>
          <a:bodyPr/>
          <a:lstStyle/>
          <a:p>
            <a:pPr>
              <a:defRPr/>
            </a:pPr>
            <a:r>
              <a:rPr altLang="en-US" sz="2000" dirty="0">
                <a:solidFill>
                  <a:srgbClr val="0033CC"/>
                </a:solidFill>
                <a:effectLst/>
              </a:rPr>
              <a:t>密钥序列产生器</a:t>
            </a:r>
          </a:p>
        </p:txBody>
      </p:sp>
      <p:sp>
        <p:nvSpPr>
          <p:cNvPr id="56323" name="内容占位符 2">
            <a:extLst>
              <a:ext uri="{FF2B5EF4-FFF2-40B4-BE49-F238E27FC236}">
                <a16:creationId xmlns:a16="http://schemas.microsoft.com/office/drawing/2014/main" id="{A9B5A026-9551-4D60-9547-A39C34929794}"/>
              </a:ext>
            </a:extLst>
          </p:cNvPr>
          <p:cNvSpPr>
            <a:spLocks noGrp="1"/>
          </p:cNvSpPr>
          <p:nvPr>
            <p:ph idx="1"/>
          </p:nvPr>
        </p:nvSpPr>
        <p:spPr>
          <a:xfrm>
            <a:off x="428625" y="1714500"/>
            <a:ext cx="8229600" cy="2794000"/>
          </a:xfrm>
        </p:spPr>
        <p:txBody>
          <a:bodyPr/>
          <a:lstStyle/>
          <a:p>
            <a:pPr>
              <a:defRPr/>
            </a:pPr>
            <a:r>
              <a:rPr lang="zh-CN" altLang="en-US" b="1" dirty="0"/>
              <a:t>密钥序列生成器的</a:t>
            </a:r>
            <a:r>
              <a:rPr lang="zh-CN" altLang="en-US" b="1" dirty="0">
                <a:solidFill>
                  <a:srgbClr val="FF0000"/>
                </a:solidFill>
              </a:rPr>
              <a:t>基本要求</a:t>
            </a:r>
            <a:r>
              <a:rPr lang="zh-CN" altLang="en-US" b="1" dirty="0"/>
              <a:t>：</a:t>
            </a:r>
            <a:endParaRPr lang="en-US" altLang="zh-CN" b="1" dirty="0"/>
          </a:p>
          <a:p>
            <a:pPr lvl="1">
              <a:defRPr/>
            </a:pPr>
            <a:r>
              <a:rPr lang="zh-CN" altLang="en-US" b="1" dirty="0">
                <a:solidFill>
                  <a:srgbClr val="0033CC"/>
                </a:solidFill>
              </a:rPr>
              <a:t>种子密钥</a:t>
            </a:r>
            <a:r>
              <a:rPr lang="en-US" altLang="zh-CN" b="1" dirty="0">
                <a:solidFill>
                  <a:srgbClr val="0033CC"/>
                </a:solidFill>
              </a:rPr>
              <a:t>K</a:t>
            </a:r>
            <a:r>
              <a:rPr lang="zh-CN" altLang="en-US" b="1" dirty="0">
                <a:solidFill>
                  <a:srgbClr val="0033CC"/>
                </a:solidFill>
              </a:rPr>
              <a:t>的</a:t>
            </a:r>
            <a:r>
              <a:rPr lang="zh-CN" altLang="en-US" b="1" dirty="0">
                <a:solidFill>
                  <a:srgbClr val="FF0000"/>
                </a:solidFill>
              </a:rPr>
              <a:t>长度足够大</a:t>
            </a:r>
            <a:r>
              <a:rPr lang="zh-CN" altLang="en-US" b="1" dirty="0"/>
              <a:t>，一般在</a:t>
            </a:r>
            <a:r>
              <a:rPr lang="en-US" altLang="zh-CN" b="1" dirty="0"/>
              <a:t>128</a:t>
            </a:r>
            <a:r>
              <a:rPr lang="zh-CN" altLang="en-US" b="1" dirty="0"/>
              <a:t>位以上；</a:t>
            </a:r>
            <a:endParaRPr lang="en-US" altLang="zh-CN" b="1" dirty="0"/>
          </a:p>
          <a:p>
            <a:pPr lvl="1">
              <a:defRPr/>
            </a:pPr>
            <a:r>
              <a:rPr lang="zh-CN" altLang="en-US" b="1" dirty="0"/>
              <a:t>密钥序列生成器</a:t>
            </a:r>
            <a:r>
              <a:rPr lang="zh-CN" altLang="en-US" b="1" dirty="0">
                <a:solidFill>
                  <a:srgbClr val="0033CC"/>
                </a:solidFill>
              </a:rPr>
              <a:t>生成的密钥序列</a:t>
            </a:r>
            <a:r>
              <a:rPr lang="en-US" altLang="zh-CN" b="1" dirty="0">
                <a:solidFill>
                  <a:srgbClr val="0033CC"/>
                </a:solidFill>
              </a:rPr>
              <a:t>{</a:t>
            </a:r>
            <a:r>
              <a:rPr lang="en-US" altLang="zh-CN" b="1" dirty="0" err="1">
                <a:solidFill>
                  <a:srgbClr val="0033CC"/>
                </a:solidFill>
              </a:rPr>
              <a:t>k</a:t>
            </a:r>
            <a:r>
              <a:rPr lang="en-US" altLang="zh-CN" sz="1100" b="1" dirty="0" err="1">
                <a:solidFill>
                  <a:srgbClr val="0033CC"/>
                </a:solidFill>
              </a:rPr>
              <a:t>i</a:t>
            </a:r>
            <a:r>
              <a:rPr lang="en-US" altLang="zh-CN" b="1" dirty="0">
                <a:solidFill>
                  <a:srgbClr val="0033CC"/>
                </a:solidFill>
              </a:rPr>
              <a:t>}</a:t>
            </a:r>
            <a:r>
              <a:rPr lang="zh-CN" altLang="en-US" b="1" dirty="0">
                <a:solidFill>
                  <a:srgbClr val="FF0000"/>
                </a:solidFill>
              </a:rPr>
              <a:t>具有极大周期</a:t>
            </a:r>
            <a:r>
              <a:rPr lang="zh-CN" altLang="en-US" b="1" dirty="0"/>
              <a:t>；</a:t>
            </a:r>
            <a:endParaRPr lang="en-US" altLang="zh-CN" b="1" dirty="0"/>
          </a:p>
          <a:p>
            <a:pPr lvl="1">
              <a:defRPr/>
            </a:pPr>
            <a:r>
              <a:rPr lang="zh-CN" altLang="en-US" b="1" dirty="0">
                <a:solidFill>
                  <a:srgbClr val="0033CC"/>
                </a:solidFill>
              </a:rPr>
              <a:t>密钥序列</a:t>
            </a:r>
            <a:r>
              <a:rPr lang="en-US" altLang="zh-CN" b="1" dirty="0">
                <a:solidFill>
                  <a:srgbClr val="0033CC"/>
                </a:solidFill>
              </a:rPr>
              <a:t>{</a:t>
            </a:r>
            <a:r>
              <a:rPr lang="en-US" altLang="zh-CN" b="1" dirty="0" err="1">
                <a:solidFill>
                  <a:srgbClr val="0033CC"/>
                </a:solidFill>
              </a:rPr>
              <a:t>k</a:t>
            </a:r>
            <a:r>
              <a:rPr lang="en-US" altLang="zh-CN" sz="1100" b="1" dirty="0" err="1">
                <a:solidFill>
                  <a:srgbClr val="0033CC"/>
                </a:solidFill>
              </a:rPr>
              <a:t>i</a:t>
            </a:r>
            <a:r>
              <a:rPr lang="en-US" altLang="zh-CN" b="1" dirty="0">
                <a:solidFill>
                  <a:srgbClr val="0033CC"/>
                </a:solidFill>
              </a:rPr>
              <a:t>}</a:t>
            </a:r>
            <a:r>
              <a:rPr lang="zh-CN" altLang="en-US" b="1" dirty="0">
                <a:solidFill>
                  <a:srgbClr val="FF0000"/>
                </a:solidFill>
              </a:rPr>
              <a:t>具有均匀的</a:t>
            </a:r>
            <a:r>
              <a:rPr lang="en-US" altLang="zh-CN" b="1" dirty="0">
                <a:solidFill>
                  <a:srgbClr val="FF0000"/>
                </a:solidFill>
              </a:rPr>
              <a:t>n</a:t>
            </a:r>
            <a:r>
              <a:rPr lang="zh-CN" altLang="en-US" b="1" dirty="0">
                <a:solidFill>
                  <a:srgbClr val="FF0000"/>
                </a:solidFill>
              </a:rPr>
              <a:t>元分布</a:t>
            </a:r>
            <a:r>
              <a:rPr lang="zh-CN" altLang="en-US" b="1" dirty="0"/>
              <a:t>；</a:t>
            </a:r>
            <a:endParaRPr lang="en-US" altLang="zh-CN" b="1" dirty="0"/>
          </a:p>
          <a:p>
            <a:pPr lvl="1">
              <a:defRPr/>
            </a:pPr>
            <a:r>
              <a:rPr lang="zh-CN" altLang="en-US" b="1" dirty="0"/>
              <a:t>利用统计方法有</a:t>
            </a:r>
            <a:r>
              <a:rPr lang="zh-CN" altLang="en-US" b="1" dirty="0">
                <a:solidFill>
                  <a:srgbClr val="0033CC"/>
                </a:solidFill>
              </a:rPr>
              <a:t>密钥序列</a:t>
            </a:r>
            <a:r>
              <a:rPr lang="en-US" altLang="zh-CN" b="1" dirty="0">
                <a:solidFill>
                  <a:srgbClr val="0033CC"/>
                </a:solidFill>
              </a:rPr>
              <a:t>{</a:t>
            </a:r>
            <a:r>
              <a:rPr lang="en-US" altLang="zh-CN" b="1" dirty="0" err="1">
                <a:solidFill>
                  <a:srgbClr val="0033CC"/>
                </a:solidFill>
              </a:rPr>
              <a:t>k</a:t>
            </a:r>
            <a:r>
              <a:rPr lang="en-US" altLang="zh-CN" sz="1100" b="1" dirty="0" err="1">
                <a:solidFill>
                  <a:srgbClr val="0033CC"/>
                </a:solidFill>
              </a:rPr>
              <a:t>i</a:t>
            </a:r>
            <a:r>
              <a:rPr lang="en-US" altLang="zh-CN" b="1" dirty="0">
                <a:solidFill>
                  <a:srgbClr val="0033CC"/>
                </a:solidFill>
              </a:rPr>
              <a:t>}</a:t>
            </a:r>
            <a:r>
              <a:rPr lang="zh-CN" altLang="en-US" b="1" dirty="0"/>
              <a:t>提取</a:t>
            </a:r>
            <a:r>
              <a:rPr lang="en-US" altLang="zh-CN" b="1" dirty="0">
                <a:solidFill>
                  <a:srgbClr val="FF0000"/>
                </a:solidFill>
                <a:sym typeface="Wingdings" pitchFamily="2" charset="2"/>
              </a:rPr>
              <a:t></a:t>
            </a:r>
            <a:r>
              <a:rPr lang="zh-CN" altLang="en-US" b="1" dirty="0"/>
              <a:t>相关</a:t>
            </a:r>
            <a:r>
              <a:rPr lang="zh-CN" altLang="en-US" b="1" dirty="0">
                <a:solidFill>
                  <a:srgbClr val="0033CC"/>
                </a:solidFill>
              </a:rPr>
              <a:t>种子密钥</a:t>
            </a:r>
            <a:r>
              <a:rPr lang="en-US" altLang="zh-CN" b="1" dirty="0">
                <a:solidFill>
                  <a:srgbClr val="0033CC"/>
                </a:solidFill>
              </a:rPr>
              <a:t>K</a:t>
            </a:r>
            <a:r>
              <a:rPr lang="zh-CN" altLang="en-US" b="1" dirty="0"/>
              <a:t>的信息</a:t>
            </a:r>
            <a:r>
              <a:rPr lang="zh-CN" altLang="en-US" b="1" dirty="0">
                <a:solidFill>
                  <a:srgbClr val="FF0000"/>
                </a:solidFill>
              </a:rPr>
              <a:t>在计算上不可行</a:t>
            </a:r>
            <a:r>
              <a:rPr lang="zh-CN" altLang="en-US" b="1" dirty="0"/>
              <a:t>；</a:t>
            </a:r>
            <a:endParaRPr lang="en-US" altLang="zh-CN" b="1" dirty="0"/>
          </a:p>
          <a:p>
            <a:pPr lvl="1">
              <a:defRPr/>
            </a:pPr>
            <a:r>
              <a:rPr lang="zh-CN" altLang="en-US" b="1" dirty="0">
                <a:solidFill>
                  <a:srgbClr val="0033CC"/>
                </a:solidFill>
              </a:rPr>
              <a:t>种子密钥</a:t>
            </a:r>
            <a:r>
              <a:rPr lang="en-US" altLang="zh-CN" b="1" dirty="0">
                <a:solidFill>
                  <a:srgbClr val="0033CC"/>
                </a:solidFill>
              </a:rPr>
              <a:t>K</a:t>
            </a:r>
            <a:r>
              <a:rPr lang="zh-CN" altLang="en-US" b="1" dirty="0">
                <a:solidFill>
                  <a:srgbClr val="0033CC"/>
                </a:solidFill>
              </a:rPr>
              <a:t>任一位</a:t>
            </a:r>
            <a:r>
              <a:rPr lang="zh-CN" altLang="en-US" b="1" dirty="0"/>
              <a:t>的改变都要引起</a:t>
            </a:r>
            <a:r>
              <a:rPr lang="en-US" altLang="zh-CN" b="1" dirty="0">
                <a:solidFill>
                  <a:srgbClr val="FF0000"/>
                </a:solidFill>
                <a:sym typeface="Wingdings" pitchFamily="2" charset="2"/>
              </a:rPr>
              <a:t></a:t>
            </a:r>
            <a:r>
              <a:rPr lang="zh-CN" altLang="en-US" b="1" dirty="0">
                <a:solidFill>
                  <a:srgbClr val="0033CC"/>
                </a:solidFill>
              </a:rPr>
              <a:t>密钥序列</a:t>
            </a:r>
            <a:r>
              <a:rPr lang="en-US" altLang="zh-CN" b="1" dirty="0">
                <a:solidFill>
                  <a:srgbClr val="0033CC"/>
                </a:solidFill>
              </a:rPr>
              <a:t>{</a:t>
            </a:r>
            <a:r>
              <a:rPr lang="en-US" altLang="zh-CN" b="1" dirty="0" err="1">
                <a:solidFill>
                  <a:srgbClr val="0033CC"/>
                </a:solidFill>
              </a:rPr>
              <a:t>k</a:t>
            </a:r>
            <a:r>
              <a:rPr lang="en-US" altLang="zh-CN" sz="1100" b="1" dirty="0" err="1">
                <a:solidFill>
                  <a:srgbClr val="0033CC"/>
                </a:solidFill>
              </a:rPr>
              <a:t>i</a:t>
            </a:r>
            <a:r>
              <a:rPr lang="en-US" altLang="zh-CN" b="1" dirty="0">
                <a:solidFill>
                  <a:srgbClr val="0033CC"/>
                </a:solidFill>
              </a:rPr>
              <a:t>}</a:t>
            </a:r>
            <a:r>
              <a:rPr lang="zh-CN" altLang="en-US" b="1" dirty="0">
                <a:solidFill>
                  <a:srgbClr val="FF0000"/>
                </a:solidFill>
              </a:rPr>
              <a:t>在全貌上的变化</a:t>
            </a:r>
            <a:r>
              <a:rPr lang="zh-CN" altLang="en-US" b="1" dirty="0"/>
              <a:t>；</a:t>
            </a:r>
            <a:endParaRPr lang="en-US" altLang="zh-CN" b="1" dirty="0"/>
          </a:p>
          <a:p>
            <a:pPr>
              <a:defRPr/>
            </a:pPr>
            <a:r>
              <a:rPr lang="zh-CN" altLang="en-US" b="1" u="sng" dirty="0">
                <a:solidFill>
                  <a:srgbClr val="FF0000"/>
                </a:solidFill>
                <a:effectLst>
                  <a:outerShdw blurRad="38100" dist="38100" dir="2700000" algn="tl">
                    <a:srgbClr val="000000">
                      <a:alpha val="43137"/>
                    </a:srgbClr>
                  </a:outerShdw>
                </a:effectLst>
              </a:rPr>
              <a:t>终极目的</a:t>
            </a:r>
            <a:r>
              <a:rPr lang="zh-CN" altLang="en-US" b="1" u="sng" dirty="0">
                <a:solidFill>
                  <a:srgbClr val="0033CC"/>
                </a:solidFill>
                <a:effectLst>
                  <a:outerShdw blurRad="38100" dist="38100" dir="2700000" algn="tl">
                    <a:srgbClr val="000000">
                      <a:alpha val="43137"/>
                    </a:srgbClr>
                  </a:outerShdw>
                </a:effectLst>
              </a:rPr>
              <a:t>：密钥序列</a:t>
            </a:r>
            <a:r>
              <a:rPr lang="en-US" altLang="zh-CN" b="1" u="sng" dirty="0">
                <a:solidFill>
                  <a:srgbClr val="0033CC"/>
                </a:solidFill>
                <a:effectLst>
                  <a:outerShdw blurRad="38100" dist="38100" dir="2700000" algn="tl">
                    <a:srgbClr val="000000">
                      <a:alpha val="43137"/>
                    </a:srgbClr>
                  </a:outerShdw>
                </a:effectLst>
              </a:rPr>
              <a:t>{</a:t>
            </a:r>
            <a:r>
              <a:rPr lang="en-US" altLang="zh-CN" b="1" u="sng" dirty="0" err="1">
                <a:solidFill>
                  <a:srgbClr val="0033CC"/>
                </a:solidFill>
                <a:effectLst>
                  <a:outerShdw blurRad="38100" dist="38100" dir="2700000" algn="tl">
                    <a:srgbClr val="000000">
                      <a:alpha val="43137"/>
                    </a:srgbClr>
                  </a:outerShdw>
                </a:effectLst>
              </a:rPr>
              <a:t>k</a:t>
            </a:r>
            <a:r>
              <a:rPr lang="en-US" altLang="zh-CN" sz="1100" b="1" u="sng" dirty="0" err="1">
                <a:solidFill>
                  <a:srgbClr val="0033CC"/>
                </a:solidFill>
                <a:effectLst>
                  <a:outerShdw blurRad="38100" dist="38100" dir="2700000" algn="tl">
                    <a:srgbClr val="000000">
                      <a:alpha val="43137"/>
                    </a:srgbClr>
                  </a:outerShdw>
                </a:effectLst>
              </a:rPr>
              <a:t>i</a:t>
            </a:r>
            <a:r>
              <a:rPr lang="en-US" altLang="zh-CN" b="1" u="sng" dirty="0">
                <a:solidFill>
                  <a:srgbClr val="0033CC"/>
                </a:solidFill>
                <a:effectLst>
                  <a:outerShdw blurRad="38100" dist="38100" dir="2700000" algn="tl">
                    <a:srgbClr val="000000">
                      <a:alpha val="43137"/>
                    </a:srgbClr>
                  </a:outerShdw>
                </a:effectLst>
              </a:rPr>
              <a:t>}</a:t>
            </a:r>
            <a:r>
              <a:rPr lang="zh-CN" altLang="en-US" b="1" u="sng" dirty="0">
                <a:solidFill>
                  <a:srgbClr val="FF0000"/>
                </a:solidFill>
                <a:effectLst>
                  <a:outerShdw blurRad="38100" dist="38100" dir="2700000" algn="tl">
                    <a:srgbClr val="000000">
                      <a:alpha val="43137"/>
                    </a:srgbClr>
                  </a:outerShdw>
                </a:effectLst>
              </a:rPr>
              <a:t>不可预测</a:t>
            </a:r>
            <a:r>
              <a:rPr lang="zh-CN" altLang="en-US" b="1" u="sng" dirty="0">
                <a:effectLst>
                  <a:outerShdw blurRad="38100" dist="38100" dir="2700000" algn="tl">
                    <a:srgbClr val="000000">
                      <a:alpha val="43137"/>
                    </a:srgbClr>
                  </a:outerShdw>
                </a:effectLst>
              </a:rPr>
              <a:t>。根据密文及相应明文的部分信息，</a:t>
            </a:r>
            <a:r>
              <a:rPr lang="zh-CN" altLang="en-US" b="1" u="sng" dirty="0">
                <a:solidFill>
                  <a:srgbClr val="FF0000"/>
                </a:solidFill>
                <a:effectLst>
                  <a:outerShdw blurRad="38100" dist="38100" dir="2700000" algn="tl">
                    <a:srgbClr val="000000">
                      <a:alpha val="43137"/>
                    </a:srgbClr>
                  </a:outerShdw>
                </a:effectLst>
              </a:rPr>
              <a:t>不能确定整个密钥序列</a:t>
            </a:r>
            <a:r>
              <a:rPr lang="zh-CN" altLang="en-US" b="1" u="sng" dirty="0">
                <a:effectLst>
                  <a:outerShdw blurRad="38100" dist="38100" dir="2700000" algn="tl">
                    <a:srgbClr val="000000">
                      <a:alpha val="43137"/>
                    </a:srgbClr>
                  </a:outerShdw>
                </a:effectLst>
              </a:rPr>
              <a:t>。</a:t>
            </a:r>
            <a:endParaRPr lang="zh-CN" altLang="en-US" b="1" u="sng" dirty="0">
              <a:solidFill>
                <a:srgbClr val="FF0000"/>
              </a:solidFill>
              <a:effectLst>
                <a:outerShdw blurRad="38100" dist="38100" dir="2700000" algn="tl">
                  <a:srgbClr val="000000">
                    <a:alpha val="43137"/>
                  </a:srgbClr>
                </a:outerShdw>
              </a:effectLst>
            </a:endParaRPr>
          </a:p>
        </p:txBody>
      </p:sp>
      <p:sp>
        <p:nvSpPr>
          <p:cNvPr id="4" name="标题 3">
            <a:extLst>
              <a:ext uri="{FF2B5EF4-FFF2-40B4-BE49-F238E27FC236}">
                <a16:creationId xmlns:a16="http://schemas.microsoft.com/office/drawing/2014/main" id="{62FECFDA-1574-4AF8-A329-C65289E9D991}"/>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0F684C6C-E7FA-495D-85A2-F66366AA6D2A}"/>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pic>
        <p:nvPicPr>
          <p:cNvPr id="62470" name="Picture 4">
            <a:extLst>
              <a:ext uri="{FF2B5EF4-FFF2-40B4-BE49-F238E27FC236}">
                <a16:creationId xmlns:a16="http://schemas.microsoft.com/office/drawing/2014/main" id="{4EDD2AC5-00FB-4B53-B650-9CADD6232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915988"/>
            <a:ext cx="29797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019350"/>
      </p:ext>
    </p:extLst>
  </p:cSld>
  <p:clrMapOvr>
    <a:masterClrMapping/>
  </p:clrMapOvr>
  <p:transition spd="med">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28800-DDC2-4ABF-8C6E-A9203A949238}"/>
              </a:ext>
            </a:extLst>
          </p:cNvPr>
          <p:cNvSpPr>
            <a:spLocks noGrp="1"/>
          </p:cNvSpPr>
          <p:nvPr>
            <p:ph type="title"/>
          </p:nvPr>
        </p:nvSpPr>
        <p:spPr>
          <a:xfrm>
            <a:off x="214313" y="1143000"/>
            <a:ext cx="3421062" cy="379413"/>
          </a:xfrm>
        </p:spPr>
        <p:txBody>
          <a:bodyPr/>
          <a:lstStyle/>
          <a:p>
            <a:pPr algn="l">
              <a:defRPr/>
            </a:pPr>
            <a:r>
              <a:rPr lang="en-US" altLang="en-US" sz="2000" dirty="0">
                <a:solidFill>
                  <a:srgbClr val="FF0000"/>
                </a:solidFill>
                <a:effectLst/>
              </a:rPr>
              <a:t>2.</a:t>
            </a:r>
            <a:r>
              <a:rPr altLang="en-US" sz="2000" dirty="0">
                <a:solidFill>
                  <a:srgbClr val="FF0000"/>
                </a:solidFill>
                <a:effectLst/>
              </a:rPr>
              <a:t> </a:t>
            </a:r>
            <a:r>
              <a:rPr altLang="en-US" sz="2000" dirty="0" err="1">
                <a:solidFill>
                  <a:srgbClr val="FF0000"/>
                </a:solidFill>
                <a:effectLst/>
              </a:rPr>
              <a:t>反馈移位寄存器</a:t>
            </a:r>
            <a:r>
              <a:rPr lang="en-US" altLang="en-US" sz="2000" dirty="0" err="1">
                <a:solidFill>
                  <a:srgbClr val="FF0000"/>
                </a:solidFill>
                <a:effectLst/>
              </a:rPr>
              <a:t>FSR</a:t>
            </a:r>
            <a:endParaRPr altLang="en-US" sz="2000" dirty="0">
              <a:solidFill>
                <a:srgbClr val="FF0000"/>
              </a:solidFill>
              <a:effectLst/>
            </a:endParaRPr>
          </a:p>
        </p:txBody>
      </p:sp>
      <p:sp>
        <p:nvSpPr>
          <p:cNvPr id="61443" name="内容占位符 2">
            <a:extLst>
              <a:ext uri="{FF2B5EF4-FFF2-40B4-BE49-F238E27FC236}">
                <a16:creationId xmlns:a16="http://schemas.microsoft.com/office/drawing/2014/main" id="{1A9DA8D7-6116-4A0F-8433-C231B1EBA411}"/>
              </a:ext>
            </a:extLst>
          </p:cNvPr>
          <p:cNvSpPr>
            <a:spLocks noGrp="1" noChangeArrowheads="1"/>
          </p:cNvSpPr>
          <p:nvPr>
            <p:ph idx="1"/>
          </p:nvPr>
        </p:nvSpPr>
        <p:spPr>
          <a:xfrm>
            <a:off x="428625" y="1800225"/>
            <a:ext cx="8715375" cy="2794000"/>
          </a:xfrm>
        </p:spPr>
        <p:txBody>
          <a:bodyPr/>
          <a:lstStyle/>
          <a:p>
            <a:pPr>
              <a:defRPr/>
            </a:pPr>
            <a:r>
              <a:rPr lang="zh-CN" altLang="en-US" b="1" dirty="0"/>
              <a:t>反馈移位寄存器</a:t>
            </a:r>
            <a:r>
              <a:rPr lang="en-US" altLang="zh-CN" b="1" dirty="0"/>
              <a:t>FSR</a:t>
            </a:r>
          </a:p>
          <a:p>
            <a:pPr lvl="1">
              <a:defRPr/>
            </a:pPr>
            <a:r>
              <a:rPr lang="zh-CN" altLang="en-US" b="1" dirty="0"/>
              <a:t>由</a:t>
            </a:r>
            <a:r>
              <a:rPr lang="en-US" altLang="zh-CN" b="1" dirty="0">
                <a:solidFill>
                  <a:srgbClr val="0033CC"/>
                </a:solidFill>
              </a:rPr>
              <a:t>n</a:t>
            </a:r>
            <a:r>
              <a:rPr lang="zh-CN" altLang="en-US" b="1" dirty="0">
                <a:solidFill>
                  <a:srgbClr val="0033CC"/>
                </a:solidFill>
              </a:rPr>
              <a:t>位的寄存器</a:t>
            </a:r>
            <a:r>
              <a:rPr lang="en-US" altLang="zh-CN" b="1" dirty="0">
                <a:solidFill>
                  <a:srgbClr val="0033CC"/>
                </a:solidFill>
              </a:rPr>
              <a:t>r</a:t>
            </a:r>
            <a:r>
              <a:rPr lang="en-US" altLang="zh-CN" sz="1050" b="1" dirty="0">
                <a:solidFill>
                  <a:srgbClr val="0033CC"/>
                </a:solidFill>
              </a:rPr>
              <a:t>1</a:t>
            </a:r>
            <a:r>
              <a:rPr lang="en-US" altLang="zh-CN" b="1" dirty="0">
                <a:solidFill>
                  <a:srgbClr val="0033CC"/>
                </a:solidFill>
              </a:rPr>
              <a:t>,r</a:t>
            </a:r>
            <a:r>
              <a:rPr lang="en-US" altLang="zh-CN" sz="1100" b="1" dirty="0">
                <a:solidFill>
                  <a:srgbClr val="0033CC"/>
                </a:solidFill>
              </a:rPr>
              <a:t>2</a:t>
            </a:r>
            <a:r>
              <a:rPr lang="en-US" altLang="zh-CN" b="1" dirty="0">
                <a:solidFill>
                  <a:srgbClr val="0033CC"/>
                </a:solidFill>
              </a:rPr>
              <a:t>,…,</a:t>
            </a:r>
            <a:r>
              <a:rPr lang="en-US" altLang="zh-CN" b="1" dirty="0" err="1">
                <a:solidFill>
                  <a:srgbClr val="0033CC"/>
                </a:solidFill>
              </a:rPr>
              <a:t>r</a:t>
            </a:r>
            <a:r>
              <a:rPr lang="en-US" altLang="zh-CN" sz="1050" b="1" dirty="0" err="1">
                <a:solidFill>
                  <a:srgbClr val="0033CC"/>
                </a:solidFill>
              </a:rPr>
              <a:t>n</a:t>
            </a:r>
            <a:r>
              <a:rPr lang="zh-CN" altLang="en-US" b="1" dirty="0"/>
              <a:t>和</a:t>
            </a:r>
            <a:r>
              <a:rPr lang="zh-CN" altLang="en-US" b="1" dirty="0">
                <a:solidFill>
                  <a:srgbClr val="0033CC"/>
                </a:solidFill>
              </a:rPr>
              <a:t>反馈函数</a:t>
            </a:r>
            <a:r>
              <a:rPr lang="en-US" altLang="zh-CN" b="1" dirty="0">
                <a:solidFill>
                  <a:srgbClr val="0033CC"/>
                </a:solidFill>
              </a:rPr>
              <a:t>F</a:t>
            </a:r>
            <a:r>
              <a:rPr lang="zh-CN" altLang="en-US" b="1" dirty="0"/>
              <a:t> </a:t>
            </a:r>
            <a:r>
              <a:rPr lang="zh-CN" altLang="en-US" b="1" dirty="0">
                <a:solidFill>
                  <a:srgbClr val="FF0000"/>
                </a:solidFill>
              </a:rPr>
              <a:t>（不一定是线性函数）</a:t>
            </a:r>
            <a:r>
              <a:rPr lang="zh-CN" altLang="en-US" b="1" dirty="0"/>
              <a:t>组成；</a:t>
            </a:r>
            <a:endParaRPr lang="en-US" altLang="zh-CN" b="1" dirty="0"/>
          </a:p>
          <a:p>
            <a:pPr lvl="1">
              <a:defRPr/>
            </a:pPr>
            <a:r>
              <a:rPr lang="zh-CN" altLang="en-US" b="1" dirty="0">
                <a:solidFill>
                  <a:srgbClr val="FF0000"/>
                </a:solidFill>
              </a:rPr>
              <a:t>工作原理</a:t>
            </a:r>
            <a:r>
              <a:rPr lang="zh-CN" altLang="en-US" b="1" dirty="0"/>
              <a:t>：</a:t>
            </a:r>
            <a:endParaRPr lang="en-US" altLang="zh-CN" b="1" dirty="0"/>
          </a:p>
          <a:p>
            <a:pPr lvl="2">
              <a:defRPr/>
            </a:pPr>
            <a:r>
              <a:rPr lang="zh-CN" altLang="en-US" b="1" dirty="0"/>
              <a:t>移位寄存器中所有位右移</a:t>
            </a:r>
            <a:r>
              <a:rPr lang="en-US" altLang="zh-CN" b="1" dirty="0"/>
              <a:t>1</a:t>
            </a:r>
            <a:r>
              <a:rPr lang="zh-CN" altLang="en-US" b="1" dirty="0"/>
              <a:t>位，最右边的一个寄存器移出的值是输出位；</a:t>
            </a:r>
            <a:endParaRPr lang="en-US" altLang="zh-CN" b="1" dirty="0"/>
          </a:p>
          <a:p>
            <a:pPr lvl="2">
              <a:defRPr/>
            </a:pPr>
            <a:r>
              <a:rPr lang="zh-CN" altLang="en-US" b="1" dirty="0"/>
              <a:t>最左边一个寄存器的值由反馈函数的输出填充；</a:t>
            </a:r>
            <a:endParaRPr lang="en-US" altLang="zh-CN" b="1" dirty="0"/>
          </a:p>
          <a:p>
            <a:pPr lvl="2">
              <a:defRPr/>
            </a:pPr>
            <a:r>
              <a:rPr lang="zh-CN" altLang="en-US" b="1" dirty="0"/>
              <a:t>反馈函数</a:t>
            </a:r>
            <a:r>
              <a:rPr lang="en-US" altLang="zh-CN" b="1" dirty="0"/>
              <a:t>F</a:t>
            </a:r>
            <a:r>
              <a:rPr lang="zh-CN" altLang="en-US" b="1" dirty="0"/>
              <a:t>是</a:t>
            </a:r>
            <a:r>
              <a:rPr lang="en-US" altLang="zh-CN" b="1" dirty="0"/>
              <a:t>n</a:t>
            </a:r>
            <a:r>
              <a:rPr lang="zh-CN" altLang="en-US" b="1" dirty="0"/>
              <a:t>个变元的布尔函数；</a:t>
            </a:r>
            <a:endParaRPr lang="en-US" altLang="zh-CN" b="1" dirty="0"/>
          </a:p>
          <a:p>
            <a:pPr lvl="2">
              <a:defRPr/>
            </a:pPr>
            <a:r>
              <a:rPr lang="zh-CN" altLang="en-US" b="1" dirty="0"/>
              <a:t>移位寄存器根据需要不断地右移</a:t>
            </a:r>
            <a:r>
              <a:rPr lang="en-US" altLang="zh-CN" b="1" dirty="0"/>
              <a:t>m</a:t>
            </a:r>
            <a:r>
              <a:rPr lang="zh-CN" altLang="en-US" b="1" dirty="0"/>
              <a:t>拍，便有</a:t>
            </a:r>
            <a:r>
              <a:rPr lang="en-US" altLang="zh-CN" b="1" dirty="0"/>
              <a:t>m</a:t>
            </a:r>
            <a:r>
              <a:rPr lang="zh-CN" altLang="en-US" b="1" dirty="0"/>
              <a:t>位输出，形成输出序列</a:t>
            </a:r>
            <a:r>
              <a:rPr lang="en-US" altLang="zh-CN" b="1" dirty="0"/>
              <a:t>o</a:t>
            </a:r>
            <a:r>
              <a:rPr lang="en-US" altLang="zh-CN" sz="1050" b="1" dirty="0"/>
              <a:t>1</a:t>
            </a:r>
            <a:r>
              <a:rPr lang="en-US" altLang="zh-CN" b="1" dirty="0"/>
              <a:t>,o</a:t>
            </a:r>
            <a:r>
              <a:rPr lang="en-US" altLang="zh-CN" sz="1050" b="1" dirty="0"/>
              <a:t>2</a:t>
            </a:r>
            <a:r>
              <a:rPr lang="en-US" altLang="zh-CN" b="1" dirty="0"/>
              <a:t>,…,o</a:t>
            </a:r>
            <a:r>
              <a:rPr lang="en-US" altLang="zh-CN" sz="1050" b="1" dirty="0"/>
              <a:t>m</a:t>
            </a:r>
            <a:r>
              <a:rPr lang="zh-CN" altLang="en-US" b="1" dirty="0"/>
              <a:t>。</a:t>
            </a:r>
            <a:endParaRPr lang="en-US" altLang="zh-CN" b="1" dirty="0"/>
          </a:p>
          <a:p>
            <a:pPr lvl="2">
              <a:defRPr/>
            </a:pPr>
            <a:endParaRPr lang="zh-CN" altLang="en-US" b="1" dirty="0"/>
          </a:p>
        </p:txBody>
      </p:sp>
      <p:sp>
        <p:nvSpPr>
          <p:cNvPr id="4" name="标题 3">
            <a:extLst>
              <a:ext uri="{FF2B5EF4-FFF2-40B4-BE49-F238E27FC236}">
                <a16:creationId xmlns:a16="http://schemas.microsoft.com/office/drawing/2014/main" id="{1845A76E-8C38-4D78-A8A0-33AF91D8D13F}"/>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7E4B9A6F-0E45-4C8D-ABA1-61AD961B9EC7}"/>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pic>
        <p:nvPicPr>
          <p:cNvPr id="63494" name="Picture 4">
            <a:extLst>
              <a:ext uri="{FF2B5EF4-FFF2-40B4-BE49-F238E27FC236}">
                <a16:creationId xmlns:a16="http://schemas.microsoft.com/office/drawing/2014/main" id="{53E95069-B6B4-46BD-91D6-AC3CA7B08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284163"/>
            <a:ext cx="29797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597727"/>
      </p:ext>
    </p:extLst>
  </p:cSld>
  <p:clrMapOvr>
    <a:masterClrMapping/>
  </p:clrMapOvr>
  <p:transition spd="med">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ABBDA-4D8D-4DDC-AA17-A961CB2AD107}"/>
              </a:ext>
            </a:extLst>
          </p:cNvPr>
          <p:cNvSpPr>
            <a:spLocks noGrp="1"/>
          </p:cNvSpPr>
          <p:nvPr>
            <p:ph type="title"/>
          </p:nvPr>
        </p:nvSpPr>
        <p:spPr>
          <a:xfrm>
            <a:off x="214313" y="1143000"/>
            <a:ext cx="3421062" cy="379413"/>
          </a:xfrm>
        </p:spPr>
        <p:txBody>
          <a:bodyPr/>
          <a:lstStyle/>
          <a:p>
            <a:pPr>
              <a:defRPr/>
            </a:pPr>
            <a:r>
              <a:rPr lang="en-US" altLang="en-US" sz="2000" dirty="0">
                <a:solidFill>
                  <a:srgbClr val="FF0000"/>
                </a:solidFill>
                <a:effectLst/>
              </a:rPr>
              <a:t>2.</a:t>
            </a:r>
            <a:r>
              <a:rPr altLang="en-US" sz="2000" dirty="0">
                <a:solidFill>
                  <a:srgbClr val="FF0000"/>
                </a:solidFill>
                <a:effectLst/>
              </a:rPr>
              <a:t>线性反馈移位寄存器</a:t>
            </a:r>
            <a:r>
              <a:rPr lang="en-US" altLang="en-US" sz="2000" dirty="0">
                <a:solidFill>
                  <a:srgbClr val="FF0000"/>
                </a:solidFill>
                <a:effectLst/>
              </a:rPr>
              <a:t>LFSR</a:t>
            </a:r>
            <a:endParaRPr altLang="en-US" sz="2000" dirty="0">
              <a:solidFill>
                <a:srgbClr val="FF0000"/>
              </a:solidFill>
              <a:effectLst/>
            </a:endParaRPr>
          </a:p>
        </p:txBody>
      </p:sp>
      <p:sp>
        <p:nvSpPr>
          <p:cNvPr id="64515" name="内容占位符 2">
            <a:extLst>
              <a:ext uri="{FF2B5EF4-FFF2-40B4-BE49-F238E27FC236}">
                <a16:creationId xmlns:a16="http://schemas.microsoft.com/office/drawing/2014/main" id="{7CD5E04F-121A-4B3E-9486-14F4055ED935}"/>
              </a:ext>
            </a:extLst>
          </p:cNvPr>
          <p:cNvSpPr>
            <a:spLocks noGrp="1" noChangeArrowheads="1"/>
          </p:cNvSpPr>
          <p:nvPr>
            <p:ph idx="1"/>
          </p:nvPr>
        </p:nvSpPr>
        <p:spPr>
          <a:xfrm>
            <a:off x="428625" y="1800225"/>
            <a:ext cx="8607425" cy="2794000"/>
          </a:xfrm>
        </p:spPr>
        <p:txBody>
          <a:bodyPr/>
          <a:lstStyle/>
          <a:p>
            <a:r>
              <a:rPr lang="zh-CN" altLang="zh-CN" b="1">
                <a:solidFill>
                  <a:srgbClr val="0033CC"/>
                </a:solidFill>
              </a:rPr>
              <a:t>序列密码的关键</a:t>
            </a:r>
            <a:r>
              <a:rPr lang="zh-CN" altLang="zh-CN" b="1">
                <a:solidFill>
                  <a:srgbClr val="FF0000"/>
                </a:solidFill>
              </a:rPr>
              <a:t>是设计一个</a:t>
            </a:r>
            <a:r>
              <a:rPr lang="zh-CN" altLang="zh-CN" b="1">
                <a:solidFill>
                  <a:srgbClr val="0033CC"/>
                </a:solidFill>
              </a:rPr>
              <a:t>随机性好的</a:t>
            </a:r>
            <a:r>
              <a:rPr lang="zh-CN" altLang="zh-CN" b="1">
                <a:solidFill>
                  <a:srgbClr val="FF0000"/>
                </a:solidFill>
              </a:rPr>
              <a:t>密钥序列发生器</a:t>
            </a:r>
            <a:endParaRPr lang="en-US" altLang="zh-CN" b="1"/>
          </a:p>
          <a:p>
            <a:pPr lvl="1"/>
            <a:r>
              <a:rPr lang="zh-CN" altLang="zh-CN" b="1"/>
              <a:t>为了研究密钥序列产生器，挪威政府的首席密码学家</a:t>
            </a:r>
            <a:r>
              <a:rPr lang="en-US" altLang="zh-CN" b="1"/>
              <a:t>Ernst Selmer</a:t>
            </a:r>
            <a:r>
              <a:rPr lang="zh-CN" altLang="zh-CN" b="1"/>
              <a:t>于</a:t>
            </a:r>
            <a:r>
              <a:rPr lang="en-US" altLang="zh-CN" b="1"/>
              <a:t>1965</a:t>
            </a:r>
            <a:r>
              <a:rPr lang="zh-CN" altLang="zh-CN" b="1"/>
              <a:t>年提出了</a:t>
            </a:r>
            <a:r>
              <a:rPr lang="zh-CN" altLang="zh-CN" b="1">
                <a:solidFill>
                  <a:srgbClr val="FF0000"/>
                </a:solidFill>
              </a:rPr>
              <a:t>移位寄存器理论</a:t>
            </a:r>
            <a:r>
              <a:rPr lang="zh-CN" altLang="zh-CN" b="1"/>
              <a:t>，它是序列密码中研究随机密钥流的主要数学工具</a:t>
            </a:r>
            <a:r>
              <a:rPr lang="zh-CN" altLang="en-US" b="1"/>
              <a:t>；</a:t>
            </a:r>
            <a:endParaRPr lang="en-US" altLang="zh-CN" b="1"/>
          </a:p>
          <a:p>
            <a:pPr lvl="1"/>
            <a:r>
              <a:rPr lang="zh-CN" altLang="zh-CN" b="1">
                <a:solidFill>
                  <a:srgbClr val="FF0000"/>
                </a:solidFill>
              </a:rPr>
              <a:t>线性反馈移位寄存器</a:t>
            </a:r>
            <a:endParaRPr lang="en-US" altLang="zh-CN" b="1"/>
          </a:p>
          <a:p>
            <a:pPr lvl="2"/>
            <a:r>
              <a:rPr lang="zh-CN" altLang="en-US" b="1">
                <a:solidFill>
                  <a:srgbClr val="0033CC"/>
                </a:solidFill>
              </a:rPr>
              <a:t>是一类特殊的</a:t>
            </a:r>
            <a:r>
              <a:rPr lang="en-US" altLang="zh-CN" b="1">
                <a:solidFill>
                  <a:srgbClr val="0033CC"/>
                </a:solidFill>
              </a:rPr>
              <a:t>FSR</a:t>
            </a:r>
            <a:r>
              <a:rPr lang="zh-CN" altLang="en-US" b="1">
                <a:solidFill>
                  <a:srgbClr val="0033CC"/>
                </a:solidFill>
              </a:rPr>
              <a:t>，其反馈函数</a:t>
            </a:r>
            <a:r>
              <a:rPr lang="zh-CN" altLang="en-US" b="1">
                <a:solidFill>
                  <a:srgbClr val="FF0000"/>
                </a:solidFill>
              </a:rPr>
              <a:t>是线性函数</a:t>
            </a:r>
            <a:r>
              <a:rPr lang="zh-CN" altLang="en-US" b="1">
                <a:solidFill>
                  <a:srgbClr val="0033CC"/>
                </a:solidFill>
              </a:rPr>
              <a:t>；</a:t>
            </a:r>
            <a:endParaRPr lang="en-US" altLang="zh-CN" b="1">
              <a:solidFill>
                <a:srgbClr val="0033CC"/>
              </a:solidFill>
            </a:endParaRPr>
          </a:p>
          <a:p>
            <a:pPr lvl="2"/>
            <a:r>
              <a:rPr lang="zh-CN" altLang="zh-CN" b="1">
                <a:solidFill>
                  <a:srgbClr val="0033CC"/>
                </a:solidFill>
              </a:rPr>
              <a:t>实现简单、速度快、有较为成熟的理论等优点</a:t>
            </a:r>
            <a:r>
              <a:rPr lang="en-US" altLang="zh-CN" b="1">
                <a:solidFill>
                  <a:srgbClr val="0033CC"/>
                </a:solidFill>
              </a:rPr>
              <a:t> </a:t>
            </a:r>
            <a:r>
              <a:rPr lang="en-US" altLang="zh-CN" b="1">
                <a:solidFill>
                  <a:srgbClr val="0033CC"/>
                </a:solidFill>
                <a:sym typeface="Wingdings" panose="05000000000000000000" pitchFamily="2" charset="2"/>
              </a:rPr>
              <a:t> </a:t>
            </a:r>
            <a:r>
              <a:rPr lang="zh-CN" altLang="zh-CN" b="1">
                <a:solidFill>
                  <a:srgbClr val="0033CC"/>
                </a:solidFill>
              </a:rPr>
              <a:t>密码流生成器的最重要部件之一</a:t>
            </a:r>
            <a:r>
              <a:rPr lang="zh-CN" altLang="en-US" b="1">
                <a:solidFill>
                  <a:srgbClr val="0033CC"/>
                </a:solidFill>
              </a:rPr>
              <a:t>。</a:t>
            </a:r>
            <a:endParaRPr lang="en-US" altLang="zh-CN" b="1">
              <a:solidFill>
                <a:srgbClr val="0033CC"/>
              </a:solidFill>
            </a:endParaRPr>
          </a:p>
          <a:p>
            <a:pPr lvl="2"/>
            <a:endParaRPr lang="en-US" altLang="zh-CN" b="1"/>
          </a:p>
          <a:p>
            <a:pPr lvl="2"/>
            <a:endParaRPr lang="zh-CN" altLang="en-US" b="1"/>
          </a:p>
        </p:txBody>
      </p:sp>
      <p:sp>
        <p:nvSpPr>
          <p:cNvPr id="4" name="标题 3">
            <a:extLst>
              <a:ext uri="{FF2B5EF4-FFF2-40B4-BE49-F238E27FC236}">
                <a16:creationId xmlns:a16="http://schemas.microsoft.com/office/drawing/2014/main" id="{145FFF29-21BA-49A8-97AA-D462F14A54FD}"/>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5" name="标题 1">
            <a:extLst>
              <a:ext uri="{FF2B5EF4-FFF2-40B4-BE49-F238E27FC236}">
                <a16:creationId xmlns:a16="http://schemas.microsoft.com/office/drawing/2014/main" id="{F7F388A2-A4AD-41EA-960A-DE7395BA8C82}"/>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pic>
        <p:nvPicPr>
          <p:cNvPr id="6" name="图片 5">
            <a:extLst>
              <a:ext uri="{FF2B5EF4-FFF2-40B4-BE49-F238E27FC236}">
                <a16:creationId xmlns:a16="http://schemas.microsoft.com/office/drawing/2014/main" id="{C70CC3CE-80C9-4FC2-DB2E-F93A122C5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079" y="719800"/>
            <a:ext cx="2891929" cy="1225812"/>
          </a:xfrm>
          <a:prstGeom prst="rect">
            <a:avLst/>
          </a:prstGeom>
        </p:spPr>
      </p:pic>
    </p:spTree>
    <p:extLst>
      <p:ext uri="{BB962C8B-B14F-4D97-AF65-F5344CB8AC3E}">
        <p14:creationId xmlns:p14="http://schemas.microsoft.com/office/powerpoint/2010/main" val="1356819287"/>
      </p:ext>
    </p:extLst>
  </p:cSld>
  <p:clrMapOvr>
    <a:masterClrMapping/>
  </p:clrMapOvr>
  <p:transition spd="med">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AA518FA3-4511-4455-8036-144715203C59}"/>
              </a:ext>
            </a:extLst>
          </p:cNvPr>
          <p:cNvSpPr>
            <a:spLocks noGrp="1" noChangeArrowheads="1"/>
          </p:cNvSpPr>
          <p:nvPr>
            <p:ph idx="1"/>
          </p:nvPr>
        </p:nvSpPr>
        <p:spPr>
          <a:xfrm>
            <a:off x="428625" y="1708150"/>
            <a:ext cx="8229600" cy="2794000"/>
          </a:xfrm>
        </p:spPr>
        <p:txBody>
          <a:bodyPr/>
          <a:lstStyle/>
          <a:p>
            <a:r>
              <a:rPr lang="zh-CN" altLang="zh-CN" b="1" dirty="0">
                <a:latin typeface="Times New Roman" panose="02020603050405020304" pitchFamily="18" charset="0"/>
                <a:cs typeface="Times New Roman" panose="02020603050405020304" pitchFamily="18" charset="0"/>
              </a:rPr>
              <a:t>一个</a:t>
            </a:r>
            <a:r>
              <a:rPr lang="en-US" altLang="zh-CN" b="1" dirty="0">
                <a:latin typeface="Times New Roman" panose="02020603050405020304" pitchFamily="18" charset="0"/>
                <a:cs typeface="Times New Roman" panose="02020603050405020304" pitchFamily="18" charset="0"/>
              </a:rPr>
              <a:t>3</a:t>
            </a:r>
            <a:r>
              <a:rPr lang="zh-CN" altLang="zh-CN" b="1" dirty="0">
                <a:latin typeface="Times New Roman" panose="02020603050405020304" pitchFamily="18" charset="0"/>
                <a:cs typeface="Times New Roman" panose="02020603050405020304" pitchFamily="18" charset="0"/>
              </a:rPr>
              <a:t>阶的线性反馈移位寄存器</a:t>
            </a:r>
            <a:r>
              <a:rPr lang="en-US" altLang="zh-CN" b="1" dirty="0">
                <a:latin typeface="Times New Roman" panose="02020603050405020304" pitchFamily="18" charset="0"/>
                <a:cs typeface="Times New Roman" panose="02020603050405020304" pitchFamily="18" charset="0"/>
              </a:rPr>
              <a:t>LFSR</a:t>
            </a:r>
            <a:r>
              <a:rPr lang="zh-CN" altLang="zh-CN" b="1" dirty="0">
                <a:latin typeface="Times New Roman" panose="02020603050405020304" pitchFamily="18" charset="0"/>
                <a:cs typeface="Times New Roman" panose="02020603050405020304" pitchFamily="18" charset="0"/>
              </a:rPr>
              <a:t>，反馈函数</a:t>
            </a:r>
            <a:r>
              <a:rPr lang="en-US" altLang="zh-CN" b="1" i="1" dirty="0">
                <a:latin typeface="Times New Roman" panose="02020603050405020304" pitchFamily="18" charset="0"/>
                <a:cs typeface="Times New Roman" panose="02020603050405020304" pitchFamily="18" charset="0"/>
              </a:rPr>
              <a:t>f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r>
              <a:rPr lang="zh-CN" altLang="zh-CN" b="1" dirty="0">
                <a:latin typeface="Times New Roman" panose="02020603050405020304" pitchFamily="18" charset="0"/>
                <a:cs typeface="Times New Roman" panose="02020603050405020304" pitchFamily="18" charset="0"/>
              </a:rPr>
              <a:t>，初态为</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r>
              <a:rPr lang="en-US" altLang="zh-CN" b="1" i="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r>
              <a:rPr lang="en-US" altLang="zh-CN" b="1" dirty="0">
                <a:latin typeface="Times New Roman" panose="02020603050405020304" pitchFamily="18" charset="0"/>
                <a:cs typeface="Times New Roman" panose="02020603050405020304" pitchFamily="18" charset="0"/>
              </a:rPr>
              <a:t>)=100</a:t>
            </a:r>
            <a:r>
              <a:rPr lang="zh-CN" altLang="zh-CN" b="1" dirty="0">
                <a:latin typeface="Times New Roman" panose="02020603050405020304" pitchFamily="18" charset="0"/>
                <a:cs typeface="Times New Roman" panose="02020603050405020304" pitchFamily="18" charset="0"/>
              </a:rPr>
              <a:t>，输出序列生成过程如下：</a:t>
            </a: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pPr>
              <a:lnSpc>
                <a:spcPct val="200000"/>
              </a:lnSpc>
            </a:pPr>
            <a:endParaRPr lang="en-US" altLang="zh-CN" b="1" dirty="0">
              <a:latin typeface="Times New Roman" panose="02020603050405020304" pitchFamily="18" charset="0"/>
              <a:cs typeface="Times New Roman" panose="02020603050405020304" pitchFamily="18" charset="0"/>
            </a:endParaRPr>
          </a:p>
          <a:p>
            <a:pPr>
              <a:lnSpc>
                <a:spcPct val="200000"/>
              </a:lnSpc>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p:pic>
        <p:nvPicPr>
          <p:cNvPr id="65539" name="Picture 4">
            <a:extLst>
              <a:ext uri="{FF2B5EF4-FFF2-40B4-BE49-F238E27FC236}">
                <a16:creationId xmlns:a16="http://schemas.microsoft.com/office/drawing/2014/main" id="{73484FFA-4E5E-4EC6-B719-49C2A31AD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2139950"/>
            <a:ext cx="5011738" cy="2087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标题 3">
            <a:extLst>
              <a:ext uri="{FF2B5EF4-FFF2-40B4-BE49-F238E27FC236}">
                <a16:creationId xmlns:a16="http://schemas.microsoft.com/office/drawing/2014/main" id="{573606BD-F5CA-4CA4-AF41-69E93A6B1BD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7" name="标题 1">
            <a:extLst>
              <a:ext uri="{FF2B5EF4-FFF2-40B4-BE49-F238E27FC236}">
                <a16:creationId xmlns:a16="http://schemas.microsoft.com/office/drawing/2014/main" id="{B6591AF9-291E-406D-B195-BD192766BF6B}"/>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
        <p:nvSpPr>
          <p:cNvPr id="8" name="标题 1">
            <a:extLst>
              <a:ext uri="{FF2B5EF4-FFF2-40B4-BE49-F238E27FC236}">
                <a16:creationId xmlns:a16="http://schemas.microsoft.com/office/drawing/2014/main" id="{917A8803-2CCE-4395-B81C-797CB12D739D}"/>
              </a:ext>
            </a:extLst>
          </p:cNvPr>
          <p:cNvSpPr>
            <a:spLocks noGrp="1"/>
          </p:cNvSpPr>
          <p:nvPr>
            <p:ph type="title"/>
          </p:nvPr>
        </p:nvSpPr>
        <p:spPr>
          <a:xfrm>
            <a:off x="214313" y="1143000"/>
            <a:ext cx="3421062" cy="379413"/>
          </a:xfrm>
        </p:spPr>
        <p:txBody>
          <a:bodyPr/>
          <a:lstStyle/>
          <a:p>
            <a:pPr>
              <a:defRPr/>
            </a:pPr>
            <a:r>
              <a:rPr lang="en-US" altLang="en-US" sz="2000" dirty="0">
                <a:solidFill>
                  <a:srgbClr val="FF0000"/>
                </a:solidFill>
                <a:effectLst/>
              </a:rPr>
              <a:t>2.</a:t>
            </a:r>
            <a:r>
              <a:rPr altLang="en-US" sz="2000" dirty="0">
                <a:solidFill>
                  <a:srgbClr val="FF0000"/>
                </a:solidFill>
                <a:effectLst/>
              </a:rPr>
              <a:t>线性反馈移位寄存器</a:t>
            </a:r>
            <a:r>
              <a:rPr lang="en-US" altLang="en-US" sz="2000" dirty="0">
                <a:solidFill>
                  <a:srgbClr val="FF0000"/>
                </a:solidFill>
                <a:effectLst/>
              </a:rPr>
              <a:t>LFSR</a:t>
            </a:r>
            <a:endParaRPr altLang="en-US" sz="2000" dirty="0">
              <a:solidFill>
                <a:srgbClr val="FF0000"/>
              </a:solidFill>
              <a:effectLst/>
            </a:endParaRPr>
          </a:p>
        </p:txBody>
      </p:sp>
      <p:sp>
        <p:nvSpPr>
          <p:cNvPr id="2" name="矩形 1">
            <a:extLst>
              <a:ext uri="{FF2B5EF4-FFF2-40B4-BE49-F238E27FC236}">
                <a16:creationId xmlns:a16="http://schemas.microsoft.com/office/drawing/2014/main" id="{396821D8-7EC9-40BC-A805-E63482104434}"/>
              </a:ext>
            </a:extLst>
          </p:cNvPr>
          <p:cNvSpPr/>
          <p:nvPr/>
        </p:nvSpPr>
        <p:spPr bwMode="auto">
          <a:xfrm>
            <a:off x="6460376" y="3414906"/>
            <a:ext cx="144016" cy="181271"/>
          </a:xfrm>
          <a:prstGeom prst="rect">
            <a:avLst/>
          </a:prstGeom>
          <a:solidFill>
            <a:srgbClr val="F7F7F7"/>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
            </a:r>
            <a:r>
              <a:rPr kumimoji="0" lang="en-US" altLang="zh-CN" sz="15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a:t>
            </a:r>
            <a:endParaRPr kumimoji="0" lang="zh-CN" altLang="en-US" sz="15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5D83E103-74F8-48E7-AC38-4045D5A40107}"/>
              </a:ext>
            </a:extLst>
          </p:cNvPr>
          <p:cNvSpPr/>
          <p:nvPr/>
        </p:nvSpPr>
        <p:spPr bwMode="auto">
          <a:xfrm>
            <a:off x="7545268" y="1779662"/>
            <a:ext cx="504056" cy="301675"/>
          </a:xfrm>
          <a:prstGeom prst="rect">
            <a:avLst/>
          </a:prstGeom>
          <a:solidFill>
            <a:srgbClr val="EBEBEB"/>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US" altLang="zh-CN" sz="1500" b="1" i="1" dirty="0">
                <a:latin typeface="Times New Roman" panose="02020603050405020304" pitchFamily="18" charset="0"/>
                <a:cs typeface="Times New Roman" panose="02020603050405020304" pitchFamily="18" charset="0"/>
              </a:rPr>
              <a:t>b</a:t>
            </a:r>
            <a:r>
              <a:rPr lang="en-US" altLang="zh-CN" sz="1500" b="1" baseline="-25000" dirty="0">
                <a:latin typeface="Times New Roman" panose="02020603050405020304" pitchFamily="18" charset="0"/>
                <a:cs typeface="Times New Roman" panose="02020603050405020304" pitchFamily="18" charset="0"/>
              </a:rPr>
              <a:t>3</a:t>
            </a:r>
            <a:r>
              <a:rPr lang="en-US" altLang="zh-CN" sz="1500" b="1" i="1" dirty="0">
                <a:latin typeface="Times New Roman" panose="02020603050405020304" pitchFamily="18" charset="0"/>
                <a:cs typeface="Times New Roman" panose="02020603050405020304" pitchFamily="18" charset="0"/>
              </a:rPr>
              <a:t>b</a:t>
            </a:r>
            <a:r>
              <a:rPr lang="en-US" altLang="zh-CN" sz="1500" b="1" baseline="-25000" dirty="0">
                <a:latin typeface="Times New Roman" panose="02020603050405020304" pitchFamily="18" charset="0"/>
                <a:cs typeface="Times New Roman" panose="02020603050405020304" pitchFamily="18" charset="0"/>
              </a:rPr>
              <a:t>2</a:t>
            </a:r>
            <a:r>
              <a:rPr lang="en-US" altLang="zh-CN" sz="1500" b="1" i="1" dirty="0">
                <a:latin typeface="Times New Roman" panose="02020603050405020304" pitchFamily="18" charset="0"/>
                <a:cs typeface="Times New Roman" panose="02020603050405020304" pitchFamily="18" charset="0"/>
              </a:rPr>
              <a:t>b</a:t>
            </a:r>
            <a:r>
              <a:rPr lang="en-US" altLang="zh-CN" sz="1500" b="1" baseline="-25000" dirty="0">
                <a:latin typeface="Times New Roman" panose="02020603050405020304" pitchFamily="18" charset="0"/>
                <a:cs typeface="Times New Roman" panose="02020603050405020304" pitchFamily="18" charset="0"/>
              </a:rPr>
              <a:t>1</a:t>
            </a:r>
            <a:endParaRPr lang="zh-CN" altLang="en-US" sz="1500" b="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736830"/>
      </p:ext>
    </p:extLst>
  </p:cSld>
  <p:clrMapOvr>
    <a:masterClrMapping/>
  </p:clrMapOvr>
  <p:transition spd="med">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AA518FA3-4511-4455-8036-144715203C59}"/>
              </a:ext>
            </a:extLst>
          </p:cNvPr>
          <p:cNvSpPr>
            <a:spLocks noGrp="1" noChangeArrowheads="1"/>
          </p:cNvSpPr>
          <p:nvPr>
            <p:ph idx="1"/>
          </p:nvPr>
        </p:nvSpPr>
        <p:spPr>
          <a:xfrm>
            <a:off x="428625" y="1491630"/>
            <a:ext cx="8229600" cy="2794000"/>
          </a:xfrm>
        </p:spPr>
        <p:txBody>
          <a:bodyPr/>
          <a:lstStyle/>
          <a:p>
            <a:r>
              <a:rPr lang="zh-CN" altLang="zh-CN" b="1" dirty="0">
                <a:latin typeface="Times New Roman" panose="02020603050405020304" pitchFamily="18" charset="0"/>
                <a:cs typeface="Times New Roman" panose="02020603050405020304" pitchFamily="18" charset="0"/>
              </a:rPr>
              <a:t>一个</a:t>
            </a:r>
            <a:r>
              <a:rPr lang="en-US" altLang="zh-CN" b="1" dirty="0">
                <a:latin typeface="Times New Roman" panose="02020603050405020304" pitchFamily="18" charset="0"/>
                <a:cs typeface="Times New Roman" panose="02020603050405020304" pitchFamily="18" charset="0"/>
              </a:rPr>
              <a:t>n</a:t>
            </a:r>
            <a:r>
              <a:rPr lang="zh-CN" altLang="zh-CN" b="1" dirty="0">
                <a:latin typeface="Times New Roman" panose="02020603050405020304" pitchFamily="18" charset="0"/>
                <a:cs typeface="Times New Roman" panose="02020603050405020304" pitchFamily="18" charset="0"/>
              </a:rPr>
              <a:t>阶的线性反馈移位寄存器</a:t>
            </a:r>
            <a:r>
              <a:rPr lang="en-US" altLang="zh-CN" b="1" dirty="0">
                <a:latin typeface="Times New Roman" panose="02020603050405020304" pitchFamily="18" charset="0"/>
                <a:cs typeface="Times New Roman" panose="02020603050405020304" pitchFamily="18" charset="0"/>
              </a:rPr>
              <a:t>LFSR</a:t>
            </a:r>
            <a:r>
              <a:rPr lang="zh-CN"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输出序列的最长周期是</a:t>
            </a:r>
            <a:r>
              <a:rPr lang="en-US" altLang="zh-CN" b="1" dirty="0">
                <a:latin typeface="Times New Roman" panose="02020603050405020304" pitchFamily="18" charset="0"/>
                <a:cs typeface="Times New Roman" panose="02020603050405020304" pitchFamily="18" charset="0"/>
              </a:rPr>
              <a:t>2</a:t>
            </a:r>
            <a:r>
              <a:rPr lang="en-US" altLang="zh-CN" b="1" baseline="30000" dirty="0">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-1</a:t>
            </a:r>
          </a:p>
          <a:p>
            <a:r>
              <a:rPr lang="zh-CN" altLang="en-US" b="1" dirty="0">
                <a:latin typeface="Times New Roman" panose="02020603050405020304" pitchFamily="18" charset="0"/>
                <a:cs typeface="Times New Roman" panose="02020603050405020304" pitchFamily="18" charset="0"/>
              </a:rPr>
              <a:t>一个</a:t>
            </a:r>
            <a:r>
              <a:rPr lang="en-US" altLang="zh-CN" b="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阶的</a:t>
            </a:r>
            <a:r>
              <a:rPr lang="en-US" altLang="zh-CN" b="1" dirty="0">
                <a:latin typeface="Times New Roman" panose="02020603050405020304" pitchFamily="18" charset="0"/>
                <a:cs typeface="Times New Roman" panose="02020603050405020304" pitchFamily="18" charset="0"/>
              </a:rPr>
              <a:t>LFSR</a:t>
            </a:r>
            <a:r>
              <a:rPr lang="zh-CN" altLang="en-US" b="1" dirty="0">
                <a:latin typeface="Times New Roman" panose="02020603050405020304" pitchFamily="18" charset="0"/>
                <a:cs typeface="Times New Roman" panose="02020603050405020304" pitchFamily="18" charset="0"/>
              </a:rPr>
              <a:t>的输出周期为</a:t>
            </a:r>
            <a:r>
              <a:rPr lang="en-US" altLang="zh-CN" b="1" dirty="0">
                <a:latin typeface="Times New Roman" panose="02020603050405020304" pitchFamily="18" charset="0"/>
                <a:cs typeface="Times New Roman" panose="02020603050405020304" pitchFamily="18" charset="0"/>
              </a:rPr>
              <a:t>2</a:t>
            </a:r>
            <a:r>
              <a:rPr lang="en-US" altLang="zh-CN" b="1" baseline="30000" dirty="0">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-1 </a:t>
            </a:r>
            <a:r>
              <a:rPr lang="zh-CN" altLang="en-US" b="1" dirty="0">
                <a:latin typeface="Times New Roman" panose="02020603050405020304" pitchFamily="18" charset="0"/>
                <a:cs typeface="Times New Roman" panose="02020603050405020304" pitchFamily="18" charset="0"/>
              </a:rPr>
              <a:t>的</a:t>
            </a:r>
            <a:r>
              <a:rPr lang="zh-CN" altLang="en-US" b="1" dirty="0">
                <a:solidFill>
                  <a:srgbClr val="FF0000"/>
                </a:solidFill>
                <a:latin typeface="Times New Roman" panose="02020603050405020304" pitchFamily="18" charset="0"/>
                <a:cs typeface="Times New Roman" panose="02020603050405020304" pitchFamily="18" charset="0"/>
              </a:rPr>
              <a:t>充要条件是</a:t>
            </a:r>
            <a:r>
              <a:rPr lang="zh-CN" altLang="en-US" b="1" dirty="0">
                <a:latin typeface="Times New Roman" panose="02020603050405020304" pitchFamily="18" charset="0"/>
                <a:cs typeface="Times New Roman" panose="02020603050405020304" pitchFamily="18" charset="0"/>
              </a:rPr>
              <a:t>其特征多项式</a:t>
            </a:r>
            <a:r>
              <a:rPr lang="en-US" altLang="zh-CN" b="1" dirty="0">
                <a:latin typeface="Times New Roman" panose="02020603050405020304" pitchFamily="18" charset="0"/>
                <a:cs typeface="Times New Roman" panose="02020603050405020304" pitchFamily="18" charset="0"/>
              </a:rPr>
              <a:t>p(x)</a:t>
            </a:r>
            <a:r>
              <a:rPr lang="zh-CN" altLang="en-US" b="1" dirty="0">
                <a:latin typeface="Times New Roman" panose="02020603050405020304" pitchFamily="18" charset="0"/>
                <a:cs typeface="Times New Roman" panose="02020603050405020304" pitchFamily="18" charset="0"/>
              </a:rPr>
              <a:t>是本原多项式</a:t>
            </a:r>
            <a:endParaRPr lang="en-US" altLang="zh-CN" b="1" dirty="0">
              <a:latin typeface="Times New Roman" panose="02020603050405020304" pitchFamily="18" charset="0"/>
              <a:cs typeface="Times New Roman" panose="02020603050405020304" pitchFamily="18" charset="0"/>
            </a:endParaRPr>
          </a:p>
          <a:p>
            <a:pPr marL="0" indent="0">
              <a:buNone/>
            </a:pPr>
            <a:endParaRPr lang="en-US" altLang="zh-CN" b="1" dirty="0">
              <a:latin typeface="Times New Roman" panose="02020603050405020304" pitchFamily="18" charset="0"/>
              <a:cs typeface="Times New Roman" panose="02020603050405020304" pitchFamily="18" charset="0"/>
            </a:endParaRPr>
          </a:p>
          <a:p>
            <a:pPr>
              <a:lnSpc>
                <a:spcPct val="200000"/>
              </a:lnSpc>
            </a:pPr>
            <a:endParaRPr lang="en-US" altLang="zh-CN" b="1" dirty="0">
              <a:latin typeface="Times New Roman" panose="02020603050405020304" pitchFamily="18" charset="0"/>
              <a:cs typeface="Times New Roman" panose="02020603050405020304" pitchFamily="18" charset="0"/>
            </a:endParaRPr>
          </a:p>
          <a:p>
            <a:pPr>
              <a:lnSpc>
                <a:spcPct val="200000"/>
              </a:lnSpc>
            </a:pP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p:txBody>
      </p:sp>
      <p:pic>
        <p:nvPicPr>
          <p:cNvPr id="65539" name="Picture 4">
            <a:extLst>
              <a:ext uri="{FF2B5EF4-FFF2-40B4-BE49-F238E27FC236}">
                <a16:creationId xmlns:a16="http://schemas.microsoft.com/office/drawing/2014/main" id="{73484FFA-4E5E-4EC6-B719-49C2A31AD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82424"/>
            <a:ext cx="2736839" cy="113998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标题 3">
            <a:extLst>
              <a:ext uri="{FF2B5EF4-FFF2-40B4-BE49-F238E27FC236}">
                <a16:creationId xmlns:a16="http://schemas.microsoft.com/office/drawing/2014/main" id="{573606BD-F5CA-4CA4-AF41-69E93A6B1BD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7" name="标题 1">
            <a:extLst>
              <a:ext uri="{FF2B5EF4-FFF2-40B4-BE49-F238E27FC236}">
                <a16:creationId xmlns:a16="http://schemas.microsoft.com/office/drawing/2014/main" id="{B6591AF9-291E-406D-B195-BD192766BF6B}"/>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
        <p:nvSpPr>
          <p:cNvPr id="8" name="标题 1">
            <a:extLst>
              <a:ext uri="{FF2B5EF4-FFF2-40B4-BE49-F238E27FC236}">
                <a16:creationId xmlns:a16="http://schemas.microsoft.com/office/drawing/2014/main" id="{917A8803-2CCE-4395-B81C-797CB12D739D}"/>
              </a:ext>
            </a:extLst>
          </p:cNvPr>
          <p:cNvSpPr>
            <a:spLocks noGrp="1"/>
          </p:cNvSpPr>
          <p:nvPr>
            <p:ph type="title"/>
          </p:nvPr>
        </p:nvSpPr>
        <p:spPr>
          <a:xfrm>
            <a:off x="214313" y="1143000"/>
            <a:ext cx="3421062" cy="379413"/>
          </a:xfrm>
        </p:spPr>
        <p:txBody>
          <a:bodyPr/>
          <a:lstStyle/>
          <a:p>
            <a:pPr>
              <a:defRPr/>
            </a:pPr>
            <a:r>
              <a:rPr lang="en-US" altLang="en-US" sz="2000" dirty="0">
                <a:solidFill>
                  <a:srgbClr val="FF0000"/>
                </a:solidFill>
                <a:effectLst/>
              </a:rPr>
              <a:t>2.</a:t>
            </a:r>
            <a:r>
              <a:rPr altLang="en-US" sz="2000" dirty="0">
                <a:solidFill>
                  <a:srgbClr val="FF0000"/>
                </a:solidFill>
                <a:effectLst/>
              </a:rPr>
              <a:t>线性反馈移位寄存器</a:t>
            </a:r>
            <a:r>
              <a:rPr lang="en-US" altLang="en-US" sz="2000" dirty="0">
                <a:solidFill>
                  <a:srgbClr val="FF0000"/>
                </a:solidFill>
                <a:effectLst/>
              </a:rPr>
              <a:t>LFSR</a:t>
            </a:r>
            <a:endParaRPr altLang="en-US" sz="2000" dirty="0">
              <a:solidFill>
                <a:srgbClr val="FF0000"/>
              </a:solidFill>
              <a:effectLst/>
            </a:endParaRPr>
          </a:p>
        </p:txBody>
      </p:sp>
      <p:sp>
        <p:nvSpPr>
          <p:cNvPr id="2" name="矩形 1">
            <a:extLst>
              <a:ext uri="{FF2B5EF4-FFF2-40B4-BE49-F238E27FC236}">
                <a16:creationId xmlns:a16="http://schemas.microsoft.com/office/drawing/2014/main" id="{396821D8-7EC9-40BC-A805-E63482104434}"/>
              </a:ext>
            </a:extLst>
          </p:cNvPr>
          <p:cNvSpPr/>
          <p:nvPr/>
        </p:nvSpPr>
        <p:spPr bwMode="auto">
          <a:xfrm>
            <a:off x="5292118" y="1022327"/>
            <a:ext cx="72009" cy="177722"/>
          </a:xfrm>
          <a:prstGeom prst="rect">
            <a:avLst/>
          </a:prstGeom>
          <a:solidFill>
            <a:srgbClr val="F7F7F7"/>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8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
            </a:r>
            <a:r>
              <a:rPr kumimoji="0" lang="en-US" altLang="zh-CN" sz="8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a:t>
            </a:r>
            <a:endParaRPr kumimoji="0" lang="zh-CN" altLang="en-US" sz="8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1746" name="Picture 2">
            <a:extLst>
              <a:ext uri="{FF2B5EF4-FFF2-40B4-BE49-F238E27FC236}">
                <a16:creationId xmlns:a16="http://schemas.microsoft.com/office/drawing/2014/main" id="{A7F8ECD5-0E59-45E7-8095-5C52A3635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6" t="1" r="8183" b="751"/>
          <a:stretch/>
        </p:blipFill>
        <p:spPr bwMode="auto">
          <a:xfrm>
            <a:off x="4587848" y="2228882"/>
            <a:ext cx="4481504" cy="2863148"/>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8C8EB116-B944-4DF1-86F2-C059E60CCFE6}"/>
              </a:ext>
            </a:extLst>
          </p:cNvPr>
          <p:cNvSpPr txBox="1">
            <a:spLocks noChangeArrowheads="1"/>
          </p:cNvSpPr>
          <p:nvPr/>
        </p:nvSpPr>
        <p:spPr bwMode="auto">
          <a:xfrm>
            <a:off x="428625" y="2514054"/>
            <a:ext cx="3999359" cy="236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1">
              <a:lnSpc>
                <a:spcPct val="150000"/>
              </a:lnSpc>
              <a:spcBef>
                <a:spcPct val="0"/>
              </a:spcBef>
              <a:spcAft>
                <a:spcPct val="0"/>
              </a:spcAft>
              <a:buClr>
                <a:srgbClr val="C00000"/>
              </a:buClr>
              <a:buFont typeface="Wingdings" panose="05000000000000000000" pitchFamily="2" charset="2"/>
              <a:buChar char="n"/>
              <a:defRPr sz="1600">
                <a:solidFill>
                  <a:schemeClr val="tx1"/>
                </a:solidFill>
                <a:latin typeface="+mj-ea"/>
                <a:ea typeface="+mj-ea"/>
                <a:cs typeface="+mn-cs"/>
              </a:defRPr>
            </a:lvl1pPr>
            <a:lvl2pPr marL="742950" indent="-285750" algn="l" rtl="0" eaLnBrk="0" fontAlgn="base" hangingPunct="1">
              <a:lnSpc>
                <a:spcPct val="150000"/>
              </a:lnSpc>
              <a:spcBef>
                <a:spcPct val="0"/>
              </a:spcBef>
              <a:spcAft>
                <a:spcPct val="0"/>
              </a:spcAft>
              <a:buClr>
                <a:srgbClr val="C00000"/>
              </a:buClr>
              <a:buFont typeface="Wingdings" panose="05000000000000000000" pitchFamily="2" charset="2"/>
              <a:buChar char="Ø"/>
              <a:defRPr sz="1600">
                <a:solidFill>
                  <a:schemeClr val="tx1"/>
                </a:solidFill>
                <a:latin typeface="+mj-ea"/>
                <a:ea typeface="+mj-ea"/>
              </a:defRPr>
            </a:lvl2pPr>
            <a:lvl3pPr marL="1143000" indent="-228600" algn="l" rtl="0" eaLnBrk="0" fontAlgn="base" hangingPunct="1">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1">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4pPr>
            <a:lvl5pPr marL="2057400" indent="-228600" algn="l" rtl="0" eaLnBrk="0" fontAlgn="base" hangingPunct="1">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r>
              <a:rPr lang="zh-CN" altLang="en-US" b="1" kern="0" dirty="0">
                <a:latin typeface="Times New Roman" panose="02020603050405020304" pitchFamily="18" charset="0"/>
                <a:cs typeface="Times New Roman" panose="02020603050405020304" pitchFamily="18" charset="0"/>
              </a:rPr>
              <a:t>举例：一个</a:t>
            </a:r>
            <a:r>
              <a:rPr lang="en-US" altLang="zh-CN" b="1" kern="0" dirty="0">
                <a:latin typeface="Times New Roman" panose="02020603050405020304" pitchFamily="18" charset="0"/>
                <a:cs typeface="Times New Roman" panose="02020603050405020304" pitchFamily="18" charset="0"/>
              </a:rPr>
              <a:t>LFSR</a:t>
            </a:r>
            <a:r>
              <a:rPr lang="zh-CN" altLang="en-US" b="1" kern="0" dirty="0">
                <a:latin typeface="Times New Roman" panose="02020603050405020304" pitchFamily="18" charset="0"/>
                <a:cs typeface="Times New Roman" panose="02020603050405020304" pitchFamily="18" charset="0"/>
              </a:rPr>
              <a:t>的反馈函数为</a:t>
            </a:r>
            <a:r>
              <a:rPr lang="en-US" altLang="zh-CN" b="1" kern="0" dirty="0">
                <a:latin typeface="Times New Roman" panose="02020603050405020304" pitchFamily="18" charset="0"/>
                <a:cs typeface="Times New Roman" panose="02020603050405020304" pitchFamily="18" charset="0"/>
              </a:rPr>
              <a:t>b</a:t>
            </a:r>
            <a:r>
              <a:rPr lang="en-US" altLang="zh-CN" b="1" kern="0" baseline="-25000" dirty="0">
                <a:latin typeface="Times New Roman" panose="02020603050405020304" pitchFamily="18" charset="0"/>
                <a:cs typeface="Times New Roman" panose="02020603050405020304" pitchFamily="18" charset="0"/>
              </a:rPr>
              <a:t>3</a:t>
            </a:r>
            <a:r>
              <a:rPr lang="zh-CN" altLang="en-US" b="0" i="0" dirty="0">
                <a:solidFill>
                  <a:srgbClr val="333333"/>
                </a:solidFill>
                <a:effectLst/>
                <a:latin typeface="Arial" panose="020B0604020202020204" pitchFamily="34" charset="0"/>
              </a:rPr>
              <a:t>⊕</a:t>
            </a:r>
            <a:r>
              <a:rPr lang="en-US" altLang="zh-CN" b="1" kern="0" dirty="0">
                <a:latin typeface="Times New Roman" panose="02020603050405020304" pitchFamily="18" charset="0"/>
                <a:cs typeface="Times New Roman" panose="02020603050405020304" pitchFamily="18" charset="0"/>
              </a:rPr>
              <a:t> b</a:t>
            </a:r>
            <a:r>
              <a:rPr lang="en-US" altLang="zh-CN" b="1" kern="0" baseline="-25000" dirty="0">
                <a:latin typeface="Times New Roman" panose="02020603050405020304" pitchFamily="18" charset="0"/>
                <a:cs typeface="Times New Roman" panose="02020603050405020304" pitchFamily="18" charset="0"/>
              </a:rPr>
              <a:t>1</a:t>
            </a:r>
            <a:r>
              <a:rPr lang="zh-CN" altLang="en-US" b="1" kern="0" dirty="0">
                <a:latin typeface="Times New Roman" panose="02020603050405020304" pitchFamily="18" charset="0"/>
                <a:cs typeface="Times New Roman" panose="02020603050405020304" pitchFamily="18" charset="0"/>
              </a:rPr>
              <a:t>，则该</a:t>
            </a:r>
            <a:r>
              <a:rPr lang="en-US" altLang="zh-CN" b="1" kern="0" dirty="0">
                <a:latin typeface="Times New Roman" panose="02020603050405020304" pitchFamily="18" charset="0"/>
                <a:cs typeface="Times New Roman" panose="02020603050405020304" pitchFamily="18" charset="0"/>
              </a:rPr>
              <a:t>LFSR</a:t>
            </a:r>
            <a:r>
              <a:rPr lang="zh-CN" altLang="en-US" b="1" kern="0" dirty="0">
                <a:latin typeface="Times New Roman" panose="02020603050405020304" pitchFamily="18" charset="0"/>
                <a:cs typeface="Times New Roman" panose="02020603050405020304" pitchFamily="18" charset="0"/>
              </a:rPr>
              <a:t>对应的特征多项式是</a:t>
            </a:r>
            <a:r>
              <a:rPr lang="en-US" altLang="zh-CN" b="1" kern="0" dirty="0">
                <a:latin typeface="Times New Roman" panose="02020603050405020304" pitchFamily="18" charset="0"/>
                <a:cs typeface="Times New Roman" panose="02020603050405020304" pitchFamily="18" charset="0"/>
              </a:rPr>
              <a:t>x</a:t>
            </a:r>
            <a:r>
              <a:rPr lang="en-US" altLang="zh-CN" b="1" kern="0" baseline="30000" dirty="0">
                <a:latin typeface="Times New Roman" panose="02020603050405020304" pitchFamily="18" charset="0"/>
                <a:cs typeface="Times New Roman" panose="02020603050405020304" pitchFamily="18" charset="0"/>
              </a:rPr>
              <a:t>3</a:t>
            </a:r>
            <a:r>
              <a:rPr lang="en-US" altLang="zh-CN" b="1" kern="0" dirty="0">
                <a:latin typeface="Times New Roman" panose="02020603050405020304" pitchFamily="18" charset="0"/>
                <a:cs typeface="Times New Roman" panose="02020603050405020304" pitchFamily="18" charset="0"/>
              </a:rPr>
              <a:t>+x</a:t>
            </a:r>
            <a:r>
              <a:rPr lang="en-US" altLang="zh-CN" b="1" kern="0" dirty="0">
                <a:solidFill>
                  <a:srgbClr val="0033CC"/>
                </a:solidFill>
                <a:latin typeface="Times New Roman" panose="02020603050405020304" pitchFamily="18" charset="0"/>
                <a:cs typeface="Times New Roman" panose="02020603050405020304" pitchFamily="18" charset="0"/>
              </a:rPr>
              <a:t>+1</a:t>
            </a:r>
          </a:p>
          <a:p>
            <a:endParaRPr lang="en-US" altLang="zh-CN" b="1" kern="0" dirty="0">
              <a:latin typeface="Times New Roman" panose="02020603050405020304" pitchFamily="18" charset="0"/>
              <a:cs typeface="Times New Roman" panose="02020603050405020304" pitchFamily="18" charset="0"/>
            </a:endParaRPr>
          </a:p>
          <a:p>
            <a:pPr>
              <a:lnSpc>
                <a:spcPct val="200000"/>
              </a:lnSpc>
            </a:pPr>
            <a:endParaRPr lang="en-US" altLang="zh-CN" b="1" kern="0" dirty="0">
              <a:latin typeface="Times New Roman" panose="02020603050405020304" pitchFamily="18" charset="0"/>
              <a:cs typeface="Times New Roman" panose="02020603050405020304" pitchFamily="18" charset="0"/>
            </a:endParaRPr>
          </a:p>
          <a:p>
            <a:pPr>
              <a:lnSpc>
                <a:spcPct val="200000"/>
              </a:lnSpc>
            </a:pPr>
            <a:endParaRPr lang="en-US" altLang="zh-CN" b="1" kern="0" dirty="0">
              <a:latin typeface="Times New Roman" panose="02020603050405020304" pitchFamily="18" charset="0"/>
              <a:cs typeface="Times New Roman" panose="02020603050405020304" pitchFamily="18" charset="0"/>
            </a:endParaRPr>
          </a:p>
          <a:p>
            <a:endParaRPr lang="en-US" altLang="zh-CN"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451966"/>
      </p:ext>
    </p:extLst>
  </p:cSld>
  <p:clrMapOvr>
    <a:masterClrMapping/>
  </p:clrMapOvr>
  <p:transition spd="med">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4D81EA5F-6B17-44FE-B1F6-D53641F3E0EB}"/>
              </a:ext>
            </a:extLst>
          </p:cNvPr>
          <p:cNvSpPr>
            <a:spLocks noGrp="1" noChangeArrowheads="1"/>
          </p:cNvSpPr>
          <p:nvPr>
            <p:ph idx="1"/>
          </p:nvPr>
        </p:nvSpPr>
        <p:spPr>
          <a:xfrm>
            <a:off x="428625" y="1571625"/>
            <a:ext cx="8229600" cy="1143000"/>
          </a:xfrm>
        </p:spPr>
        <p:txBody>
          <a:bodyPr/>
          <a:lstStyle/>
          <a:p>
            <a:r>
              <a:rPr lang="zh-CN" altLang="zh-CN" b="1">
                <a:latin typeface="Times New Roman" panose="02020603050405020304" pitchFamily="18" charset="0"/>
                <a:cs typeface="Times New Roman" panose="02020603050405020304" pitchFamily="18" charset="0"/>
              </a:rPr>
              <a:t>密钥序列生成器可分解为驱动部分和非线性组合部分，</a:t>
            </a:r>
            <a:r>
              <a:rPr lang="zh-CN" altLang="zh-CN" b="1">
                <a:solidFill>
                  <a:srgbClr val="0033CC"/>
                </a:solidFill>
                <a:latin typeface="Times New Roman" panose="02020603050405020304" pitchFamily="18" charset="0"/>
                <a:cs typeface="Times New Roman" panose="02020603050405020304" pitchFamily="18" charset="0"/>
              </a:rPr>
              <a:t>驱动子部分</a:t>
            </a:r>
            <a:r>
              <a:rPr lang="en-US" altLang="zh-CN" b="1">
                <a:solidFill>
                  <a:srgbClr val="0033CC"/>
                </a:solidFill>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b="1">
                <a:latin typeface="Times New Roman" panose="02020603050405020304" pitchFamily="18" charset="0"/>
                <a:cs typeface="Times New Roman" panose="02020603050405020304" pitchFamily="18" charset="0"/>
                <a:sym typeface="Wingdings" panose="05000000000000000000" pitchFamily="2" charset="2"/>
              </a:rPr>
              <a:t> </a:t>
            </a:r>
            <a:r>
              <a:rPr lang="zh-CN" altLang="zh-CN" b="1">
                <a:solidFill>
                  <a:srgbClr val="0033CC"/>
                </a:solidFill>
                <a:latin typeface="Times New Roman" panose="02020603050405020304" pitchFamily="18" charset="0"/>
                <a:cs typeface="Times New Roman" panose="02020603050405020304" pitchFamily="18" charset="0"/>
              </a:rPr>
              <a:t>常用一个或多个</a:t>
            </a:r>
            <a:r>
              <a:rPr lang="en-US" altLang="zh-CN" b="1">
                <a:solidFill>
                  <a:srgbClr val="0033CC"/>
                </a:solidFill>
                <a:latin typeface="Times New Roman" panose="02020603050405020304" pitchFamily="18" charset="0"/>
                <a:cs typeface="Times New Roman" panose="02020603050405020304" pitchFamily="18" charset="0"/>
              </a:rPr>
              <a:t>LFSR</a:t>
            </a:r>
            <a:r>
              <a:rPr lang="zh-CN" altLang="zh-CN" b="1">
                <a:solidFill>
                  <a:srgbClr val="0033CC"/>
                </a:solidFill>
                <a:latin typeface="Times New Roman" panose="02020603050405020304" pitchFamily="18" charset="0"/>
                <a:cs typeface="Times New Roman" panose="02020603050405020304" pitchFamily="18" charset="0"/>
              </a:rPr>
              <a:t>实现</a:t>
            </a:r>
            <a:r>
              <a:rPr lang="zh-CN" altLang="zh-CN" b="1">
                <a:latin typeface="Times New Roman" panose="02020603050405020304" pitchFamily="18" charset="0"/>
                <a:cs typeface="Times New Roman" panose="02020603050405020304" pitchFamily="18" charset="0"/>
              </a:rPr>
              <a:t>，</a:t>
            </a:r>
            <a:r>
              <a:rPr lang="zh-CN" altLang="zh-CN" b="1">
                <a:solidFill>
                  <a:srgbClr val="0033CC"/>
                </a:solidFill>
                <a:latin typeface="Times New Roman" panose="02020603050405020304" pitchFamily="18" charset="0"/>
                <a:cs typeface="Times New Roman" panose="02020603050405020304" pitchFamily="18" charset="0"/>
              </a:rPr>
              <a:t>非线性组合子部分</a:t>
            </a:r>
            <a:r>
              <a:rPr lang="en-US" altLang="zh-CN" b="1">
                <a:solidFill>
                  <a:srgbClr val="0033CC"/>
                </a:solidFill>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b="1">
                <a:latin typeface="Times New Roman" panose="02020603050405020304" pitchFamily="18" charset="0"/>
                <a:cs typeface="Times New Roman" panose="02020603050405020304" pitchFamily="18" charset="0"/>
                <a:sym typeface="Wingdings" panose="05000000000000000000" pitchFamily="2" charset="2"/>
              </a:rPr>
              <a:t> </a:t>
            </a:r>
            <a:r>
              <a:rPr lang="zh-CN" altLang="zh-CN" b="1">
                <a:solidFill>
                  <a:srgbClr val="0033CC"/>
                </a:solidFill>
                <a:latin typeface="Times New Roman" panose="02020603050405020304" pitchFamily="18" charset="0"/>
                <a:cs typeface="Times New Roman" panose="02020603050405020304" pitchFamily="18" charset="0"/>
              </a:rPr>
              <a:t>用非线性组合函数</a:t>
            </a:r>
            <a:r>
              <a:rPr lang="en-US" altLang="zh-CN" b="1" i="1">
                <a:solidFill>
                  <a:srgbClr val="0033CC"/>
                </a:solidFill>
                <a:latin typeface="Times New Roman" panose="02020603050405020304" pitchFamily="18" charset="0"/>
                <a:cs typeface="Times New Roman" panose="02020603050405020304" pitchFamily="18" charset="0"/>
              </a:rPr>
              <a:t>F</a:t>
            </a:r>
            <a:r>
              <a:rPr lang="zh-CN" altLang="zh-CN" b="1">
                <a:solidFill>
                  <a:srgbClr val="0033CC"/>
                </a:solidFill>
                <a:latin typeface="Times New Roman" panose="02020603050405020304" pitchFamily="18" charset="0"/>
                <a:cs typeface="Times New Roman" panose="02020603050405020304" pitchFamily="18" charset="0"/>
              </a:rPr>
              <a:t>实现</a:t>
            </a:r>
            <a:r>
              <a:rPr lang="zh-CN" altLang="zh-CN" b="1">
                <a:latin typeface="Times New Roman" panose="02020603050405020304" pitchFamily="18" charset="0"/>
                <a:cs typeface="Times New Roman" panose="02020603050405020304" pitchFamily="18" charset="0"/>
              </a:rPr>
              <a:t>。下面介绍第二部分：非线性组合子部分。</a:t>
            </a:r>
            <a:endParaRPr lang="zh-CN" altLang="en-US" b="1">
              <a:latin typeface="Times New Roman" panose="02020603050405020304" pitchFamily="18" charset="0"/>
              <a:cs typeface="Times New Roman" panose="02020603050405020304" pitchFamily="18" charset="0"/>
            </a:endParaRPr>
          </a:p>
        </p:txBody>
      </p:sp>
      <p:pic>
        <p:nvPicPr>
          <p:cNvPr id="66563" name="Picture 5">
            <a:extLst>
              <a:ext uri="{FF2B5EF4-FFF2-40B4-BE49-F238E27FC236}">
                <a16:creationId xmlns:a16="http://schemas.microsoft.com/office/drawing/2014/main" id="{65421F71-BD55-4259-8A72-7D4CD62F5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2500313"/>
            <a:ext cx="24479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47D53175-4CCE-4131-A68F-2FC1E010E80A}"/>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6" name="标题 1">
            <a:extLst>
              <a:ext uri="{FF2B5EF4-FFF2-40B4-BE49-F238E27FC236}">
                <a16:creationId xmlns:a16="http://schemas.microsoft.com/office/drawing/2014/main" id="{07BDC748-FEAA-4314-8C4E-47D5C66257A5}"/>
              </a:ext>
            </a:extLst>
          </p:cNvPr>
          <p:cNvSpPr txBox="1">
            <a:spLocks/>
          </p:cNvSpPr>
          <p:nvPr/>
        </p:nvSpPr>
        <p:spPr bwMode="auto">
          <a:xfrm>
            <a:off x="214313" y="1071563"/>
            <a:ext cx="1785937" cy="379412"/>
          </a:xfrm>
          <a:prstGeom prst="rect">
            <a:avLst/>
          </a:prstGeom>
          <a:noFill/>
          <a:ln w="9525">
            <a:noFill/>
            <a:miter lim="800000"/>
            <a:headEnd/>
            <a:tailEnd/>
          </a:ln>
        </p:spPr>
        <p:txBody>
          <a:bodyPr anchor="ctr"/>
          <a:lstStyle/>
          <a:p>
            <a:pPr algn="ctr">
              <a:defRPr/>
            </a:pPr>
            <a:r>
              <a:rPr lang="en-US" altLang="en-US" sz="2000" b="1" dirty="0">
                <a:solidFill>
                  <a:srgbClr val="FF0000"/>
                </a:solidFill>
                <a:latin typeface="+mj-ea"/>
                <a:ea typeface="+mj-ea"/>
                <a:cs typeface="+mj-cs"/>
              </a:rPr>
              <a:t>3.</a:t>
            </a:r>
            <a:r>
              <a:rPr lang="zh-CN" altLang="en-US" sz="2000" b="1" dirty="0">
                <a:solidFill>
                  <a:srgbClr val="FF0000"/>
                </a:solidFill>
                <a:latin typeface="+mj-ea"/>
                <a:ea typeface="+mj-ea"/>
                <a:cs typeface="+mj-cs"/>
              </a:rPr>
              <a:t>非线性序列</a:t>
            </a:r>
          </a:p>
        </p:txBody>
      </p:sp>
      <p:sp>
        <p:nvSpPr>
          <p:cNvPr id="7" name="标题 1">
            <a:extLst>
              <a:ext uri="{FF2B5EF4-FFF2-40B4-BE49-F238E27FC236}">
                <a16:creationId xmlns:a16="http://schemas.microsoft.com/office/drawing/2014/main" id="{3DC2AF3C-C4D9-465B-AF9B-CC82B576520D}"/>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
        <p:nvSpPr>
          <p:cNvPr id="66567" name="矩形 3">
            <a:extLst>
              <a:ext uri="{FF2B5EF4-FFF2-40B4-BE49-F238E27FC236}">
                <a16:creationId xmlns:a16="http://schemas.microsoft.com/office/drawing/2014/main" id="{E31C0CA5-083E-4516-95BB-417D676BA246}"/>
              </a:ext>
            </a:extLst>
          </p:cNvPr>
          <p:cNvSpPr>
            <a:spLocks noChangeArrowheads="1"/>
          </p:cNvSpPr>
          <p:nvPr/>
        </p:nvSpPr>
        <p:spPr bwMode="auto">
          <a:xfrm>
            <a:off x="3500438" y="4286250"/>
            <a:ext cx="22367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zh-CN" b="1">
                <a:latin typeface="Arial" panose="020B0604020202020204" pitchFamily="34" charset="0"/>
              </a:rPr>
              <a:t>密钥序列生</a:t>
            </a:r>
            <a:r>
              <a:rPr lang="zh-CN" altLang="en-US" b="1">
                <a:latin typeface="Arial" panose="020B0604020202020204" pitchFamily="34" charset="0"/>
              </a:rPr>
              <a:t>成</a:t>
            </a:r>
            <a:r>
              <a:rPr lang="zh-CN" altLang="zh-CN" b="1">
                <a:latin typeface="Arial" panose="020B0604020202020204" pitchFamily="34" charset="0"/>
              </a:rPr>
              <a:t>器</a:t>
            </a:r>
            <a:r>
              <a:rPr lang="zh-CN" altLang="en-US" b="1">
                <a:latin typeface="Arial" panose="020B0604020202020204" pitchFamily="34" charset="0"/>
              </a:rPr>
              <a:t>的</a:t>
            </a:r>
            <a:r>
              <a:rPr lang="zh-CN" altLang="zh-CN" b="1">
                <a:latin typeface="Arial" panose="020B0604020202020204" pitchFamily="34" charset="0"/>
              </a:rPr>
              <a:t>组成</a:t>
            </a:r>
            <a:endParaRPr lang="zh-CN" altLang="en-US" b="1">
              <a:latin typeface="Arial" panose="020B0604020202020204" pitchFamily="34" charset="0"/>
            </a:endParaRPr>
          </a:p>
        </p:txBody>
      </p:sp>
    </p:spTree>
    <p:extLst>
      <p:ext uri="{BB962C8B-B14F-4D97-AF65-F5344CB8AC3E}">
        <p14:creationId xmlns:p14="http://schemas.microsoft.com/office/powerpoint/2010/main" val="1395250326"/>
      </p:ext>
    </p:extLst>
  </p:cSld>
  <p:clrMapOvr>
    <a:masterClrMapping/>
  </p:clrMapOvr>
  <p:transition spd="med">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91D31-FEF0-A109-E86B-30B22904A32A}"/>
            </a:ext>
          </a:extLst>
        </p:cNvPr>
        <p:cNvGrpSpPr/>
        <p:nvPr/>
      </p:nvGrpSpPr>
      <p:grpSpPr>
        <a:xfrm>
          <a:off x="0" y="0"/>
          <a:ext cx="0" cy="0"/>
          <a:chOff x="0" y="0"/>
          <a:chExt cx="0" cy="0"/>
        </a:xfrm>
      </p:grpSpPr>
      <p:sp>
        <p:nvSpPr>
          <p:cNvPr id="64515" name="内容占位符 2">
            <a:extLst>
              <a:ext uri="{FF2B5EF4-FFF2-40B4-BE49-F238E27FC236}">
                <a16:creationId xmlns:a16="http://schemas.microsoft.com/office/drawing/2014/main" id="{8B85773F-6E59-27B9-878C-19D364A8A9F0}"/>
              </a:ext>
            </a:extLst>
          </p:cNvPr>
          <p:cNvSpPr>
            <a:spLocks noGrp="1"/>
          </p:cNvSpPr>
          <p:nvPr>
            <p:ph idx="1"/>
          </p:nvPr>
        </p:nvSpPr>
        <p:spPr>
          <a:xfrm>
            <a:off x="285750" y="1500188"/>
            <a:ext cx="5222875" cy="2794000"/>
          </a:xfrm>
        </p:spPr>
        <p:txBody>
          <a:bodyPr/>
          <a:lstStyle/>
          <a:p>
            <a:pPr algn="just">
              <a:defRPr/>
            </a:pPr>
            <a:r>
              <a:rPr lang="en-US" altLang="zh-CN" b="1" dirty="0" err="1">
                <a:latin typeface="Times New Roman" pitchFamily="18" charset="0"/>
                <a:cs typeface="Times New Roman" pitchFamily="18" charset="0"/>
              </a:rPr>
              <a:t>Geffe</a:t>
            </a:r>
            <a:r>
              <a:rPr lang="zh-CN" altLang="zh-CN" b="1" dirty="0">
                <a:latin typeface="Times New Roman" pitchFamily="18" charset="0"/>
                <a:cs typeface="Times New Roman" pitchFamily="18" charset="0"/>
              </a:rPr>
              <a:t>发生器</a:t>
            </a:r>
            <a:endParaRPr lang="en-US" altLang="zh-CN" b="1" dirty="0">
              <a:latin typeface="Times New Roman" pitchFamily="18" charset="0"/>
              <a:cs typeface="Times New Roman" pitchFamily="18" charset="0"/>
            </a:endParaRPr>
          </a:p>
          <a:p>
            <a:pPr algn="just">
              <a:defRPr/>
            </a:pPr>
            <a:r>
              <a:rPr lang="en-US" altLang="zh-CN" b="1" dirty="0" err="1">
                <a:latin typeface="Times New Roman" pitchFamily="18" charset="0"/>
                <a:cs typeface="Times New Roman" pitchFamily="18" charset="0"/>
              </a:rPr>
              <a:t>Geffe</a:t>
            </a:r>
            <a:r>
              <a:rPr lang="zh-CN" altLang="zh-CN" b="1" dirty="0">
                <a:latin typeface="Times New Roman" pitchFamily="18" charset="0"/>
                <a:cs typeface="Times New Roman" pitchFamily="18" charset="0"/>
              </a:rPr>
              <a:t>发生器由两个</a:t>
            </a:r>
            <a:r>
              <a:rPr lang="en-US" altLang="zh-CN" b="1" dirty="0">
                <a:latin typeface="Times New Roman" pitchFamily="18" charset="0"/>
                <a:cs typeface="Times New Roman" pitchFamily="18" charset="0"/>
              </a:rPr>
              <a:t>LFSR</a:t>
            </a:r>
            <a:r>
              <a:rPr lang="zh-CN" altLang="zh-CN" b="1" dirty="0">
                <a:latin typeface="Times New Roman" pitchFamily="18" charset="0"/>
                <a:cs typeface="Times New Roman" pitchFamily="18" charset="0"/>
              </a:rPr>
              <a:t>作为复合器的输入，第三个</a:t>
            </a:r>
            <a:r>
              <a:rPr lang="en-US" altLang="zh-CN" b="1" dirty="0">
                <a:latin typeface="Times New Roman" pitchFamily="18" charset="0"/>
                <a:cs typeface="Times New Roman" pitchFamily="18" charset="0"/>
              </a:rPr>
              <a:t>LFSR</a:t>
            </a:r>
            <a:r>
              <a:rPr lang="zh-CN" altLang="zh-CN" b="1" dirty="0">
                <a:latin typeface="Times New Roman" pitchFamily="18" charset="0"/>
                <a:cs typeface="Times New Roman" pitchFamily="18" charset="0"/>
              </a:rPr>
              <a:t>控制复合器的输出。如果</a:t>
            </a:r>
            <a:r>
              <a:rPr lang="en-US" altLang="zh-CN" b="1" i="1" dirty="0">
                <a:latin typeface="Times New Roman" pitchFamily="18" charset="0"/>
                <a:cs typeface="Times New Roman" pitchFamily="18" charset="0"/>
              </a:rPr>
              <a:t>a</a:t>
            </a:r>
            <a:r>
              <a:rPr lang="en-US" altLang="zh-CN" b="1" baseline="-25000" dirty="0">
                <a:latin typeface="Times New Roman" pitchFamily="18" charset="0"/>
                <a:cs typeface="Times New Roman" pitchFamily="18" charset="0"/>
              </a:rPr>
              <a:t>1</a:t>
            </a:r>
            <a:r>
              <a:rPr lang="zh-CN"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a</a:t>
            </a:r>
            <a:r>
              <a:rPr lang="en-US" altLang="zh-CN" b="1" baseline="-25000" dirty="0">
                <a:latin typeface="Times New Roman" pitchFamily="18" charset="0"/>
                <a:cs typeface="Times New Roman" pitchFamily="18" charset="0"/>
              </a:rPr>
              <a:t>2</a:t>
            </a:r>
            <a:r>
              <a:rPr lang="zh-CN" altLang="zh-CN" b="1" dirty="0">
                <a:latin typeface="Times New Roman" pitchFamily="18" charset="0"/>
                <a:cs typeface="Times New Roman" pitchFamily="18" charset="0"/>
              </a:rPr>
              <a:t>和</a:t>
            </a:r>
            <a:r>
              <a:rPr lang="en-US" altLang="zh-CN" b="1" i="1" dirty="0">
                <a:latin typeface="Times New Roman" pitchFamily="18" charset="0"/>
                <a:cs typeface="Times New Roman" pitchFamily="18" charset="0"/>
              </a:rPr>
              <a:t>a</a:t>
            </a:r>
            <a:r>
              <a:rPr lang="en-US" altLang="zh-CN" b="1" baseline="-25000" dirty="0">
                <a:latin typeface="Times New Roman" pitchFamily="18" charset="0"/>
                <a:cs typeface="Times New Roman" pitchFamily="18" charset="0"/>
              </a:rPr>
              <a:t>3</a:t>
            </a:r>
            <a:r>
              <a:rPr lang="zh-CN" altLang="zh-CN" b="1" dirty="0">
                <a:latin typeface="Times New Roman" pitchFamily="18" charset="0"/>
                <a:cs typeface="Times New Roman" pitchFamily="18" charset="0"/>
              </a:rPr>
              <a:t>是三个</a:t>
            </a:r>
            <a:r>
              <a:rPr lang="en-US" altLang="zh-CN" b="1" dirty="0">
                <a:latin typeface="Times New Roman" pitchFamily="18" charset="0"/>
                <a:cs typeface="Times New Roman" pitchFamily="18" charset="0"/>
              </a:rPr>
              <a:t>LFSR</a:t>
            </a:r>
            <a:r>
              <a:rPr lang="zh-CN" altLang="zh-CN" b="1" dirty="0">
                <a:latin typeface="Times New Roman" pitchFamily="18" charset="0"/>
                <a:cs typeface="Times New Roman" pitchFamily="18" charset="0"/>
              </a:rPr>
              <a:t>的输出，则</a:t>
            </a:r>
            <a:r>
              <a:rPr lang="en-US" altLang="zh-CN" b="1" dirty="0" err="1">
                <a:latin typeface="Times New Roman" pitchFamily="18" charset="0"/>
                <a:cs typeface="Times New Roman" pitchFamily="18" charset="0"/>
              </a:rPr>
              <a:t>Geffe</a:t>
            </a:r>
            <a:r>
              <a:rPr lang="zh-CN" altLang="zh-CN" b="1" dirty="0">
                <a:latin typeface="Times New Roman" pitchFamily="18" charset="0"/>
                <a:cs typeface="Times New Roman" pitchFamily="18" charset="0"/>
              </a:rPr>
              <a:t>发生器的输出表示为：</a:t>
            </a:r>
            <a:endParaRPr lang="en-US" altLang="zh-CN" b="1" dirty="0">
              <a:latin typeface="Times New Roman" pitchFamily="18" charset="0"/>
              <a:cs typeface="Times New Roman" pitchFamily="18" charset="0"/>
            </a:endParaRPr>
          </a:p>
          <a:p>
            <a:pPr marL="0" indent="0" algn="just">
              <a:buFont typeface="Wingdings" panose="05000000000000000000" pitchFamily="2" charset="2"/>
              <a:buNone/>
              <a:defRPr/>
            </a:pPr>
            <a:r>
              <a:rPr lang="zh-CN" altLang="en-US" b="1" dirty="0">
                <a:latin typeface="Times New Roman" pitchFamily="18" charset="0"/>
                <a:cs typeface="Times New Roman" pitchFamily="18" charset="0"/>
              </a:rPr>
              <a:t> </a:t>
            </a:r>
            <a:endParaRPr lang="en-US" altLang="zh-CN" b="1" dirty="0">
              <a:latin typeface="Times New Roman" pitchFamily="18" charset="0"/>
              <a:cs typeface="Times New Roman" pitchFamily="18" charset="0"/>
            </a:endParaRPr>
          </a:p>
          <a:p>
            <a:pPr algn="just">
              <a:defRPr/>
            </a:pPr>
            <a:r>
              <a:rPr lang="zh-CN" altLang="zh-CN" b="1" dirty="0">
                <a:solidFill>
                  <a:srgbClr val="FF0000"/>
                </a:solidFill>
                <a:latin typeface="Times New Roman" pitchFamily="18" charset="0"/>
                <a:cs typeface="Times New Roman" pitchFamily="18" charset="0"/>
              </a:rPr>
              <a:t>这个发生器的周期是三个</a:t>
            </a:r>
            <a:r>
              <a:rPr lang="en-US" altLang="zh-CN" b="1" dirty="0">
                <a:solidFill>
                  <a:srgbClr val="FF0000"/>
                </a:solidFill>
                <a:latin typeface="Times New Roman" pitchFamily="18" charset="0"/>
                <a:cs typeface="Times New Roman" pitchFamily="18" charset="0"/>
              </a:rPr>
              <a:t>LFSR</a:t>
            </a:r>
            <a:r>
              <a:rPr lang="zh-CN" altLang="zh-CN" b="1" dirty="0">
                <a:solidFill>
                  <a:srgbClr val="FF0000"/>
                </a:solidFill>
                <a:latin typeface="Times New Roman" pitchFamily="18" charset="0"/>
                <a:cs typeface="Times New Roman" pitchFamily="18" charset="0"/>
              </a:rPr>
              <a:t>周期的最小公倍数</a:t>
            </a:r>
            <a:r>
              <a:rPr lang="zh-CN" altLang="zh-CN" b="1" dirty="0">
                <a:latin typeface="Times New Roman" pitchFamily="18" charset="0"/>
                <a:cs typeface="Times New Roman" pitchFamily="18" charset="0"/>
              </a:rPr>
              <a:t>，</a:t>
            </a:r>
            <a:r>
              <a:rPr lang="zh-CN" altLang="zh-CN" b="1" dirty="0">
                <a:solidFill>
                  <a:srgbClr val="0033CC"/>
                </a:solidFill>
                <a:latin typeface="Times New Roman" pitchFamily="18" charset="0"/>
                <a:cs typeface="Times New Roman" pitchFamily="18" charset="0"/>
              </a:rPr>
              <a:t>它能实现序列周期的极大化</a:t>
            </a:r>
            <a:r>
              <a:rPr lang="zh-CN" altLang="zh-CN" b="1" dirty="0">
                <a:latin typeface="Times New Roman" pitchFamily="18" charset="0"/>
                <a:cs typeface="Times New Roman" pitchFamily="18" charset="0"/>
              </a:rPr>
              <a:t>，且</a:t>
            </a:r>
            <a:r>
              <a:rPr lang="en-US" altLang="zh-CN" b="1" dirty="0">
                <a:latin typeface="Times New Roman" pitchFamily="18" charset="0"/>
                <a:cs typeface="Times New Roman" pitchFamily="18" charset="0"/>
              </a:rPr>
              <a:t>0</a:t>
            </a:r>
            <a:r>
              <a:rPr lang="zh-CN" altLang="zh-CN" b="1" dirty="0">
                <a:latin typeface="Times New Roman" pitchFamily="18" charset="0"/>
                <a:cs typeface="Times New Roman" pitchFamily="18" charset="0"/>
              </a:rPr>
              <a:t>和</a:t>
            </a:r>
            <a:r>
              <a:rPr lang="en-US" altLang="zh-CN" b="1" dirty="0">
                <a:latin typeface="Times New Roman" pitchFamily="18" charset="0"/>
                <a:cs typeface="Times New Roman" pitchFamily="18" charset="0"/>
              </a:rPr>
              <a:t>1</a:t>
            </a:r>
            <a:r>
              <a:rPr lang="zh-CN" altLang="zh-CN" b="1" dirty="0">
                <a:latin typeface="Times New Roman" pitchFamily="18" charset="0"/>
                <a:cs typeface="Times New Roman" pitchFamily="18" charset="0"/>
              </a:rPr>
              <a:t>之间的分布大体是平衡的。</a:t>
            </a:r>
            <a:endParaRPr lang="zh-CN" altLang="en-US" b="1" dirty="0">
              <a:latin typeface="Times New Roman" pitchFamily="18" charset="0"/>
              <a:cs typeface="Times New Roman" pitchFamily="18" charset="0"/>
            </a:endParaRPr>
          </a:p>
        </p:txBody>
      </p:sp>
      <p:pic>
        <p:nvPicPr>
          <p:cNvPr id="64516" name="Picture 3">
            <a:extLst>
              <a:ext uri="{FF2B5EF4-FFF2-40B4-BE49-F238E27FC236}">
                <a16:creationId xmlns:a16="http://schemas.microsoft.com/office/drawing/2014/main" id="{61F6A658-A6AB-8D07-4160-32301E82C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1785938"/>
            <a:ext cx="3052762"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6">
            <a:extLst>
              <a:ext uri="{FF2B5EF4-FFF2-40B4-BE49-F238E27FC236}">
                <a16:creationId xmlns:a16="http://schemas.microsoft.com/office/drawing/2014/main" id="{6B459B6A-388B-5730-2C54-1087D008D104}"/>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4" name="对象 3">
            <a:extLst>
              <a:ext uri="{FF2B5EF4-FFF2-40B4-BE49-F238E27FC236}">
                <a16:creationId xmlns:a16="http://schemas.microsoft.com/office/drawing/2014/main" id="{264C4F42-9E62-0E12-7F27-B6695C064C7E}"/>
              </a:ext>
            </a:extLst>
          </p:cNvPr>
          <p:cNvGraphicFramePr>
            <a:graphicFrameLocks noChangeAspect="1"/>
          </p:cNvGraphicFramePr>
          <p:nvPr/>
        </p:nvGraphicFramePr>
        <p:xfrm>
          <a:off x="785813" y="3071813"/>
          <a:ext cx="4346575" cy="288925"/>
        </p:xfrm>
        <a:graphic>
          <a:graphicData uri="http://schemas.openxmlformats.org/presentationml/2006/ole">
            <mc:AlternateContent xmlns:mc="http://schemas.openxmlformats.org/markup-compatibility/2006">
              <mc:Choice xmlns:v="urn:schemas-microsoft-com:vml" Requires="v">
                <p:oleObj name="Equation" r:id="rId3" imgW="3022600" imgH="203200" progId="Equation.DSMT4">
                  <p:embed/>
                </p:oleObj>
              </mc:Choice>
              <mc:Fallback>
                <p:oleObj name="Equation" r:id="rId3" imgW="3022600" imgH="203200" progId="Equation.DSMT4">
                  <p:embed/>
                  <p:pic>
                    <p:nvPicPr>
                      <p:cNvPr id="4" name="对象 3">
                        <a:extLst>
                          <a:ext uri="{FF2B5EF4-FFF2-40B4-BE49-F238E27FC236}">
                            <a16:creationId xmlns:a16="http://schemas.microsoft.com/office/drawing/2014/main" id="{272BCC8C-28F2-4AF3-A040-72AE7FB38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071813"/>
                        <a:ext cx="4346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标题 3">
            <a:extLst>
              <a:ext uri="{FF2B5EF4-FFF2-40B4-BE49-F238E27FC236}">
                <a16:creationId xmlns:a16="http://schemas.microsoft.com/office/drawing/2014/main" id="{2B45FA6A-2F38-D61E-A7E3-E0B44C5A01CE}"/>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9" name="矩形 3">
            <a:extLst>
              <a:ext uri="{FF2B5EF4-FFF2-40B4-BE49-F238E27FC236}">
                <a16:creationId xmlns:a16="http://schemas.microsoft.com/office/drawing/2014/main" id="{5DB0533E-CB4A-B0BB-AFFB-A38DD11D689E}"/>
              </a:ext>
            </a:extLst>
          </p:cNvPr>
          <p:cNvSpPr>
            <a:spLocks noChangeArrowheads="1"/>
          </p:cNvSpPr>
          <p:nvPr/>
        </p:nvSpPr>
        <p:spPr bwMode="auto">
          <a:xfrm>
            <a:off x="6786563" y="3571875"/>
            <a:ext cx="1325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b="1">
                <a:latin typeface="Arial" panose="020B0604020202020204" pitchFamily="34" charset="0"/>
              </a:rPr>
              <a:t>Geffe</a:t>
            </a:r>
            <a:r>
              <a:rPr lang="zh-CN" altLang="en-US" b="1">
                <a:latin typeface="Arial" panose="020B0604020202020204" pitchFamily="34" charset="0"/>
              </a:rPr>
              <a:t>发生器</a:t>
            </a:r>
          </a:p>
        </p:txBody>
      </p:sp>
      <p:sp>
        <p:nvSpPr>
          <p:cNvPr id="10" name="标题 1">
            <a:extLst>
              <a:ext uri="{FF2B5EF4-FFF2-40B4-BE49-F238E27FC236}">
                <a16:creationId xmlns:a16="http://schemas.microsoft.com/office/drawing/2014/main" id="{EAD57300-2CB3-FD77-D7BE-C2DA0A78097C}"/>
              </a:ext>
            </a:extLst>
          </p:cNvPr>
          <p:cNvSpPr txBox="1">
            <a:spLocks/>
          </p:cNvSpPr>
          <p:nvPr/>
        </p:nvSpPr>
        <p:spPr bwMode="auto">
          <a:xfrm>
            <a:off x="214313" y="1071563"/>
            <a:ext cx="1785937" cy="379412"/>
          </a:xfrm>
          <a:prstGeom prst="rect">
            <a:avLst/>
          </a:prstGeom>
          <a:noFill/>
          <a:ln w="9525">
            <a:noFill/>
            <a:miter lim="800000"/>
            <a:headEnd/>
            <a:tailEnd/>
          </a:ln>
        </p:spPr>
        <p:txBody>
          <a:bodyPr anchor="ctr"/>
          <a:lstStyle/>
          <a:p>
            <a:pPr algn="ctr">
              <a:defRPr/>
            </a:pPr>
            <a:r>
              <a:rPr lang="en-US" altLang="en-US" sz="2000" b="1" dirty="0">
                <a:solidFill>
                  <a:srgbClr val="FF0000"/>
                </a:solidFill>
                <a:latin typeface="+mj-ea"/>
                <a:ea typeface="+mj-ea"/>
                <a:cs typeface="+mj-cs"/>
              </a:rPr>
              <a:t>3.</a:t>
            </a:r>
            <a:r>
              <a:rPr lang="zh-CN" altLang="en-US" sz="2000" b="1" dirty="0">
                <a:solidFill>
                  <a:srgbClr val="FF0000"/>
                </a:solidFill>
                <a:latin typeface="+mj-ea"/>
                <a:ea typeface="+mj-ea"/>
                <a:cs typeface="+mj-cs"/>
              </a:rPr>
              <a:t>非线性序列</a:t>
            </a:r>
          </a:p>
        </p:txBody>
      </p:sp>
      <p:sp>
        <p:nvSpPr>
          <p:cNvPr id="11" name="标题 1">
            <a:extLst>
              <a:ext uri="{FF2B5EF4-FFF2-40B4-BE49-F238E27FC236}">
                <a16:creationId xmlns:a16="http://schemas.microsoft.com/office/drawing/2014/main" id="{EDCC9DC3-FE25-015F-2365-420D4C0FAF77}"/>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Tree>
    <p:extLst>
      <p:ext uri="{BB962C8B-B14F-4D97-AF65-F5344CB8AC3E}">
        <p14:creationId xmlns:p14="http://schemas.microsoft.com/office/powerpoint/2010/main" val="3320465665"/>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4516"/>
                                        </p:tgtEl>
                                        <p:attrNameLst>
                                          <p:attrName>style.visibility</p:attrName>
                                        </p:attrNameLst>
                                      </p:cBhvr>
                                      <p:to>
                                        <p:strVal val="visible"/>
                                      </p:to>
                                    </p:set>
                                    <p:animEffect transition="in" filter="fade">
                                      <p:cBhvr>
                                        <p:cTn id="11" dur="500"/>
                                        <p:tgtEl>
                                          <p:spTgt spid="645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4515">
                                            <p:txEl>
                                              <p:pRg st="1" end="1"/>
                                            </p:txEl>
                                          </p:spTgt>
                                        </p:tgtEl>
                                        <p:attrNameLst>
                                          <p:attrName>style.visibility</p:attrName>
                                        </p:attrNameLst>
                                      </p:cBhvr>
                                      <p:to>
                                        <p:strVal val="visible"/>
                                      </p:to>
                                    </p:set>
                                    <p:animEffect transition="in" filter="fade">
                                      <p:cBhvr>
                                        <p:cTn id="19" dur="500"/>
                                        <p:tgtEl>
                                          <p:spTgt spid="6451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4515">
                                            <p:txEl>
                                              <p:pRg st="2" end="2"/>
                                            </p:txEl>
                                          </p:spTgt>
                                        </p:tgtEl>
                                        <p:attrNameLst>
                                          <p:attrName>style.visibility</p:attrName>
                                        </p:attrNameLst>
                                      </p:cBhvr>
                                      <p:to>
                                        <p:strVal val="visible"/>
                                      </p:to>
                                    </p:set>
                                    <p:animEffect transition="in" filter="fade">
                                      <p:cBhvr>
                                        <p:cTn id="22" dur="500"/>
                                        <p:tgtEl>
                                          <p:spTgt spid="64515">
                                            <p:txEl>
                                              <p:pRg st="2" end="2"/>
                                            </p:txEl>
                                          </p:spTgt>
                                        </p:tgtEl>
                                      </p:cBhvr>
                                    </p:animEffect>
                                  </p:childTnLst>
                                </p:cTn>
                              </p:par>
                            </p:childTnLst>
                          </p:cTn>
                        </p:par>
                        <p:par>
                          <p:cTn id="23" fill="hold" nodeType="afterGroup">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64515">
                                            <p:txEl>
                                              <p:pRg st="3" end="3"/>
                                            </p:txEl>
                                          </p:spTgt>
                                        </p:tgtEl>
                                        <p:attrNameLst>
                                          <p:attrName>style.visibility</p:attrName>
                                        </p:attrNameLst>
                                      </p:cBhvr>
                                      <p:to>
                                        <p:strVal val="visible"/>
                                      </p:to>
                                    </p:set>
                                    <p:animEffect transition="in" filter="fade">
                                      <p:cBhvr>
                                        <p:cTn id="29"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5A972-869E-4C8C-9348-F2067E2AD84B}"/>
              </a:ext>
            </a:extLst>
          </p:cNvPr>
          <p:cNvSpPr>
            <a:spLocks noGrp="1"/>
          </p:cNvSpPr>
          <p:nvPr>
            <p:ph type="title"/>
          </p:nvPr>
        </p:nvSpPr>
        <p:spPr>
          <a:xfrm>
            <a:off x="214282" y="785800"/>
            <a:ext cx="3000377" cy="665155"/>
          </a:xfrm>
        </p:spPr>
        <p:txBody>
          <a:bodyPr/>
          <a:lstStyle/>
          <a:p>
            <a:pPr>
              <a:defRPr/>
            </a:pPr>
            <a:r>
              <a:rPr altLang="en-US" sz="2400" dirty="0"/>
              <a:t>密码与保密通信</a:t>
            </a:r>
          </a:p>
        </p:txBody>
      </p:sp>
      <p:sp>
        <p:nvSpPr>
          <p:cNvPr id="10243" name="内容占位符 2">
            <a:extLst>
              <a:ext uri="{FF2B5EF4-FFF2-40B4-BE49-F238E27FC236}">
                <a16:creationId xmlns:a16="http://schemas.microsoft.com/office/drawing/2014/main" id="{A50F17C5-3BF4-4007-855B-6FF03E8DE7D8}"/>
              </a:ext>
            </a:extLst>
          </p:cNvPr>
          <p:cNvSpPr>
            <a:spLocks noGrp="1" noChangeArrowheads="1"/>
          </p:cNvSpPr>
          <p:nvPr>
            <p:ph idx="1"/>
          </p:nvPr>
        </p:nvSpPr>
        <p:spPr>
          <a:xfrm>
            <a:off x="684213" y="3695700"/>
            <a:ext cx="7500937" cy="989013"/>
          </a:xfrm>
        </p:spPr>
        <p:txBody>
          <a:bodyPr/>
          <a:lstStyle/>
          <a:p>
            <a:pPr lvl="1"/>
            <a:r>
              <a:rPr lang="zh-CN" altLang="en-US" b="1">
                <a:solidFill>
                  <a:srgbClr val="0033CC"/>
                </a:solidFill>
              </a:rPr>
              <a:t>这个过程中，箱子和锁的种类、制造的方法就类似于</a:t>
            </a:r>
            <a:r>
              <a:rPr lang="en-US" altLang="zh-CN" b="1">
                <a:solidFill>
                  <a:srgbClr val="0033CC"/>
                </a:solidFill>
              </a:rPr>
              <a:t>”</a:t>
            </a:r>
            <a:r>
              <a:rPr lang="zh-CN" altLang="en-US" b="1">
                <a:solidFill>
                  <a:srgbClr val="0033CC"/>
                </a:solidFill>
              </a:rPr>
              <a:t>算法</a:t>
            </a:r>
            <a:r>
              <a:rPr lang="en-US" altLang="zh-CN" b="1">
                <a:solidFill>
                  <a:srgbClr val="0033CC"/>
                </a:solidFill>
              </a:rPr>
              <a:t>”</a:t>
            </a:r>
            <a:r>
              <a:rPr lang="zh-CN" altLang="en-US" b="1">
                <a:solidFill>
                  <a:srgbClr val="0033CC"/>
                </a:solidFill>
              </a:rPr>
              <a:t>，开锁的钥匙就是</a:t>
            </a:r>
            <a:r>
              <a:rPr lang="en-US" altLang="zh-CN" b="1">
                <a:solidFill>
                  <a:srgbClr val="0033CC"/>
                </a:solidFill>
              </a:rPr>
              <a:t>”</a:t>
            </a:r>
            <a:r>
              <a:rPr lang="zh-CN" altLang="en-US" b="1">
                <a:solidFill>
                  <a:srgbClr val="0033CC"/>
                </a:solidFill>
              </a:rPr>
              <a:t>密钥</a:t>
            </a:r>
            <a:r>
              <a:rPr lang="en-US" altLang="zh-CN" b="1">
                <a:solidFill>
                  <a:srgbClr val="0033CC"/>
                </a:solidFill>
              </a:rPr>
              <a:t>”</a:t>
            </a:r>
            <a:r>
              <a:rPr lang="zh-CN" altLang="en-US" b="1">
                <a:solidFill>
                  <a:srgbClr val="0033CC"/>
                </a:solidFill>
              </a:rPr>
              <a:t>。</a:t>
            </a:r>
            <a:r>
              <a:rPr lang="en-US" altLang="zh-CN" b="1">
                <a:solidFill>
                  <a:srgbClr val="0033CC"/>
                </a:solidFill>
              </a:rPr>
              <a:t>”</a:t>
            </a:r>
            <a:r>
              <a:rPr lang="zh-CN" altLang="en-US" b="1">
                <a:solidFill>
                  <a:srgbClr val="0033CC"/>
                </a:solidFill>
              </a:rPr>
              <a:t>算法</a:t>
            </a:r>
            <a:r>
              <a:rPr lang="en-US" altLang="zh-CN" b="1">
                <a:solidFill>
                  <a:srgbClr val="0033CC"/>
                </a:solidFill>
              </a:rPr>
              <a:t>”</a:t>
            </a:r>
            <a:r>
              <a:rPr lang="zh-CN" altLang="en-US" b="1">
                <a:solidFill>
                  <a:srgbClr val="0033CC"/>
                </a:solidFill>
              </a:rPr>
              <a:t>和传递</a:t>
            </a:r>
            <a:r>
              <a:rPr lang="en-US" altLang="zh-CN" b="1">
                <a:solidFill>
                  <a:srgbClr val="0033CC"/>
                </a:solidFill>
              </a:rPr>
              <a:t>”</a:t>
            </a:r>
            <a:r>
              <a:rPr lang="zh-CN" altLang="en-US" b="1">
                <a:solidFill>
                  <a:srgbClr val="0033CC"/>
                </a:solidFill>
              </a:rPr>
              <a:t>密钥</a:t>
            </a:r>
            <a:r>
              <a:rPr lang="en-US" altLang="zh-CN" b="1">
                <a:solidFill>
                  <a:srgbClr val="0033CC"/>
                </a:solidFill>
              </a:rPr>
              <a:t>”</a:t>
            </a:r>
            <a:r>
              <a:rPr lang="zh-CN" altLang="en-US" b="1">
                <a:solidFill>
                  <a:srgbClr val="0033CC"/>
                </a:solidFill>
              </a:rPr>
              <a:t>的方式是影响保密程度的关键。</a:t>
            </a:r>
          </a:p>
        </p:txBody>
      </p:sp>
      <p:sp>
        <p:nvSpPr>
          <p:cNvPr id="10244" name="AutoShape 4" descr="http://img3.imgtn.bdimg.com/it/u=1857400951,1912319096&amp;fm=23&amp;gp=0.jpg">
            <a:extLst>
              <a:ext uri="{FF2B5EF4-FFF2-40B4-BE49-F238E27FC236}">
                <a16:creationId xmlns:a16="http://schemas.microsoft.com/office/drawing/2014/main" id="{659C9F75-9873-4436-93AA-81A31605229D}"/>
              </a:ext>
            </a:extLst>
          </p:cNvPr>
          <p:cNvSpPr>
            <a:spLocks noChangeAspect="1" noChangeArrowheads="1"/>
          </p:cNvSpPr>
          <p:nvPr/>
        </p:nvSpPr>
        <p:spPr bwMode="auto">
          <a:xfrm>
            <a:off x="115888" y="-1079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pic>
        <p:nvPicPr>
          <p:cNvPr id="10245" name="Picture 5">
            <a:extLst>
              <a:ext uri="{FF2B5EF4-FFF2-40B4-BE49-F238E27FC236}">
                <a16:creationId xmlns:a16="http://schemas.microsoft.com/office/drawing/2014/main" id="{41911C44-CD19-49F7-965C-2FDB3538541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6073"/>
          <a:stretch>
            <a:fillRect/>
          </a:stretch>
        </p:blipFill>
        <p:spPr bwMode="auto">
          <a:xfrm>
            <a:off x="3387725" y="1782763"/>
            <a:ext cx="29083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7" descr="http://d14.yihaodianimg.com/t1/2011/0927/200/367/2809544_600x600.jpg">
            <a:extLst>
              <a:ext uri="{FF2B5EF4-FFF2-40B4-BE49-F238E27FC236}">
                <a16:creationId xmlns:a16="http://schemas.microsoft.com/office/drawing/2014/main" id="{1515DE29-4514-45B0-8229-6BF3ED5BB2C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7663" y="1971675"/>
            <a:ext cx="16795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9" descr="http://www.hanniew.com/PO01801-3.jpg">
            <a:extLst>
              <a:ext uri="{FF2B5EF4-FFF2-40B4-BE49-F238E27FC236}">
                <a16:creationId xmlns:a16="http://schemas.microsoft.com/office/drawing/2014/main" id="{54EA75A7-D130-4972-A99E-CADC01C8022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697"/>
          <a:stretch>
            <a:fillRect/>
          </a:stretch>
        </p:blipFill>
        <p:spPr bwMode="auto">
          <a:xfrm>
            <a:off x="6675438" y="2425700"/>
            <a:ext cx="1252537"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3">
            <a:extLst>
              <a:ext uri="{FF2B5EF4-FFF2-40B4-BE49-F238E27FC236}">
                <a16:creationId xmlns:a16="http://schemas.microsoft.com/office/drawing/2014/main" id="{CBDE9FA5-DECB-4450-B280-2A37FDBE2243}"/>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Tree>
  </p:cSld>
  <p:clrMapOvr>
    <a:masterClrMapping/>
  </p:clrMapOvr>
  <p:transition spd="med">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内容占位符 2">
            <a:extLst>
              <a:ext uri="{FF2B5EF4-FFF2-40B4-BE49-F238E27FC236}">
                <a16:creationId xmlns:a16="http://schemas.microsoft.com/office/drawing/2014/main" id="{66B63C0E-BF7E-4380-BE3C-19B9A627F7B1}"/>
              </a:ext>
            </a:extLst>
          </p:cNvPr>
          <p:cNvSpPr>
            <a:spLocks noGrp="1"/>
          </p:cNvSpPr>
          <p:nvPr>
            <p:ph idx="1"/>
          </p:nvPr>
        </p:nvSpPr>
        <p:spPr>
          <a:xfrm>
            <a:off x="285750" y="1500188"/>
            <a:ext cx="5222875" cy="2794000"/>
          </a:xfrm>
        </p:spPr>
        <p:txBody>
          <a:bodyPr/>
          <a:lstStyle/>
          <a:p>
            <a:pPr algn="just">
              <a:defRPr/>
            </a:pPr>
            <a:r>
              <a:rPr lang="en-US" altLang="zh-CN" b="1" dirty="0" err="1">
                <a:latin typeface="Times New Roman" pitchFamily="18" charset="0"/>
                <a:cs typeface="Times New Roman" pitchFamily="18" charset="0"/>
              </a:rPr>
              <a:t>Geffe</a:t>
            </a:r>
            <a:r>
              <a:rPr lang="zh-CN" altLang="zh-CN" b="1" dirty="0">
                <a:latin typeface="Times New Roman" pitchFamily="18" charset="0"/>
                <a:cs typeface="Times New Roman" pitchFamily="18" charset="0"/>
              </a:rPr>
              <a:t>发生器</a:t>
            </a:r>
            <a:endParaRPr lang="en-US" altLang="zh-CN" b="1" dirty="0">
              <a:latin typeface="Times New Roman" pitchFamily="18" charset="0"/>
              <a:cs typeface="Times New Roman" pitchFamily="18" charset="0"/>
            </a:endParaRPr>
          </a:p>
          <a:p>
            <a:pPr algn="just">
              <a:defRPr/>
            </a:pPr>
            <a:r>
              <a:rPr lang="en-US" altLang="zh-CN" b="1" dirty="0" err="1">
                <a:latin typeface="Times New Roman" pitchFamily="18" charset="0"/>
                <a:cs typeface="Times New Roman" pitchFamily="18" charset="0"/>
              </a:rPr>
              <a:t>Geffe</a:t>
            </a:r>
            <a:r>
              <a:rPr lang="zh-CN" altLang="zh-CN" b="1" dirty="0">
                <a:latin typeface="Times New Roman" pitchFamily="18" charset="0"/>
                <a:cs typeface="Times New Roman" pitchFamily="18" charset="0"/>
              </a:rPr>
              <a:t>发生器由两个</a:t>
            </a:r>
            <a:r>
              <a:rPr lang="en-US" altLang="zh-CN" b="1" dirty="0">
                <a:latin typeface="Times New Roman" pitchFamily="18" charset="0"/>
                <a:cs typeface="Times New Roman" pitchFamily="18" charset="0"/>
              </a:rPr>
              <a:t>LFSR</a:t>
            </a:r>
            <a:r>
              <a:rPr lang="zh-CN" altLang="zh-CN" b="1" dirty="0">
                <a:latin typeface="Times New Roman" pitchFamily="18" charset="0"/>
                <a:cs typeface="Times New Roman" pitchFamily="18" charset="0"/>
              </a:rPr>
              <a:t>作为复合器的输入，第三个</a:t>
            </a:r>
            <a:r>
              <a:rPr lang="en-US" altLang="zh-CN" b="1" dirty="0">
                <a:latin typeface="Times New Roman" pitchFamily="18" charset="0"/>
                <a:cs typeface="Times New Roman" pitchFamily="18" charset="0"/>
              </a:rPr>
              <a:t>LFSR</a:t>
            </a:r>
            <a:r>
              <a:rPr lang="zh-CN" altLang="zh-CN" b="1" dirty="0">
                <a:latin typeface="Times New Roman" pitchFamily="18" charset="0"/>
                <a:cs typeface="Times New Roman" pitchFamily="18" charset="0"/>
              </a:rPr>
              <a:t>控制复合器的输出。如果</a:t>
            </a:r>
            <a:r>
              <a:rPr lang="en-US" altLang="zh-CN" b="1" i="1" dirty="0">
                <a:latin typeface="Times New Roman" pitchFamily="18" charset="0"/>
                <a:cs typeface="Times New Roman" pitchFamily="18" charset="0"/>
              </a:rPr>
              <a:t>a</a:t>
            </a:r>
            <a:r>
              <a:rPr lang="en-US" altLang="zh-CN" b="1" baseline="-25000" dirty="0">
                <a:latin typeface="Times New Roman" pitchFamily="18" charset="0"/>
                <a:cs typeface="Times New Roman" pitchFamily="18" charset="0"/>
              </a:rPr>
              <a:t>1</a:t>
            </a:r>
            <a:r>
              <a:rPr lang="zh-CN"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a</a:t>
            </a:r>
            <a:r>
              <a:rPr lang="en-US" altLang="zh-CN" b="1" baseline="-25000" dirty="0">
                <a:latin typeface="Times New Roman" pitchFamily="18" charset="0"/>
                <a:cs typeface="Times New Roman" pitchFamily="18" charset="0"/>
              </a:rPr>
              <a:t>2</a:t>
            </a:r>
            <a:r>
              <a:rPr lang="zh-CN" altLang="zh-CN" b="1" dirty="0">
                <a:latin typeface="Times New Roman" pitchFamily="18" charset="0"/>
                <a:cs typeface="Times New Roman" pitchFamily="18" charset="0"/>
              </a:rPr>
              <a:t>和</a:t>
            </a:r>
            <a:r>
              <a:rPr lang="en-US" altLang="zh-CN" b="1" i="1" dirty="0">
                <a:latin typeface="Times New Roman" pitchFamily="18" charset="0"/>
                <a:cs typeface="Times New Roman" pitchFamily="18" charset="0"/>
              </a:rPr>
              <a:t>a</a:t>
            </a:r>
            <a:r>
              <a:rPr lang="en-US" altLang="zh-CN" b="1" baseline="-25000" dirty="0">
                <a:latin typeface="Times New Roman" pitchFamily="18" charset="0"/>
                <a:cs typeface="Times New Roman" pitchFamily="18" charset="0"/>
              </a:rPr>
              <a:t>3</a:t>
            </a:r>
            <a:r>
              <a:rPr lang="zh-CN" altLang="zh-CN" b="1" dirty="0">
                <a:latin typeface="Times New Roman" pitchFamily="18" charset="0"/>
                <a:cs typeface="Times New Roman" pitchFamily="18" charset="0"/>
              </a:rPr>
              <a:t>是三个</a:t>
            </a:r>
            <a:r>
              <a:rPr lang="en-US" altLang="zh-CN" b="1" dirty="0">
                <a:latin typeface="Times New Roman" pitchFamily="18" charset="0"/>
                <a:cs typeface="Times New Roman" pitchFamily="18" charset="0"/>
              </a:rPr>
              <a:t>LFSR</a:t>
            </a:r>
            <a:r>
              <a:rPr lang="zh-CN" altLang="zh-CN" b="1" dirty="0">
                <a:latin typeface="Times New Roman" pitchFamily="18" charset="0"/>
                <a:cs typeface="Times New Roman" pitchFamily="18" charset="0"/>
              </a:rPr>
              <a:t>的输出，则</a:t>
            </a:r>
            <a:r>
              <a:rPr lang="en-US" altLang="zh-CN" b="1" dirty="0" err="1">
                <a:latin typeface="Times New Roman" pitchFamily="18" charset="0"/>
                <a:cs typeface="Times New Roman" pitchFamily="18" charset="0"/>
              </a:rPr>
              <a:t>Geffe</a:t>
            </a:r>
            <a:r>
              <a:rPr lang="zh-CN" altLang="zh-CN" b="1" dirty="0">
                <a:latin typeface="Times New Roman" pitchFamily="18" charset="0"/>
                <a:cs typeface="Times New Roman" pitchFamily="18" charset="0"/>
              </a:rPr>
              <a:t>发生器的输出表示为：</a:t>
            </a:r>
            <a:endParaRPr lang="en-US" altLang="zh-CN" b="1" dirty="0">
              <a:latin typeface="Times New Roman" pitchFamily="18" charset="0"/>
              <a:cs typeface="Times New Roman" pitchFamily="18" charset="0"/>
            </a:endParaRPr>
          </a:p>
          <a:p>
            <a:pPr marL="0" indent="0" algn="just">
              <a:buFont typeface="Wingdings" panose="05000000000000000000" pitchFamily="2" charset="2"/>
              <a:buNone/>
              <a:defRPr/>
            </a:pPr>
            <a:r>
              <a:rPr lang="zh-CN" altLang="en-US" b="1" dirty="0">
                <a:latin typeface="Times New Roman" pitchFamily="18" charset="0"/>
                <a:cs typeface="Times New Roman" pitchFamily="18" charset="0"/>
              </a:rPr>
              <a:t> </a:t>
            </a:r>
            <a:endParaRPr lang="en-US" altLang="zh-CN" b="1" dirty="0">
              <a:latin typeface="Times New Roman" pitchFamily="18" charset="0"/>
              <a:cs typeface="Times New Roman" pitchFamily="18" charset="0"/>
            </a:endParaRPr>
          </a:p>
          <a:p>
            <a:pPr algn="just">
              <a:defRPr/>
            </a:pPr>
            <a:r>
              <a:rPr lang="zh-CN" altLang="zh-CN" b="1" dirty="0">
                <a:solidFill>
                  <a:srgbClr val="FF0000"/>
                </a:solidFill>
                <a:latin typeface="Times New Roman" pitchFamily="18" charset="0"/>
                <a:cs typeface="Times New Roman" pitchFamily="18" charset="0"/>
              </a:rPr>
              <a:t>这个发生器的周期是三个</a:t>
            </a:r>
            <a:r>
              <a:rPr lang="en-US" altLang="zh-CN" b="1" dirty="0">
                <a:solidFill>
                  <a:srgbClr val="FF0000"/>
                </a:solidFill>
                <a:latin typeface="Times New Roman" pitchFamily="18" charset="0"/>
                <a:cs typeface="Times New Roman" pitchFamily="18" charset="0"/>
              </a:rPr>
              <a:t>LFSR</a:t>
            </a:r>
            <a:r>
              <a:rPr lang="zh-CN" altLang="zh-CN" b="1" dirty="0">
                <a:solidFill>
                  <a:srgbClr val="FF0000"/>
                </a:solidFill>
                <a:latin typeface="Times New Roman" pitchFamily="18" charset="0"/>
                <a:cs typeface="Times New Roman" pitchFamily="18" charset="0"/>
              </a:rPr>
              <a:t>周期的最小公倍数</a:t>
            </a:r>
            <a:r>
              <a:rPr lang="zh-CN" altLang="zh-CN" b="1" dirty="0">
                <a:latin typeface="Times New Roman" pitchFamily="18" charset="0"/>
                <a:cs typeface="Times New Roman" pitchFamily="18" charset="0"/>
              </a:rPr>
              <a:t>，</a:t>
            </a:r>
            <a:r>
              <a:rPr lang="zh-CN" altLang="zh-CN" b="1" dirty="0">
                <a:solidFill>
                  <a:srgbClr val="0033CC"/>
                </a:solidFill>
                <a:latin typeface="Times New Roman" pitchFamily="18" charset="0"/>
                <a:cs typeface="Times New Roman" pitchFamily="18" charset="0"/>
              </a:rPr>
              <a:t>它能实现序列周期的极大化</a:t>
            </a:r>
            <a:r>
              <a:rPr lang="zh-CN" altLang="zh-CN" b="1" dirty="0">
                <a:latin typeface="Times New Roman" pitchFamily="18" charset="0"/>
                <a:cs typeface="Times New Roman" pitchFamily="18" charset="0"/>
              </a:rPr>
              <a:t>，且</a:t>
            </a:r>
            <a:r>
              <a:rPr lang="en-US" altLang="zh-CN" b="1" dirty="0">
                <a:latin typeface="Times New Roman" pitchFamily="18" charset="0"/>
                <a:cs typeface="Times New Roman" pitchFamily="18" charset="0"/>
              </a:rPr>
              <a:t>0</a:t>
            </a:r>
            <a:r>
              <a:rPr lang="zh-CN" altLang="zh-CN" b="1" dirty="0">
                <a:latin typeface="Times New Roman" pitchFamily="18" charset="0"/>
                <a:cs typeface="Times New Roman" pitchFamily="18" charset="0"/>
              </a:rPr>
              <a:t>和</a:t>
            </a:r>
            <a:r>
              <a:rPr lang="en-US" altLang="zh-CN" b="1" dirty="0">
                <a:latin typeface="Times New Roman" pitchFamily="18" charset="0"/>
                <a:cs typeface="Times New Roman" pitchFamily="18" charset="0"/>
              </a:rPr>
              <a:t>1</a:t>
            </a:r>
            <a:r>
              <a:rPr lang="zh-CN" altLang="zh-CN" b="1" dirty="0">
                <a:latin typeface="Times New Roman" pitchFamily="18" charset="0"/>
                <a:cs typeface="Times New Roman" pitchFamily="18" charset="0"/>
              </a:rPr>
              <a:t>之间的分布大体是平衡的。</a:t>
            </a:r>
            <a:endParaRPr lang="zh-CN" altLang="en-US" b="1" dirty="0">
              <a:latin typeface="Times New Roman" pitchFamily="18" charset="0"/>
              <a:cs typeface="Times New Roman" pitchFamily="18" charset="0"/>
            </a:endParaRPr>
          </a:p>
        </p:txBody>
      </p:sp>
      <p:pic>
        <p:nvPicPr>
          <p:cNvPr id="64516" name="Picture 3">
            <a:extLst>
              <a:ext uri="{FF2B5EF4-FFF2-40B4-BE49-F238E27FC236}">
                <a16:creationId xmlns:a16="http://schemas.microsoft.com/office/drawing/2014/main" id="{3B4C6BC8-127D-4024-B749-008462FFD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1785938"/>
            <a:ext cx="3052762"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6">
            <a:extLst>
              <a:ext uri="{FF2B5EF4-FFF2-40B4-BE49-F238E27FC236}">
                <a16:creationId xmlns:a16="http://schemas.microsoft.com/office/drawing/2014/main" id="{5BB2A638-FDD1-4496-A5A2-DBBB7C2335D8}"/>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graphicFrame>
        <p:nvGraphicFramePr>
          <p:cNvPr id="4" name="对象 3">
            <a:extLst>
              <a:ext uri="{FF2B5EF4-FFF2-40B4-BE49-F238E27FC236}">
                <a16:creationId xmlns:a16="http://schemas.microsoft.com/office/drawing/2014/main" id="{272BCC8C-28F2-4AF3-A040-72AE7FB3896B}"/>
              </a:ext>
            </a:extLst>
          </p:cNvPr>
          <p:cNvGraphicFramePr>
            <a:graphicFrameLocks noChangeAspect="1"/>
          </p:cNvGraphicFramePr>
          <p:nvPr/>
        </p:nvGraphicFramePr>
        <p:xfrm>
          <a:off x="785813" y="3071813"/>
          <a:ext cx="4346575" cy="288925"/>
        </p:xfrm>
        <a:graphic>
          <a:graphicData uri="http://schemas.openxmlformats.org/presentationml/2006/ole">
            <mc:AlternateContent xmlns:mc="http://schemas.openxmlformats.org/markup-compatibility/2006">
              <mc:Choice xmlns:v="urn:schemas-microsoft-com:vml" Requires="v">
                <p:oleObj name="Equation" r:id="rId3" imgW="3022600" imgH="203200" progId="Equation.DSMT4">
                  <p:embed/>
                </p:oleObj>
              </mc:Choice>
              <mc:Fallback>
                <p:oleObj name="Equation" r:id="rId3" imgW="3022600" imgH="203200" progId="Equation.DSMT4">
                  <p:embed/>
                  <p:pic>
                    <p:nvPicPr>
                      <p:cNvPr id="4" name="对象 3">
                        <a:extLst>
                          <a:ext uri="{FF2B5EF4-FFF2-40B4-BE49-F238E27FC236}">
                            <a16:creationId xmlns:a16="http://schemas.microsoft.com/office/drawing/2014/main" id="{272BCC8C-28F2-4AF3-A040-72AE7FB38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071813"/>
                        <a:ext cx="4346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标题 3">
            <a:extLst>
              <a:ext uri="{FF2B5EF4-FFF2-40B4-BE49-F238E27FC236}">
                <a16:creationId xmlns:a16="http://schemas.microsoft.com/office/drawing/2014/main" id="{635047F7-4704-4BBA-A1A3-B3A893C54D49}"/>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9" name="矩形 3">
            <a:extLst>
              <a:ext uri="{FF2B5EF4-FFF2-40B4-BE49-F238E27FC236}">
                <a16:creationId xmlns:a16="http://schemas.microsoft.com/office/drawing/2014/main" id="{9BDB6C66-0287-4E52-8E31-014217F0317C}"/>
              </a:ext>
            </a:extLst>
          </p:cNvPr>
          <p:cNvSpPr>
            <a:spLocks noChangeArrowheads="1"/>
          </p:cNvSpPr>
          <p:nvPr/>
        </p:nvSpPr>
        <p:spPr bwMode="auto">
          <a:xfrm>
            <a:off x="6786563" y="3571875"/>
            <a:ext cx="1325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b="1">
                <a:latin typeface="Arial" panose="020B0604020202020204" pitchFamily="34" charset="0"/>
              </a:rPr>
              <a:t>Geffe</a:t>
            </a:r>
            <a:r>
              <a:rPr lang="zh-CN" altLang="en-US" b="1">
                <a:latin typeface="Arial" panose="020B0604020202020204" pitchFamily="34" charset="0"/>
              </a:rPr>
              <a:t>发生器</a:t>
            </a:r>
          </a:p>
        </p:txBody>
      </p:sp>
      <p:sp>
        <p:nvSpPr>
          <p:cNvPr id="10" name="标题 1">
            <a:extLst>
              <a:ext uri="{FF2B5EF4-FFF2-40B4-BE49-F238E27FC236}">
                <a16:creationId xmlns:a16="http://schemas.microsoft.com/office/drawing/2014/main" id="{5D00FFDE-3A12-4C0A-9846-E203192B0E6B}"/>
              </a:ext>
            </a:extLst>
          </p:cNvPr>
          <p:cNvSpPr txBox="1">
            <a:spLocks/>
          </p:cNvSpPr>
          <p:nvPr/>
        </p:nvSpPr>
        <p:spPr bwMode="auto">
          <a:xfrm>
            <a:off x="214313" y="1071563"/>
            <a:ext cx="1785937" cy="379412"/>
          </a:xfrm>
          <a:prstGeom prst="rect">
            <a:avLst/>
          </a:prstGeom>
          <a:noFill/>
          <a:ln w="9525">
            <a:noFill/>
            <a:miter lim="800000"/>
            <a:headEnd/>
            <a:tailEnd/>
          </a:ln>
        </p:spPr>
        <p:txBody>
          <a:bodyPr anchor="ctr"/>
          <a:lstStyle/>
          <a:p>
            <a:pPr algn="ctr">
              <a:defRPr/>
            </a:pPr>
            <a:r>
              <a:rPr lang="en-US" altLang="en-US" sz="2000" b="1" dirty="0">
                <a:solidFill>
                  <a:srgbClr val="FF0000"/>
                </a:solidFill>
                <a:latin typeface="+mj-ea"/>
                <a:ea typeface="+mj-ea"/>
                <a:cs typeface="+mj-cs"/>
              </a:rPr>
              <a:t>3.</a:t>
            </a:r>
            <a:r>
              <a:rPr lang="zh-CN" altLang="en-US" sz="2000" b="1" dirty="0">
                <a:solidFill>
                  <a:srgbClr val="FF0000"/>
                </a:solidFill>
                <a:latin typeface="+mj-ea"/>
                <a:ea typeface="+mj-ea"/>
                <a:cs typeface="+mj-cs"/>
              </a:rPr>
              <a:t>非线性序列</a:t>
            </a:r>
          </a:p>
        </p:txBody>
      </p:sp>
      <p:sp>
        <p:nvSpPr>
          <p:cNvPr id="11" name="标题 1">
            <a:extLst>
              <a:ext uri="{FF2B5EF4-FFF2-40B4-BE49-F238E27FC236}">
                <a16:creationId xmlns:a16="http://schemas.microsoft.com/office/drawing/2014/main" id="{5C952C2F-2C78-46EC-8C9B-0FDC7D085A41}"/>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sp>
        <p:nvSpPr>
          <p:cNvPr id="2" name="矩形: 圆角 1">
            <a:extLst>
              <a:ext uri="{FF2B5EF4-FFF2-40B4-BE49-F238E27FC236}">
                <a16:creationId xmlns:a16="http://schemas.microsoft.com/office/drawing/2014/main" id="{8C069FDB-B062-F476-D620-858A201EDDA9}"/>
              </a:ext>
            </a:extLst>
          </p:cNvPr>
          <p:cNvSpPr/>
          <p:nvPr/>
        </p:nvSpPr>
        <p:spPr bwMode="auto">
          <a:xfrm>
            <a:off x="2267744" y="123825"/>
            <a:ext cx="4608512" cy="1662113"/>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1" hangingPunct="1"/>
            <a:r>
              <a:rPr lang="zh-CN" altLang="en-US" sz="1600" b="1" dirty="0"/>
              <a:t>作业：</a:t>
            </a:r>
            <a:r>
              <a:rPr lang="zh-CN" altLang="en-US" sz="1600" b="1" dirty="0">
                <a:solidFill>
                  <a:srgbClr val="FF0000"/>
                </a:solidFill>
              </a:rPr>
              <a:t>请设计三个</a:t>
            </a:r>
            <a:r>
              <a:rPr lang="zh-CN" altLang="en-US" sz="1600" b="1" dirty="0"/>
              <a:t>周期分别为</a:t>
            </a:r>
            <a:r>
              <a:rPr lang="en-US" altLang="zh-CN" sz="1600" b="1" dirty="0"/>
              <a:t>3,7,15</a:t>
            </a:r>
            <a:r>
              <a:rPr lang="zh-CN" altLang="en-US" sz="1600" b="1" dirty="0"/>
              <a:t>的线性反馈</a:t>
            </a:r>
            <a:endParaRPr lang="en-US" altLang="zh-CN" sz="1600" b="1" dirty="0"/>
          </a:p>
          <a:p>
            <a:pPr eaLnBrk="1" hangingPunct="1"/>
            <a:r>
              <a:rPr lang="zh-CN" altLang="en-US" sz="1600" b="1" dirty="0"/>
              <a:t>移位寄存器</a:t>
            </a:r>
            <a:r>
              <a:rPr lang="en-US" altLang="zh-CN" sz="1600" b="1" dirty="0">
                <a:solidFill>
                  <a:srgbClr val="FF0000"/>
                </a:solidFill>
              </a:rPr>
              <a:t>LFSR</a:t>
            </a:r>
            <a:r>
              <a:rPr lang="zh-CN" altLang="en-US" sz="1600" b="1" dirty="0"/>
              <a:t>（写明</a:t>
            </a:r>
            <a:r>
              <a:rPr lang="zh-CN" altLang="en-US" sz="1600" b="1" u="sng" dirty="0"/>
              <a:t>寄存器每位的位置</a:t>
            </a:r>
            <a:r>
              <a:rPr lang="zh-CN" altLang="en-US" sz="1600" b="1" dirty="0"/>
              <a:t>，</a:t>
            </a:r>
            <a:r>
              <a:rPr lang="zh-CN" altLang="en-US" sz="1600" b="1" u="sng" dirty="0"/>
              <a:t>初态</a:t>
            </a:r>
            <a:endParaRPr lang="en-US" altLang="zh-CN" sz="1600" b="1" u="sng" dirty="0"/>
          </a:p>
          <a:p>
            <a:pPr eaLnBrk="1" hangingPunct="1"/>
            <a:r>
              <a:rPr lang="zh-CN" altLang="en-US" sz="1600" b="1" dirty="0"/>
              <a:t>和</a:t>
            </a:r>
            <a:r>
              <a:rPr lang="zh-CN" altLang="en-US" sz="1600" b="1" u="sng" dirty="0"/>
              <a:t>一个周期的输出</a:t>
            </a:r>
            <a:r>
              <a:rPr lang="zh-CN" altLang="en-US" sz="1600" b="1" dirty="0"/>
              <a:t>），并将这三个</a:t>
            </a:r>
            <a:r>
              <a:rPr lang="en-US" altLang="zh-CN" sz="1600" b="1" dirty="0"/>
              <a:t>LFSR</a:t>
            </a:r>
            <a:r>
              <a:rPr lang="zh-CN" altLang="en-US" sz="1600" b="1" dirty="0"/>
              <a:t>的输出</a:t>
            </a:r>
            <a:endParaRPr lang="en-US" altLang="zh-CN" sz="1600" b="1" dirty="0"/>
          </a:p>
          <a:p>
            <a:pPr eaLnBrk="1" hangingPunct="1"/>
            <a:r>
              <a:rPr lang="zh-CN" altLang="en-US" sz="1600" b="1" dirty="0"/>
              <a:t>作为</a:t>
            </a:r>
            <a:r>
              <a:rPr lang="en-US" altLang="zh-CN" sz="1600" b="1" dirty="0"/>
              <a:t>Geffe</a:t>
            </a:r>
            <a:r>
              <a:rPr lang="zh-CN" altLang="en-US" sz="1600" b="1" dirty="0"/>
              <a:t>发生器的输入，</a:t>
            </a:r>
            <a:r>
              <a:rPr lang="zh-CN" altLang="en-US" sz="1600" b="1" dirty="0">
                <a:solidFill>
                  <a:srgbClr val="FF0000"/>
                </a:solidFill>
              </a:rPr>
              <a:t>写清</a:t>
            </a:r>
            <a:r>
              <a:rPr lang="en-US" altLang="zh-CN" sz="1600" b="1" dirty="0">
                <a:solidFill>
                  <a:srgbClr val="FF0000"/>
                </a:solidFill>
              </a:rPr>
              <a:t>Geffe</a:t>
            </a:r>
            <a:r>
              <a:rPr lang="zh-CN" altLang="en-US" sz="1600" b="1" dirty="0"/>
              <a:t>发生器的</a:t>
            </a:r>
            <a:endParaRPr lang="en-US" altLang="zh-CN" sz="1600" b="1" dirty="0"/>
          </a:p>
          <a:p>
            <a:pPr eaLnBrk="1" hangingPunct="1"/>
            <a:r>
              <a:rPr lang="zh-CN" altLang="en-US" sz="1600" b="1" dirty="0">
                <a:solidFill>
                  <a:srgbClr val="FF0000"/>
                </a:solidFill>
              </a:rPr>
              <a:t>一个完整周期的输出</a:t>
            </a:r>
            <a:r>
              <a:rPr lang="zh-CN" altLang="en-US" sz="1600" b="1" dirty="0"/>
              <a:t>。</a:t>
            </a:r>
            <a:endParaRPr kumimoji="0" lang="zh-CN" altLang="en-US" sz="1600" b="1" i="0" u="none" strike="noStrike" cap="none" normalizeH="0" baseline="0" dirty="0">
              <a:ln>
                <a:noFill/>
              </a:ln>
              <a:solidFill>
                <a:schemeClr val="tx1"/>
              </a:solidFill>
              <a:effectLst/>
              <a:latin typeface="Arial" pitchFamily="34" charset="0"/>
              <a:ea typeface="微软雅黑" pitchFamily="34" charset="-122"/>
            </a:endParaRPr>
          </a:p>
        </p:txBody>
      </p:sp>
    </p:spTree>
    <p:extLst>
      <p:ext uri="{BB962C8B-B14F-4D97-AF65-F5344CB8AC3E}">
        <p14:creationId xmlns:p14="http://schemas.microsoft.com/office/powerpoint/2010/main" val="1902814286"/>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4516"/>
                                        </p:tgtEl>
                                        <p:attrNameLst>
                                          <p:attrName>style.visibility</p:attrName>
                                        </p:attrNameLst>
                                      </p:cBhvr>
                                      <p:to>
                                        <p:strVal val="visible"/>
                                      </p:to>
                                    </p:set>
                                    <p:animEffect transition="in" filter="fade">
                                      <p:cBhvr>
                                        <p:cTn id="11" dur="500"/>
                                        <p:tgtEl>
                                          <p:spTgt spid="645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4515">
                                            <p:txEl>
                                              <p:pRg st="1" end="1"/>
                                            </p:txEl>
                                          </p:spTgt>
                                        </p:tgtEl>
                                        <p:attrNameLst>
                                          <p:attrName>style.visibility</p:attrName>
                                        </p:attrNameLst>
                                      </p:cBhvr>
                                      <p:to>
                                        <p:strVal val="visible"/>
                                      </p:to>
                                    </p:set>
                                    <p:animEffect transition="in" filter="fade">
                                      <p:cBhvr>
                                        <p:cTn id="19" dur="500"/>
                                        <p:tgtEl>
                                          <p:spTgt spid="6451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4515">
                                            <p:txEl>
                                              <p:pRg st="2" end="2"/>
                                            </p:txEl>
                                          </p:spTgt>
                                        </p:tgtEl>
                                        <p:attrNameLst>
                                          <p:attrName>style.visibility</p:attrName>
                                        </p:attrNameLst>
                                      </p:cBhvr>
                                      <p:to>
                                        <p:strVal val="visible"/>
                                      </p:to>
                                    </p:set>
                                    <p:animEffect transition="in" filter="fade">
                                      <p:cBhvr>
                                        <p:cTn id="22" dur="500"/>
                                        <p:tgtEl>
                                          <p:spTgt spid="64515">
                                            <p:txEl>
                                              <p:pRg st="2" end="2"/>
                                            </p:txEl>
                                          </p:spTgt>
                                        </p:tgtEl>
                                      </p:cBhvr>
                                    </p:animEffect>
                                  </p:childTnLst>
                                </p:cTn>
                              </p:par>
                            </p:childTnLst>
                          </p:cTn>
                        </p:par>
                        <p:par>
                          <p:cTn id="23" fill="hold" nodeType="afterGroup">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64515">
                                            <p:txEl>
                                              <p:pRg st="3" end="3"/>
                                            </p:txEl>
                                          </p:spTgt>
                                        </p:tgtEl>
                                        <p:attrNameLst>
                                          <p:attrName>style.visibility</p:attrName>
                                        </p:attrNameLst>
                                      </p:cBhvr>
                                      <p:to>
                                        <p:strVal val="visible"/>
                                      </p:to>
                                    </p:set>
                                    <p:animEffect transition="in" filter="fade">
                                      <p:cBhvr>
                                        <p:cTn id="29"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内容占位符 2">
            <a:extLst>
              <a:ext uri="{FF2B5EF4-FFF2-40B4-BE49-F238E27FC236}">
                <a16:creationId xmlns:a16="http://schemas.microsoft.com/office/drawing/2014/main" id="{66B63C0E-BF7E-4380-BE3C-19B9A627F7B1}"/>
              </a:ext>
            </a:extLst>
          </p:cNvPr>
          <p:cNvSpPr>
            <a:spLocks noGrp="1"/>
          </p:cNvSpPr>
          <p:nvPr>
            <p:ph idx="1"/>
          </p:nvPr>
        </p:nvSpPr>
        <p:spPr>
          <a:xfrm>
            <a:off x="285750" y="1500188"/>
            <a:ext cx="5222875" cy="2794000"/>
          </a:xfrm>
        </p:spPr>
        <p:txBody>
          <a:bodyPr/>
          <a:lstStyle/>
          <a:p>
            <a:pPr algn="just">
              <a:defRPr/>
            </a:pPr>
            <a:r>
              <a:rPr lang="en-US" altLang="zh-CN" b="1" dirty="0">
                <a:latin typeface="Times New Roman" pitchFamily="18" charset="0"/>
                <a:cs typeface="Times New Roman" pitchFamily="18" charset="0"/>
              </a:rPr>
              <a:t>CSS</a:t>
            </a:r>
            <a:r>
              <a:rPr lang="zh-CN" altLang="en-US" b="1" dirty="0">
                <a:latin typeface="Times New Roman" pitchFamily="18" charset="0"/>
                <a:cs typeface="Times New Roman" pitchFamily="18" charset="0"/>
              </a:rPr>
              <a:t>（</a:t>
            </a:r>
            <a:r>
              <a:rPr lang="en-US" altLang="zh-CN" b="1" dirty="0">
                <a:latin typeface="Times New Roman" pitchFamily="18" charset="0"/>
                <a:cs typeface="Times New Roman" pitchFamily="18" charset="0"/>
              </a:rPr>
              <a:t>DVD</a:t>
            </a:r>
            <a:r>
              <a:rPr lang="zh-CN" altLang="en-US" b="1" dirty="0">
                <a:latin typeface="Times New Roman" pitchFamily="18" charset="0"/>
                <a:cs typeface="Times New Roman" pitchFamily="18" charset="0"/>
              </a:rPr>
              <a:t>加密，用</a:t>
            </a:r>
            <a:r>
              <a:rPr lang="en-US" altLang="zh-CN" b="1" dirty="0">
                <a:latin typeface="Times New Roman" pitchFamily="18" charset="0"/>
                <a:cs typeface="Times New Roman" pitchFamily="18" charset="0"/>
              </a:rPr>
              <a:t>2</a:t>
            </a:r>
            <a:r>
              <a:rPr lang="zh-CN" altLang="en-US" b="1" dirty="0">
                <a:latin typeface="Times New Roman" pitchFamily="18" charset="0"/>
                <a:cs typeface="Times New Roman" pitchFamily="18" charset="0"/>
              </a:rPr>
              <a:t>个</a:t>
            </a:r>
            <a:r>
              <a:rPr lang="en-US" altLang="zh-CN" b="1" dirty="0">
                <a:latin typeface="Times New Roman" pitchFamily="18" charset="0"/>
                <a:cs typeface="Times New Roman" pitchFamily="18" charset="0"/>
              </a:rPr>
              <a:t>LFSR</a:t>
            </a:r>
            <a:r>
              <a:rPr lang="zh-CN" altLang="en-US" b="1" dirty="0">
                <a:latin typeface="Times New Roman" pitchFamily="18" charset="0"/>
                <a:cs typeface="Times New Roman" pitchFamily="18" charset="0"/>
              </a:rPr>
              <a:t>，已破解）</a:t>
            </a:r>
            <a:endParaRPr lang="en-US" altLang="zh-CN" b="1" dirty="0">
              <a:latin typeface="Times New Roman" pitchFamily="18" charset="0"/>
              <a:cs typeface="Times New Roman" pitchFamily="18" charset="0"/>
            </a:endParaRPr>
          </a:p>
          <a:p>
            <a:pPr algn="just">
              <a:defRPr/>
            </a:pPr>
            <a:r>
              <a:rPr lang="en-US" altLang="zh-CN" b="1" dirty="0" err="1">
                <a:latin typeface="Times New Roman" pitchFamily="18" charset="0"/>
                <a:cs typeface="Times New Roman" pitchFamily="18" charset="0"/>
              </a:rPr>
              <a:t>eStream</a:t>
            </a:r>
            <a:r>
              <a:rPr lang="zh-CN" altLang="en-US" b="1" dirty="0">
                <a:latin typeface="Times New Roman" pitchFamily="18" charset="0"/>
                <a:cs typeface="Times New Roman" pitchFamily="18" charset="0"/>
              </a:rPr>
              <a:t>：</a:t>
            </a:r>
            <a:r>
              <a:rPr lang="en-US" altLang="zh-CN" b="1" dirty="0">
                <a:latin typeface="Times New Roman" pitchFamily="18" charset="0"/>
                <a:cs typeface="Times New Roman" pitchFamily="18" charset="0"/>
              </a:rPr>
              <a:t>Salsa20</a:t>
            </a:r>
            <a:r>
              <a:rPr lang="zh-CN" altLang="en-US" b="1" dirty="0">
                <a:latin typeface="Times New Roman" pitchFamily="18" charset="0"/>
                <a:cs typeface="Times New Roman" pitchFamily="18" charset="0"/>
              </a:rPr>
              <a:t>流密码</a:t>
            </a:r>
            <a:endParaRPr lang="en-US" altLang="zh-CN" b="1" dirty="0">
              <a:latin typeface="Times New Roman" pitchFamily="18" charset="0"/>
              <a:cs typeface="Times New Roman" pitchFamily="18" charset="0"/>
            </a:endParaRPr>
          </a:p>
          <a:p>
            <a:pPr marL="0" indent="0" algn="just">
              <a:buNone/>
              <a:defRPr/>
            </a:pPr>
            <a:r>
              <a:rPr lang="en-US" altLang="zh-CN"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输入：</a:t>
            </a:r>
            <a:r>
              <a:rPr lang="en-US" altLang="zh-CN" b="1" dirty="0">
                <a:latin typeface="Times New Roman" pitchFamily="18" charset="0"/>
                <a:cs typeface="Times New Roman" pitchFamily="18" charset="0"/>
              </a:rPr>
              <a:t>128/256</a:t>
            </a:r>
            <a:r>
              <a:rPr lang="zh-CN" altLang="en-US" b="1" dirty="0">
                <a:latin typeface="Times New Roman" pitchFamily="18" charset="0"/>
                <a:cs typeface="Times New Roman" pitchFamily="18" charset="0"/>
              </a:rPr>
              <a:t>的种子密钥，</a:t>
            </a:r>
            <a:r>
              <a:rPr lang="en-US" altLang="zh-CN" b="1" dirty="0">
                <a:latin typeface="Times New Roman" pitchFamily="18" charset="0"/>
                <a:cs typeface="Times New Roman" pitchFamily="18" charset="0"/>
              </a:rPr>
              <a:t>64</a:t>
            </a:r>
            <a:r>
              <a:rPr lang="zh-CN" altLang="en-US" b="1" dirty="0">
                <a:latin typeface="Times New Roman" pitchFamily="18" charset="0"/>
                <a:cs typeface="Times New Roman" pitchFamily="18" charset="0"/>
              </a:rPr>
              <a:t>位随机数</a:t>
            </a:r>
            <a:endParaRPr lang="en-US" altLang="zh-CN" b="1" dirty="0">
              <a:latin typeface="Times New Roman" pitchFamily="18" charset="0"/>
              <a:cs typeface="Times New Roman" pitchFamily="18" charset="0"/>
            </a:endParaRPr>
          </a:p>
          <a:p>
            <a:pPr marL="0" indent="0" algn="just">
              <a:buNone/>
              <a:defRPr/>
            </a:pPr>
            <a:r>
              <a:rPr lang="en-US" altLang="zh-CN"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输出：最大</a:t>
            </a:r>
            <a:r>
              <a:rPr lang="en-US" altLang="zh-CN" b="1" dirty="0">
                <a:latin typeface="Times New Roman" pitchFamily="18" charset="0"/>
                <a:cs typeface="Times New Roman" pitchFamily="18" charset="0"/>
              </a:rPr>
              <a:t>2</a:t>
            </a:r>
            <a:r>
              <a:rPr lang="en-US" altLang="zh-CN" b="1" baseline="30000" dirty="0">
                <a:latin typeface="Times New Roman" pitchFamily="18" charset="0"/>
                <a:cs typeface="Times New Roman" pitchFamily="18" charset="0"/>
              </a:rPr>
              <a:t>73</a:t>
            </a:r>
            <a:r>
              <a:rPr lang="zh-CN" altLang="en-US" b="1" dirty="0">
                <a:latin typeface="Times New Roman" pitchFamily="18" charset="0"/>
                <a:cs typeface="Times New Roman" pitchFamily="18" charset="0"/>
              </a:rPr>
              <a:t>位</a:t>
            </a:r>
            <a:r>
              <a:rPr lang="zh-CN" altLang="en-US" b="1">
                <a:latin typeface="Times New Roman" pitchFamily="18" charset="0"/>
                <a:cs typeface="Times New Roman" pitchFamily="18" charset="0"/>
              </a:rPr>
              <a:t>的随机数序列（密钥序列）</a:t>
            </a:r>
            <a:endParaRPr lang="zh-CN" altLang="en-US" b="1" dirty="0">
              <a:latin typeface="Times New Roman" pitchFamily="18" charset="0"/>
              <a:cs typeface="Times New Roman" pitchFamily="18" charset="0"/>
            </a:endParaRPr>
          </a:p>
        </p:txBody>
      </p:sp>
      <p:sp>
        <p:nvSpPr>
          <p:cNvPr id="67588" name="Rectangle 6">
            <a:extLst>
              <a:ext uri="{FF2B5EF4-FFF2-40B4-BE49-F238E27FC236}">
                <a16:creationId xmlns:a16="http://schemas.microsoft.com/office/drawing/2014/main" id="{5BB2A638-FDD1-4496-A5A2-DBBB7C2335D8}"/>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sp>
        <p:nvSpPr>
          <p:cNvPr id="7" name="标题 3">
            <a:extLst>
              <a:ext uri="{FF2B5EF4-FFF2-40B4-BE49-F238E27FC236}">
                <a16:creationId xmlns:a16="http://schemas.microsoft.com/office/drawing/2014/main" id="{635047F7-4704-4BBA-A1A3-B3A893C54D49}"/>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
        <p:nvSpPr>
          <p:cNvPr id="10" name="标题 1">
            <a:extLst>
              <a:ext uri="{FF2B5EF4-FFF2-40B4-BE49-F238E27FC236}">
                <a16:creationId xmlns:a16="http://schemas.microsoft.com/office/drawing/2014/main" id="{5D00FFDE-3A12-4C0A-9846-E203192B0E6B}"/>
              </a:ext>
            </a:extLst>
          </p:cNvPr>
          <p:cNvSpPr txBox="1">
            <a:spLocks/>
          </p:cNvSpPr>
          <p:nvPr/>
        </p:nvSpPr>
        <p:spPr bwMode="auto">
          <a:xfrm>
            <a:off x="214313" y="1071563"/>
            <a:ext cx="5077767" cy="379412"/>
          </a:xfrm>
          <a:prstGeom prst="rect">
            <a:avLst/>
          </a:prstGeom>
          <a:noFill/>
          <a:ln w="9525">
            <a:noFill/>
            <a:miter lim="800000"/>
            <a:headEnd/>
            <a:tailEnd/>
          </a:ln>
        </p:spPr>
        <p:txBody>
          <a:bodyPr anchor="ctr"/>
          <a:lstStyle/>
          <a:p>
            <a:pPr>
              <a:defRPr/>
            </a:pPr>
            <a:r>
              <a:rPr lang="en-US" altLang="zh-CN" sz="2000" b="1" dirty="0">
                <a:solidFill>
                  <a:srgbClr val="FF0000"/>
                </a:solidFill>
                <a:latin typeface="+mj-ea"/>
                <a:ea typeface="+mj-ea"/>
                <a:cs typeface="+mj-cs"/>
              </a:rPr>
              <a:t>4</a:t>
            </a:r>
            <a:r>
              <a:rPr lang="en-US" altLang="en-US" sz="2000" b="1" dirty="0">
                <a:solidFill>
                  <a:srgbClr val="FF0000"/>
                </a:solidFill>
                <a:latin typeface="+mj-ea"/>
                <a:ea typeface="+mj-ea"/>
                <a:cs typeface="+mj-cs"/>
              </a:rPr>
              <a:t>.</a:t>
            </a:r>
            <a:r>
              <a:rPr lang="zh-CN" altLang="en-US" sz="2000" b="1" dirty="0">
                <a:solidFill>
                  <a:srgbClr val="FF0000"/>
                </a:solidFill>
                <a:latin typeface="+mj-ea"/>
                <a:ea typeface="+mj-ea"/>
                <a:cs typeface="+mj-cs"/>
              </a:rPr>
              <a:t>现实世界的序列密码</a:t>
            </a:r>
          </a:p>
        </p:txBody>
      </p:sp>
      <p:sp>
        <p:nvSpPr>
          <p:cNvPr id="11" name="标题 1">
            <a:extLst>
              <a:ext uri="{FF2B5EF4-FFF2-40B4-BE49-F238E27FC236}">
                <a16:creationId xmlns:a16="http://schemas.microsoft.com/office/drawing/2014/main" id="{5C952C2F-2C78-46EC-8C9B-0FDC7D085A41}"/>
              </a:ext>
            </a:extLst>
          </p:cNvPr>
          <p:cNvSpPr txBox="1">
            <a:spLocks/>
          </p:cNvSpPr>
          <p:nvPr/>
        </p:nvSpPr>
        <p:spPr bwMode="auto">
          <a:xfrm>
            <a:off x="214283" y="642924"/>
            <a:ext cx="200026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序列密码</a:t>
            </a:r>
          </a:p>
        </p:txBody>
      </p:sp>
      <p:pic>
        <p:nvPicPr>
          <p:cNvPr id="3" name="图片 2">
            <a:extLst>
              <a:ext uri="{FF2B5EF4-FFF2-40B4-BE49-F238E27FC236}">
                <a16:creationId xmlns:a16="http://schemas.microsoft.com/office/drawing/2014/main" id="{4C8B0F09-A120-4B42-82D2-213BB092A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557" y="674534"/>
            <a:ext cx="4572000" cy="2240432"/>
          </a:xfrm>
          <a:prstGeom prst="rect">
            <a:avLst/>
          </a:prstGeom>
        </p:spPr>
      </p:pic>
    </p:spTree>
    <p:extLst>
      <p:ext uri="{BB962C8B-B14F-4D97-AF65-F5344CB8AC3E}">
        <p14:creationId xmlns:p14="http://schemas.microsoft.com/office/powerpoint/2010/main" val="1247230894"/>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fade">
                                      <p:cBhvr>
                                        <p:cTn id="10" dur="500"/>
                                        <p:tgtEl>
                                          <p:spTgt spid="645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fade">
                                      <p:cBhvr>
                                        <p:cTn id="13" dur="500"/>
                                        <p:tgtEl>
                                          <p:spTgt spid="6451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fade">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5C9F2-6F0D-4F9D-B548-15A06479AA66}"/>
              </a:ext>
            </a:extLst>
          </p:cNvPr>
          <p:cNvSpPr>
            <a:spLocks noGrp="1"/>
          </p:cNvSpPr>
          <p:nvPr>
            <p:ph type="title"/>
          </p:nvPr>
        </p:nvSpPr>
        <p:spPr>
          <a:xfrm>
            <a:off x="0" y="785800"/>
            <a:ext cx="3643338" cy="450841"/>
          </a:xfrm>
        </p:spPr>
        <p:txBody>
          <a:bodyPr/>
          <a:lstStyle/>
          <a:p>
            <a:pPr>
              <a:defRPr/>
            </a:pPr>
            <a:r>
              <a:rPr sz="2400" dirty="0">
                <a:solidFill>
                  <a:srgbClr val="FF0000"/>
                </a:solidFill>
                <a:effectLst/>
              </a:rPr>
              <a:t>对称密码体制的局限性</a:t>
            </a:r>
            <a:endParaRPr altLang="en-US" sz="2400" dirty="0">
              <a:solidFill>
                <a:srgbClr val="FF0000"/>
              </a:solidFill>
            </a:endParaRPr>
          </a:p>
        </p:txBody>
      </p:sp>
      <p:sp>
        <p:nvSpPr>
          <p:cNvPr id="68611" name="内容占位符 2">
            <a:extLst>
              <a:ext uri="{FF2B5EF4-FFF2-40B4-BE49-F238E27FC236}">
                <a16:creationId xmlns:a16="http://schemas.microsoft.com/office/drawing/2014/main" id="{465CC732-45FD-484C-9432-A61AA71444A9}"/>
              </a:ext>
            </a:extLst>
          </p:cNvPr>
          <p:cNvSpPr>
            <a:spLocks noGrp="1" noChangeArrowheads="1"/>
          </p:cNvSpPr>
          <p:nvPr>
            <p:ph idx="1"/>
          </p:nvPr>
        </p:nvSpPr>
        <p:spPr>
          <a:xfrm>
            <a:off x="357188" y="1500188"/>
            <a:ext cx="8229600" cy="2794000"/>
          </a:xfrm>
        </p:spPr>
        <p:txBody>
          <a:bodyPr/>
          <a:lstStyle/>
          <a:p>
            <a:r>
              <a:rPr lang="zh-CN" altLang="zh-CN" b="1">
                <a:solidFill>
                  <a:srgbClr val="0033CC"/>
                </a:solidFill>
                <a:latin typeface="Times New Roman" panose="02020603050405020304" pitchFamily="18" charset="0"/>
                <a:cs typeface="Times New Roman" panose="02020603050405020304" pitchFamily="18" charset="0"/>
              </a:rPr>
              <a:t>密钥分配问题</a:t>
            </a:r>
            <a:r>
              <a:rPr lang="zh-CN" altLang="zh-CN" b="1">
                <a:latin typeface="Times New Roman" panose="02020603050405020304" pitchFamily="18" charset="0"/>
                <a:cs typeface="Times New Roman" panose="02020603050405020304" pitchFamily="18" charset="0"/>
              </a:rPr>
              <a:t>。通信双方要进行加密通信，需要通过秘密的安全信道协商加密密钥，而这种安全信道可能很难实现。</a:t>
            </a:r>
          </a:p>
          <a:p>
            <a:r>
              <a:rPr lang="zh-CN" altLang="zh-CN" b="1">
                <a:solidFill>
                  <a:srgbClr val="0033CC"/>
                </a:solidFill>
                <a:latin typeface="Times New Roman" panose="02020603050405020304" pitchFamily="18" charset="0"/>
                <a:cs typeface="Times New Roman" panose="02020603050405020304" pitchFamily="18" charset="0"/>
              </a:rPr>
              <a:t>密钥管理问题</a:t>
            </a:r>
            <a:r>
              <a:rPr lang="zh-CN" altLang="zh-CN" b="1">
                <a:latin typeface="Times New Roman" panose="02020603050405020304" pitchFamily="18" charset="0"/>
                <a:cs typeface="Times New Roman" panose="02020603050405020304" pitchFamily="18" charset="0"/>
              </a:rPr>
              <a:t>。在有多个用户的网络中，任何两个用户之间都需要有共享的密钥，当网络中的用户</a:t>
            </a:r>
            <a:r>
              <a:rPr lang="en-US" altLang="zh-CN" b="1" i="1">
                <a:latin typeface="Times New Roman" panose="02020603050405020304" pitchFamily="18" charset="0"/>
                <a:cs typeface="Times New Roman" panose="02020603050405020304" pitchFamily="18" charset="0"/>
              </a:rPr>
              <a:t>n</a:t>
            </a:r>
            <a:r>
              <a:rPr lang="zh-CN" altLang="zh-CN" b="1">
                <a:latin typeface="Times New Roman" panose="02020603050405020304" pitchFamily="18" charset="0"/>
                <a:cs typeface="Times New Roman" panose="02020603050405020304" pitchFamily="18" charset="0"/>
              </a:rPr>
              <a:t>很大时，需要管理的密钥数目非常大。</a:t>
            </a:r>
          </a:p>
          <a:p>
            <a:r>
              <a:rPr lang="zh-CN" altLang="zh-CN" b="1">
                <a:solidFill>
                  <a:srgbClr val="0033CC"/>
                </a:solidFill>
                <a:latin typeface="Times New Roman" panose="02020603050405020304" pitchFamily="18" charset="0"/>
                <a:cs typeface="Times New Roman" panose="02020603050405020304" pitchFamily="18" charset="0"/>
              </a:rPr>
              <a:t>难以实现不可否认功能</a:t>
            </a:r>
            <a:r>
              <a:rPr lang="zh-CN" altLang="zh-CN" b="1">
                <a:latin typeface="Times New Roman" panose="02020603050405020304" pitchFamily="18" charset="0"/>
                <a:cs typeface="Times New Roman" panose="02020603050405020304" pitchFamily="18" charset="0"/>
              </a:rPr>
              <a:t>。当用户</a:t>
            </a:r>
            <a:r>
              <a:rPr lang="en-US" altLang="zh-CN" b="1">
                <a:latin typeface="Times New Roman" panose="02020603050405020304" pitchFamily="18" charset="0"/>
                <a:cs typeface="Times New Roman" panose="02020603050405020304" pitchFamily="18" charset="0"/>
              </a:rPr>
              <a:t>A</a:t>
            </a:r>
            <a:r>
              <a:rPr lang="zh-CN" altLang="zh-CN" b="1">
                <a:latin typeface="Times New Roman" panose="02020603050405020304" pitchFamily="18" charset="0"/>
                <a:cs typeface="Times New Roman" panose="02020603050405020304" pitchFamily="18" charset="0"/>
              </a:rPr>
              <a:t>收到用户</a:t>
            </a:r>
            <a:r>
              <a:rPr lang="en-US" altLang="zh-CN" b="1">
                <a:latin typeface="Times New Roman" panose="02020603050405020304" pitchFamily="18" charset="0"/>
                <a:cs typeface="Times New Roman" panose="02020603050405020304" pitchFamily="18" charset="0"/>
              </a:rPr>
              <a:t>B</a:t>
            </a:r>
            <a:r>
              <a:rPr lang="zh-CN" altLang="zh-CN" b="1">
                <a:latin typeface="Times New Roman" panose="02020603050405020304" pitchFamily="18" charset="0"/>
                <a:cs typeface="Times New Roman" panose="02020603050405020304" pitchFamily="18" charset="0"/>
              </a:rPr>
              <a:t>的消息时，无法向第三方证明此消息确实来源于</a:t>
            </a:r>
            <a:r>
              <a:rPr lang="en-US" altLang="zh-CN" b="1">
                <a:latin typeface="Times New Roman" panose="02020603050405020304" pitchFamily="18" charset="0"/>
                <a:cs typeface="Times New Roman" panose="02020603050405020304" pitchFamily="18" charset="0"/>
              </a:rPr>
              <a:t>B</a:t>
            </a:r>
            <a:r>
              <a:rPr lang="zh-CN" altLang="zh-CN" b="1">
                <a:latin typeface="Times New Roman" panose="02020603050405020304" pitchFamily="18" charset="0"/>
                <a:cs typeface="Times New Roman" panose="02020603050405020304" pitchFamily="18" charset="0"/>
              </a:rPr>
              <a:t>，也无法防止事后</a:t>
            </a:r>
            <a:r>
              <a:rPr lang="en-US" altLang="zh-CN" b="1">
                <a:latin typeface="Times New Roman" panose="02020603050405020304" pitchFamily="18" charset="0"/>
                <a:cs typeface="Times New Roman" panose="02020603050405020304" pitchFamily="18" charset="0"/>
              </a:rPr>
              <a:t>B</a:t>
            </a:r>
            <a:r>
              <a:rPr lang="zh-CN" altLang="zh-CN" b="1">
                <a:latin typeface="Times New Roman" panose="02020603050405020304" pitchFamily="18" charset="0"/>
                <a:cs typeface="Times New Roman" panose="02020603050405020304" pitchFamily="18" charset="0"/>
              </a:rPr>
              <a:t>否认发送过消息。</a:t>
            </a:r>
            <a:endParaRPr lang="zh-CN" altLang="en-US" b="1">
              <a:latin typeface="Times New Roman" panose="02020603050405020304" pitchFamily="18" charset="0"/>
              <a:cs typeface="Times New Roman" panose="02020603050405020304" pitchFamily="18" charset="0"/>
            </a:endParaRPr>
          </a:p>
        </p:txBody>
      </p:sp>
      <p:sp>
        <p:nvSpPr>
          <p:cNvPr id="4" name="标题 3">
            <a:extLst>
              <a:ext uri="{FF2B5EF4-FFF2-40B4-BE49-F238E27FC236}">
                <a16:creationId xmlns:a16="http://schemas.microsoft.com/office/drawing/2014/main" id="{0AD3AF72-2D1A-4CDF-BA7A-9905EBF77629}"/>
              </a:ext>
            </a:extLst>
          </p:cNvPr>
          <p:cNvSpPr txBox="1">
            <a:spLocks/>
          </p:cNvSpPr>
          <p:nvPr/>
        </p:nvSpPr>
        <p:spPr bwMode="auto">
          <a:xfrm>
            <a:off x="6786578" y="142858"/>
            <a:ext cx="2214578"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对称密码体制</a:t>
            </a:r>
          </a:p>
        </p:txBody>
      </p:sp>
    </p:spTree>
  </p:cSld>
  <p:clrMapOvr>
    <a:masterClrMapping/>
  </p:clrMapOvr>
  <p:transition spd="med">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CF7E7-4A8A-44D1-8326-2DA5C77610F3}"/>
              </a:ext>
            </a:extLst>
          </p:cNvPr>
          <p:cNvSpPr>
            <a:spLocks noGrp="1"/>
          </p:cNvSpPr>
          <p:nvPr>
            <p:ph type="title"/>
          </p:nvPr>
        </p:nvSpPr>
        <p:spPr>
          <a:xfrm>
            <a:off x="1857356" y="357172"/>
            <a:ext cx="5614987" cy="857250"/>
          </a:xfrm>
        </p:spPr>
        <p:txBody>
          <a:bodyPr/>
          <a:lstStyle/>
          <a:p>
            <a:pPr>
              <a:defRPr/>
            </a:pPr>
            <a:r>
              <a:rPr altLang="en-US" dirty="0"/>
              <a:t>内容提纲</a:t>
            </a:r>
          </a:p>
        </p:txBody>
      </p:sp>
      <p:pic>
        <p:nvPicPr>
          <p:cNvPr id="69635" name="Picture 5" descr="http://pic2.ooopic.com/01/05/48/42b1OOOPICf4.jpg">
            <a:extLst>
              <a:ext uri="{FF2B5EF4-FFF2-40B4-BE49-F238E27FC236}">
                <a16:creationId xmlns:a16="http://schemas.microsoft.com/office/drawing/2014/main" id="{D8091B71-7C76-48C1-AE59-ABE2676A5C60}"/>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五边形 12">
            <a:extLst>
              <a:ext uri="{FF2B5EF4-FFF2-40B4-BE49-F238E27FC236}">
                <a16:creationId xmlns:a16="http://schemas.microsoft.com/office/drawing/2014/main" id="{CBCB070E-170A-456C-9CB0-6E64D94A88AB}"/>
              </a:ext>
            </a:extLst>
          </p:cNvPr>
          <p:cNvSpPr>
            <a:spLocks noChangeArrowheads="1"/>
          </p:cNvSpPr>
          <p:nvPr/>
        </p:nvSpPr>
        <p:spPr bwMode="auto">
          <a:xfrm rot="10800000">
            <a:off x="2571750" y="2286000"/>
            <a:ext cx="4071938" cy="357188"/>
          </a:xfrm>
          <a:prstGeom prst="homePlate">
            <a:avLst>
              <a:gd name="adj" fmla="val 49980"/>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37" name="椭圆 3">
            <a:extLst>
              <a:ext uri="{FF2B5EF4-FFF2-40B4-BE49-F238E27FC236}">
                <a16:creationId xmlns:a16="http://schemas.microsoft.com/office/drawing/2014/main" id="{1A5757CD-2C78-4397-89DF-FD9C657D15FE}"/>
              </a:ext>
            </a:extLst>
          </p:cNvPr>
          <p:cNvSpPr>
            <a:spLocks noChangeArrowheads="1"/>
          </p:cNvSpPr>
          <p:nvPr/>
        </p:nvSpPr>
        <p:spPr bwMode="auto">
          <a:xfrm>
            <a:off x="2357438" y="2286000"/>
            <a:ext cx="357187" cy="357188"/>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0" name="TextBox 14">
            <a:extLst>
              <a:ext uri="{FF2B5EF4-FFF2-40B4-BE49-F238E27FC236}">
                <a16:creationId xmlns:a16="http://schemas.microsoft.com/office/drawing/2014/main" id="{102E48BC-D28F-4275-88A1-6D7E65A4E440}"/>
              </a:ext>
            </a:extLst>
          </p:cNvPr>
          <p:cNvSpPr txBox="1">
            <a:spLocks noChangeArrowheads="1"/>
          </p:cNvSpPr>
          <p:nvPr/>
        </p:nvSpPr>
        <p:spPr bwMode="auto">
          <a:xfrm>
            <a:off x="2714625" y="2286000"/>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solidFill>
                  <a:srgbClr val="C00000"/>
                </a:solidFill>
                <a:latin typeface="黑体" panose="02010609060101010101" pitchFamily="49" charset="-122"/>
                <a:ea typeface="黑体" panose="02010609060101010101" pitchFamily="49" charset="-122"/>
              </a:rPr>
              <a:t>非对称密码体制</a:t>
            </a:r>
          </a:p>
        </p:txBody>
      </p:sp>
      <p:sp>
        <p:nvSpPr>
          <p:cNvPr id="69639" name="五边形 17">
            <a:extLst>
              <a:ext uri="{FF2B5EF4-FFF2-40B4-BE49-F238E27FC236}">
                <a16:creationId xmlns:a16="http://schemas.microsoft.com/office/drawing/2014/main" id="{EEB24A12-70DC-4327-A39A-AD5FBD4A1F5B}"/>
              </a:ext>
            </a:extLst>
          </p:cNvPr>
          <p:cNvSpPr>
            <a:spLocks noChangeArrowheads="1"/>
          </p:cNvSpPr>
          <p:nvPr/>
        </p:nvSpPr>
        <p:spPr bwMode="auto">
          <a:xfrm rot="10800000">
            <a:off x="2571750" y="1795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40" name="椭圆 18">
            <a:extLst>
              <a:ext uri="{FF2B5EF4-FFF2-40B4-BE49-F238E27FC236}">
                <a16:creationId xmlns:a16="http://schemas.microsoft.com/office/drawing/2014/main" id="{FB4E2424-EC39-460D-B801-8BAE8E8D94BE}"/>
              </a:ext>
            </a:extLst>
          </p:cNvPr>
          <p:cNvSpPr>
            <a:spLocks noChangeArrowheads="1"/>
          </p:cNvSpPr>
          <p:nvPr/>
        </p:nvSpPr>
        <p:spPr bwMode="auto">
          <a:xfrm>
            <a:off x="2357438" y="1795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41" name="TextBox 19">
            <a:extLst>
              <a:ext uri="{FF2B5EF4-FFF2-40B4-BE49-F238E27FC236}">
                <a16:creationId xmlns:a16="http://schemas.microsoft.com/office/drawing/2014/main" id="{80618238-40E5-48C7-A622-A7333AA226F4}"/>
              </a:ext>
            </a:extLst>
          </p:cNvPr>
          <p:cNvSpPr txBox="1">
            <a:spLocks noChangeArrowheads="1"/>
          </p:cNvSpPr>
          <p:nvPr/>
        </p:nvSpPr>
        <p:spPr bwMode="auto">
          <a:xfrm>
            <a:off x="2714625" y="1785938"/>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对称密码体制</a:t>
            </a:r>
          </a:p>
        </p:txBody>
      </p:sp>
      <p:grpSp>
        <p:nvGrpSpPr>
          <p:cNvPr id="69642" name="组合 20">
            <a:extLst>
              <a:ext uri="{FF2B5EF4-FFF2-40B4-BE49-F238E27FC236}">
                <a16:creationId xmlns:a16="http://schemas.microsoft.com/office/drawing/2014/main" id="{F829DB61-625C-4733-BDD8-63932266D564}"/>
              </a:ext>
            </a:extLst>
          </p:cNvPr>
          <p:cNvGrpSpPr>
            <a:grpSpLocks/>
          </p:cNvGrpSpPr>
          <p:nvPr/>
        </p:nvGrpSpPr>
        <p:grpSpPr bwMode="auto">
          <a:xfrm>
            <a:off x="2357438" y="2714625"/>
            <a:ext cx="4286250" cy="366713"/>
            <a:chOff x="1571604" y="2419350"/>
            <a:chExt cx="4286311" cy="366714"/>
          </a:xfrm>
        </p:grpSpPr>
        <p:sp>
          <p:nvSpPr>
            <p:cNvPr id="69658" name="五边形 21">
              <a:extLst>
                <a:ext uri="{FF2B5EF4-FFF2-40B4-BE49-F238E27FC236}">
                  <a16:creationId xmlns:a16="http://schemas.microsoft.com/office/drawing/2014/main" id="{41B286CC-B9EB-4E53-8CBD-1F98D67E24B6}"/>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9" name="椭圆 22">
              <a:extLst>
                <a:ext uri="{FF2B5EF4-FFF2-40B4-BE49-F238E27FC236}">
                  <a16:creationId xmlns:a16="http://schemas.microsoft.com/office/drawing/2014/main" id="{362E8771-5C5C-46D1-A7D0-F638583D841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60" name="TextBox 23">
              <a:extLst>
                <a:ext uri="{FF2B5EF4-FFF2-40B4-BE49-F238E27FC236}">
                  <a16:creationId xmlns:a16="http://schemas.microsoft.com/office/drawing/2014/main" id="{AF0409F1-5C87-4253-A4F1-F7CCD7C46ABA}"/>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latin typeface="黑体" panose="02010609060101010101" pitchFamily="49" charset="-122"/>
                  <a:ea typeface="黑体" panose="02010609060101010101" pitchFamily="49" charset="-122"/>
                </a:rPr>
                <a:t>Hash</a:t>
              </a:r>
              <a:r>
                <a:rPr lang="zh-CN" altLang="en-US" sz="1500" b="1">
                  <a:latin typeface="黑体" panose="02010609060101010101" pitchFamily="49" charset="-122"/>
                  <a:ea typeface="黑体" panose="02010609060101010101" pitchFamily="49" charset="-122"/>
                </a:rPr>
                <a:t>函数与消息认证</a:t>
              </a:r>
            </a:p>
          </p:txBody>
        </p:sp>
      </p:grpSp>
      <p:grpSp>
        <p:nvGrpSpPr>
          <p:cNvPr id="69643" name="组合 24">
            <a:extLst>
              <a:ext uri="{FF2B5EF4-FFF2-40B4-BE49-F238E27FC236}">
                <a16:creationId xmlns:a16="http://schemas.microsoft.com/office/drawing/2014/main" id="{36ECA5F0-2D59-43E1-A78A-FB4D5B5A74F8}"/>
              </a:ext>
            </a:extLst>
          </p:cNvPr>
          <p:cNvGrpSpPr>
            <a:grpSpLocks/>
          </p:cNvGrpSpPr>
          <p:nvPr/>
        </p:nvGrpSpPr>
        <p:grpSpPr bwMode="auto">
          <a:xfrm>
            <a:off x="2366963" y="3152775"/>
            <a:ext cx="4286250" cy="366713"/>
            <a:chOff x="1571604" y="2419350"/>
            <a:chExt cx="4286280" cy="366714"/>
          </a:xfrm>
        </p:grpSpPr>
        <p:sp>
          <p:nvSpPr>
            <p:cNvPr id="69655" name="五边形 25">
              <a:extLst>
                <a:ext uri="{FF2B5EF4-FFF2-40B4-BE49-F238E27FC236}">
                  <a16:creationId xmlns:a16="http://schemas.microsoft.com/office/drawing/2014/main" id="{FAE296D9-E153-40F6-B392-E8CB91CB9536}"/>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6" name="椭圆 26">
              <a:extLst>
                <a:ext uri="{FF2B5EF4-FFF2-40B4-BE49-F238E27FC236}">
                  <a16:creationId xmlns:a16="http://schemas.microsoft.com/office/drawing/2014/main" id="{9E839E20-F269-4261-9767-A8D9E3FC9E67}"/>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7" name="TextBox 27">
              <a:extLst>
                <a:ext uri="{FF2B5EF4-FFF2-40B4-BE49-F238E27FC236}">
                  <a16:creationId xmlns:a16="http://schemas.microsoft.com/office/drawing/2014/main" id="{06454F8D-EE12-40BC-A524-5AA23B599E9C}"/>
                </a:ext>
              </a:extLst>
            </p:cNvPr>
            <p:cNvSpPr txBox="1">
              <a:spLocks noChangeArrowheads="1"/>
            </p:cNvSpPr>
            <p:nvPr/>
          </p:nvSpPr>
          <p:spPr bwMode="auto">
            <a:xfrm>
              <a:off x="1990693"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数字签名技术</a:t>
              </a:r>
            </a:p>
          </p:txBody>
        </p:sp>
      </p:grpSp>
      <p:sp>
        <p:nvSpPr>
          <p:cNvPr id="69644" name="五边形 29">
            <a:extLst>
              <a:ext uri="{FF2B5EF4-FFF2-40B4-BE49-F238E27FC236}">
                <a16:creationId xmlns:a16="http://schemas.microsoft.com/office/drawing/2014/main" id="{A152BBA1-E726-4448-9EF2-424099356E5D}"/>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45" name="椭圆 30">
            <a:extLst>
              <a:ext uri="{FF2B5EF4-FFF2-40B4-BE49-F238E27FC236}">
                <a16:creationId xmlns:a16="http://schemas.microsoft.com/office/drawing/2014/main" id="{5DFAF492-C5D2-4057-AE12-DA3448B418F4}"/>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46" name="TextBox 24">
            <a:extLst>
              <a:ext uri="{FF2B5EF4-FFF2-40B4-BE49-F238E27FC236}">
                <a16:creationId xmlns:a16="http://schemas.microsoft.com/office/drawing/2014/main" id="{3C4740C3-0C4D-4F0E-9E85-8F806EE6E26D}"/>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密码学概述</a:t>
            </a:r>
          </a:p>
        </p:txBody>
      </p:sp>
      <p:grpSp>
        <p:nvGrpSpPr>
          <p:cNvPr id="69647" name="组合 32">
            <a:extLst>
              <a:ext uri="{FF2B5EF4-FFF2-40B4-BE49-F238E27FC236}">
                <a16:creationId xmlns:a16="http://schemas.microsoft.com/office/drawing/2014/main" id="{4707D56A-BECF-4385-8830-63EB6258030D}"/>
              </a:ext>
            </a:extLst>
          </p:cNvPr>
          <p:cNvGrpSpPr>
            <a:grpSpLocks/>
          </p:cNvGrpSpPr>
          <p:nvPr/>
        </p:nvGrpSpPr>
        <p:grpSpPr bwMode="auto">
          <a:xfrm>
            <a:off x="2357438" y="4071938"/>
            <a:ext cx="4286250" cy="366712"/>
            <a:chOff x="1571604" y="2419350"/>
            <a:chExt cx="4286311" cy="366714"/>
          </a:xfrm>
        </p:grpSpPr>
        <p:sp>
          <p:nvSpPr>
            <p:cNvPr id="69652" name="五边形 33">
              <a:extLst>
                <a:ext uri="{FF2B5EF4-FFF2-40B4-BE49-F238E27FC236}">
                  <a16:creationId xmlns:a16="http://schemas.microsoft.com/office/drawing/2014/main" id="{04DDA3DC-57A5-4362-8B3D-F269F7F3341C}"/>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3" name="椭圆 34">
              <a:extLst>
                <a:ext uri="{FF2B5EF4-FFF2-40B4-BE49-F238E27FC236}">
                  <a16:creationId xmlns:a16="http://schemas.microsoft.com/office/drawing/2014/main" id="{D339E841-5322-4984-A0C3-0C0B5B0905B4}"/>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4" name="TextBox 35">
              <a:extLst>
                <a:ext uri="{FF2B5EF4-FFF2-40B4-BE49-F238E27FC236}">
                  <a16:creationId xmlns:a16="http://schemas.microsoft.com/office/drawing/2014/main" id="{9EA387EF-1FEE-4E5F-80EB-F3B5901952B4}"/>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本章小结</a:t>
              </a:r>
            </a:p>
          </p:txBody>
        </p:sp>
      </p:grpSp>
      <p:grpSp>
        <p:nvGrpSpPr>
          <p:cNvPr id="69648" name="组合 32">
            <a:extLst>
              <a:ext uri="{FF2B5EF4-FFF2-40B4-BE49-F238E27FC236}">
                <a16:creationId xmlns:a16="http://schemas.microsoft.com/office/drawing/2014/main" id="{0F3F6E9D-5815-4724-92ED-9BABEC23B883}"/>
              </a:ext>
            </a:extLst>
          </p:cNvPr>
          <p:cNvGrpSpPr>
            <a:grpSpLocks/>
          </p:cNvGrpSpPr>
          <p:nvPr/>
        </p:nvGrpSpPr>
        <p:grpSpPr bwMode="auto">
          <a:xfrm>
            <a:off x="2357438" y="3643313"/>
            <a:ext cx="4286250" cy="366712"/>
            <a:chOff x="1571604" y="2419350"/>
            <a:chExt cx="4286310" cy="366714"/>
          </a:xfrm>
        </p:grpSpPr>
        <p:sp>
          <p:nvSpPr>
            <p:cNvPr id="69649" name="五边形 33">
              <a:extLst>
                <a:ext uri="{FF2B5EF4-FFF2-40B4-BE49-F238E27FC236}">
                  <a16:creationId xmlns:a16="http://schemas.microsoft.com/office/drawing/2014/main" id="{E17C128A-F078-4158-80B2-B9AF21D525A6}"/>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0" name="椭圆 34">
              <a:extLst>
                <a:ext uri="{FF2B5EF4-FFF2-40B4-BE49-F238E27FC236}">
                  <a16:creationId xmlns:a16="http://schemas.microsoft.com/office/drawing/2014/main" id="{FF31D5E7-CE1B-445F-8921-086E6CF0B386}"/>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69651" name="TextBox 35">
              <a:extLst>
                <a:ext uri="{FF2B5EF4-FFF2-40B4-BE49-F238E27FC236}">
                  <a16:creationId xmlns:a16="http://schemas.microsoft.com/office/drawing/2014/main" id="{52A7209D-19AD-4ABB-A24C-39F5192E14BF}"/>
                </a:ext>
              </a:extLst>
            </p:cNvPr>
            <p:cNvSpPr txBox="1">
              <a:spLocks noChangeArrowheads="1"/>
            </p:cNvSpPr>
            <p:nvPr/>
          </p:nvSpPr>
          <p:spPr bwMode="auto">
            <a:xfrm>
              <a:off x="2000235"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密钥管理技术</a:t>
              </a:r>
            </a:p>
          </p:txBody>
        </p:sp>
      </p:gr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iterate type="lt">
                                    <p:tmPct val="0"/>
                                  </p:iterate>
                                  <p:childTnLst>
                                    <p:animClr clrSpc="rgb" dir="cw">
                                      <p:cBhvr override="childStyle">
                                        <p:cTn id="6" dur="500" fill="hold"/>
                                        <p:tgtEl>
                                          <p:spTgt spid="10">
                                            <p:txEl>
                                              <p:pRg st="0" end="0"/>
                                            </p:txEl>
                                          </p:spTgt>
                                        </p:tgtEl>
                                        <p:attrNameLst>
                                          <p:attrName>style.color</p:attrName>
                                        </p:attrNameLst>
                                      </p:cBhvr>
                                      <p:to>
                                        <a:srgbClr val="CC0000"/>
                                      </p:to>
                                    </p:animClr>
                                  </p:childTnLst>
                                </p:cTn>
                              </p:par>
                              <p:par>
                                <p:cTn id="7" presetID="15" presetClass="emph" presetSubtype="0" nodeType="withEffect">
                                  <p:stCondLst>
                                    <p:cond delay="0"/>
                                  </p:stCondLst>
                                  <p:iterate type="lt">
                                    <p:tmAbs val="25"/>
                                  </p:iterate>
                                  <p:childTnLst>
                                    <p:set>
                                      <p:cBhvr override="childStyle">
                                        <p:cTn id="8" dur="indefinite"/>
                                        <p:tgtEl>
                                          <p:spTgt spid="10">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A454F72-8048-4C34-BA06-54928D2F37EC}"/>
              </a:ext>
            </a:extLst>
          </p:cNvPr>
          <p:cNvSpPr>
            <a:spLocks noGrp="1"/>
          </p:cNvSpPr>
          <p:nvPr>
            <p:ph type="title"/>
          </p:nvPr>
        </p:nvSpPr>
        <p:spPr>
          <a:xfrm>
            <a:off x="2143108" y="928676"/>
            <a:ext cx="5000660" cy="1021556"/>
          </a:xfrm>
        </p:spPr>
        <p:txBody>
          <a:bodyPr/>
          <a:lstStyle/>
          <a:p>
            <a:pPr>
              <a:defRPr/>
            </a:pPr>
            <a:r>
              <a:rPr lang="en-US" dirty="0">
                <a:latin typeface="Cambria Math" pitchFamily="18" charset="0"/>
                <a:ea typeface="Cambria Math" pitchFamily="18" charset="0"/>
              </a:rPr>
              <a:t>4.3</a:t>
            </a:r>
            <a:r>
              <a:rPr lang="en-US" dirty="0"/>
              <a:t>  </a:t>
            </a:r>
            <a:r>
              <a:rPr altLang="en-US" dirty="0"/>
              <a:t>非对称密码体制</a:t>
            </a:r>
            <a:br>
              <a:rPr altLang="en-US" dirty="0"/>
            </a:br>
            <a:endParaRPr altLang="en-US" dirty="0"/>
          </a:p>
        </p:txBody>
      </p:sp>
      <p:sp>
        <p:nvSpPr>
          <p:cNvPr id="71683" name="矩形 3">
            <a:extLst>
              <a:ext uri="{FF2B5EF4-FFF2-40B4-BE49-F238E27FC236}">
                <a16:creationId xmlns:a16="http://schemas.microsoft.com/office/drawing/2014/main" id="{EA6A0C08-E1A2-4034-840B-195C35A60CF6}"/>
              </a:ext>
            </a:extLst>
          </p:cNvPr>
          <p:cNvSpPr>
            <a:spLocks noChangeArrowheads="1"/>
          </p:cNvSpPr>
          <p:nvPr/>
        </p:nvSpPr>
        <p:spPr bwMode="auto">
          <a:xfrm>
            <a:off x="3071813" y="2071688"/>
            <a:ext cx="37322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4.3.1  </a:t>
            </a:r>
            <a:r>
              <a:rPr lang="zh-CN" altLang="en-US" sz="2000" b="1">
                <a:latin typeface="Comic Sans MS" panose="030F0702030302020204" pitchFamily="66" charset="0"/>
                <a:ea typeface="黑体" panose="02010609060101010101" pitchFamily="49" charset="-122"/>
                <a:cs typeface="Arial" panose="020B0604020202020204" pitchFamily="34" charset="0"/>
              </a:rPr>
              <a:t>基本原理和特点</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4.3.2  RSA</a:t>
            </a:r>
            <a:r>
              <a:rPr lang="zh-CN" altLang="en-US" sz="2000" b="1">
                <a:latin typeface="Comic Sans MS" panose="030F0702030302020204" pitchFamily="66" charset="0"/>
                <a:ea typeface="黑体" panose="02010609060101010101" pitchFamily="49" charset="-122"/>
                <a:cs typeface="Arial" panose="020B0604020202020204" pitchFamily="34" charset="0"/>
              </a:rPr>
              <a:t>公约密码算法</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59B94A6-21E3-4062-998A-C2D355F742AE}"/>
              </a:ext>
            </a:extLst>
          </p:cNvPr>
          <p:cNvSpPr>
            <a:spLocks noGrp="1"/>
          </p:cNvSpPr>
          <p:nvPr>
            <p:ph type="title"/>
          </p:nvPr>
        </p:nvSpPr>
        <p:spPr>
          <a:xfrm>
            <a:off x="357158" y="857238"/>
            <a:ext cx="2000264" cy="571504"/>
          </a:xfrm>
        </p:spPr>
        <p:txBody>
          <a:bodyPr/>
          <a:lstStyle/>
          <a:p>
            <a:pPr>
              <a:defRPr/>
            </a:pPr>
            <a:r>
              <a:rPr altLang="en-US" dirty="0"/>
              <a:t>简介</a:t>
            </a:r>
          </a:p>
        </p:txBody>
      </p:sp>
      <p:sp>
        <p:nvSpPr>
          <p:cNvPr id="72707" name="内容占位符 4">
            <a:extLst>
              <a:ext uri="{FF2B5EF4-FFF2-40B4-BE49-F238E27FC236}">
                <a16:creationId xmlns:a16="http://schemas.microsoft.com/office/drawing/2014/main" id="{6BC52295-7968-4804-AEE7-837710B96A37}"/>
              </a:ext>
            </a:extLst>
          </p:cNvPr>
          <p:cNvSpPr>
            <a:spLocks noGrp="1" noChangeArrowheads="1"/>
          </p:cNvSpPr>
          <p:nvPr>
            <p:ph idx="1"/>
          </p:nvPr>
        </p:nvSpPr>
        <p:spPr>
          <a:xfrm>
            <a:off x="428625" y="1785938"/>
            <a:ext cx="8229600" cy="2794000"/>
          </a:xfrm>
        </p:spPr>
        <p:txBody>
          <a:bodyPr/>
          <a:lstStyle/>
          <a:p>
            <a:r>
              <a:rPr lang="zh-CN" altLang="zh-CN" b="1"/>
              <a:t>非对称密码体制（</a:t>
            </a:r>
            <a:r>
              <a:rPr lang="en-US" altLang="zh-CN" b="1"/>
              <a:t>asymmetric cryptosystems</a:t>
            </a:r>
            <a:r>
              <a:rPr lang="zh-CN" altLang="zh-CN" b="1"/>
              <a:t>）为密码学的发展提供了新的理论和技术思想，是现代密码学最重要的发明，也可以说是密码学发展史上最伟大的革命。</a:t>
            </a:r>
            <a:endParaRPr lang="en-US" altLang="zh-CN" b="1"/>
          </a:p>
          <a:p>
            <a:r>
              <a:rPr lang="zh-CN" altLang="zh-CN" b="1"/>
              <a:t>一方面，</a:t>
            </a:r>
            <a:r>
              <a:rPr lang="zh-CN" altLang="zh-CN" b="1">
                <a:solidFill>
                  <a:srgbClr val="E46C0A"/>
                </a:solidFill>
              </a:rPr>
              <a:t>非对称密码的算法是基于数学函数的，而不是建立在字符或位方式操作上的。</a:t>
            </a:r>
            <a:endParaRPr lang="en-US" altLang="zh-CN" b="1">
              <a:solidFill>
                <a:srgbClr val="E46C0A"/>
              </a:solidFill>
            </a:endParaRPr>
          </a:p>
          <a:p>
            <a:r>
              <a:rPr lang="zh-CN" altLang="zh-CN" b="1"/>
              <a:t>另一方面，</a:t>
            </a:r>
            <a:r>
              <a:rPr lang="zh-CN" altLang="zh-CN" b="1">
                <a:solidFill>
                  <a:srgbClr val="E46C0A"/>
                </a:solidFill>
              </a:rPr>
              <a:t>与对称密码加、解密使用同一密钥不同，非对称密码使用两个独立的密钥，且加密密钥可以公开</a:t>
            </a:r>
            <a:r>
              <a:rPr lang="zh-CN" altLang="zh-CN" b="1"/>
              <a:t>，因此又称为</a:t>
            </a:r>
            <a:r>
              <a:rPr lang="zh-CN" altLang="zh-CN" b="1">
                <a:solidFill>
                  <a:srgbClr val="0033CC"/>
                </a:solidFill>
              </a:rPr>
              <a:t>公钥密码体制</a:t>
            </a:r>
            <a:r>
              <a:rPr lang="zh-CN" altLang="zh-CN" b="1"/>
              <a:t>。这两个密钥的使用对密钥的管理、认证都有重要的意义。</a:t>
            </a:r>
          </a:p>
          <a:p>
            <a:endParaRPr lang="zh-CN" altLang="en-US" b="1"/>
          </a:p>
        </p:txBody>
      </p:sp>
      <p:sp>
        <p:nvSpPr>
          <p:cNvPr id="5" name="标题 3">
            <a:extLst>
              <a:ext uri="{FF2B5EF4-FFF2-40B4-BE49-F238E27FC236}">
                <a16:creationId xmlns:a16="http://schemas.microsoft.com/office/drawing/2014/main" id="{1BF27566-D4A2-402A-9F8C-B9EE340E2275}"/>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Tree>
  </p:cSld>
  <p:clrMapOvr>
    <a:masterClrMapping/>
  </p:clrMapOvr>
  <p:transition spd="med">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id="{30B67FD4-D214-4F82-B3BB-B20AFED12C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0188" y="1357313"/>
            <a:ext cx="6243637" cy="2457450"/>
          </a:xfrm>
          <a:noFill/>
        </p:spPr>
      </p:pic>
      <p:sp>
        <p:nvSpPr>
          <p:cNvPr id="4" name="标题 3">
            <a:extLst>
              <a:ext uri="{FF2B5EF4-FFF2-40B4-BE49-F238E27FC236}">
                <a16:creationId xmlns:a16="http://schemas.microsoft.com/office/drawing/2014/main" id="{56132819-0091-430A-ADA6-BFF103AFE035}"/>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6" name="标题 1">
            <a:extLst>
              <a:ext uri="{FF2B5EF4-FFF2-40B4-BE49-F238E27FC236}">
                <a16:creationId xmlns:a16="http://schemas.microsoft.com/office/drawing/2014/main" id="{621DF2C1-3333-49D9-BDC9-77A4BCD640A1}"/>
              </a:ext>
            </a:extLst>
          </p:cNvPr>
          <p:cNvSpPr txBox="1">
            <a:spLocks/>
          </p:cNvSpPr>
          <p:nvPr/>
        </p:nvSpPr>
        <p:spPr bwMode="auto">
          <a:xfrm>
            <a:off x="214283" y="642924"/>
            <a:ext cx="278608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基本原理和特点</a:t>
            </a:r>
          </a:p>
        </p:txBody>
      </p:sp>
      <p:sp>
        <p:nvSpPr>
          <p:cNvPr id="73733" name="矩形 3">
            <a:extLst>
              <a:ext uri="{FF2B5EF4-FFF2-40B4-BE49-F238E27FC236}">
                <a16:creationId xmlns:a16="http://schemas.microsoft.com/office/drawing/2014/main" id="{A467E260-FB72-48AC-B13A-96BD886F88B0}"/>
              </a:ext>
            </a:extLst>
          </p:cNvPr>
          <p:cNvSpPr>
            <a:spLocks noChangeArrowheads="1"/>
          </p:cNvSpPr>
          <p:nvPr/>
        </p:nvSpPr>
        <p:spPr bwMode="auto">
          <a:xfrm>
            <a:off x="3643313" y="3929063"/>
            <a:ext cx="203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latin typeface="Arial" panose="020B0604020202020204" pitchFamily="34" charset="0"/>
              </a:rPr>
              <a:t>非对称加密体制模型</a:t>
            </a:r>
          </a:p>
        </p:txBody>
      </p:sp>
    </p:spTree>
  </p:cSld>
  <p:clrMapOvr>
    <a:masterClrMapping/>
  </p:clrMapOvr>
  <p:transition spd="med">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E4C19A56-FBE2-4D09-BD09-B88339094F70}"/>
              </a:ext>
            </a:extLst>
          </p:cNvPr>
          <p:cNvSpPr>
            <a:spLocks noGrp="1" noChangeArrowheads="1"/>
          </p:cNvSpPr>
          <p:nvPr>
            <p:ph idx="1"/>
          </p:nvPr>
        </p:nvSpPr>
        <p:spPr>
          <a:xfrm>
            <a:off x="428625" y="1635125"/>
            <a:ext cx="8229600" cy="2794000"/>
          </a:xfrm>
        </p:spPr>
        <p:txBody>
          <a:bodyPr/>
          <a:lstStyle/>
          <a:p>
            <a:r>
              <a:rPr lang="en-US" altLang="zh-CN" b="1">
                <a:latin typeface="Times New Roman" panose="02020603050405020304" pitchFamily="18" charset="0"/>
                <a:cs typeface="Times New Roman" panose="02020603050405020304" pitchFamily="18" charset="0"/>
              </a:rPr>
              <a:t>1976</a:t>
            </a:r>
            <a:r>
              <a:rPr lang="zh-CN" altLang="zh-CN" b="1">
                <a:latin typeface="Times New Roman" panose="02020603050405020304" pitchFamily="18" charset="0"/>
                <a:cs typeface="Times New Roman" panose="02020603050405020304" pitchFamily="18" charset="0"/>
              </a:rPr>
              <a:t>年</a:t>
            </a:r>
            <a:r>
              <a:rPr lang="en-US" altLang="zh-CN" b="1">
                <a:latin typeface="Times New Roman" panose="02020603050405020304" pitchFamily="18" charset="0"/>
                <a:cs typeface="Times New Roman" panose="02020603050405020304" pitchFamily="18" charset="0"/>
              </a:rPr>
              <a:t>Whitfield </a:t>
            </a:r>
            <a:r>
              <a:rPr lang="en-US" altLang="zh-CN" b="1">
                <a:solidFill>
                  <a:srgbClr val="C00000"/>
                </a:solidFill>
                <a:latin typeface="Times New Roman" panose="02020603050405020304" pitchFamily="18" charset="0"/>
                <a:cs typeface="Times New Roman" panose="02020603050405020304" pitchFamily="18" charset="0"/>
              </a:rPr>
              <a:t>Diffie</a:t>
            </a:r>
            <a:r>
              <a:rPr lang="zh-CN" altLang="zh-CN" b="1">
                <a:latin typeface="Times New Roman" panose="02020603050405020304" pitchFamily="18" charset="0"/>
                <a:cs typeface="Times New Roman" panose="02020603050405020304" pitchFamily="18" charset="0"/>
              </a:rPr>
              <a:t>和</a:t>
            </a:r>
            <a:r>
              <a:rPr lang="en-US" altLang="zh-CN" b="1">
                <a:latin typeface="Times New Roman" panose="02020603050405020304" pitchFamily="18" charset="0"/>
                <a:cs typeface="Times New Roman" panose="02020603050405020304" pitchFamily="18" charset="0"/>
              </a:rPr>
              <a:t>Martin </a:t>
            </a:r>
            <a:r>
              <a:rPr lang="en-US" altLang="zh-CN" b="1">
                <a:solidFill>
                  <a:srgbClr val="C00000"/>
                </a:solidFill>
                <a:latin typeface="Times New Roman" panose="02020603050405020304" pitchFamily="18" charset="0"/>
                <a:cs typeface="Times New Roman" panose="02020603050405020304" pitchFamily="18" charset="0"/>
              </a:rPr>
              <a:t>Hellman</a:t>
            </a:r>
            <a:r>
              <a:rPr lang="zh-CN" altLang="zh-CN" b="1">
                <a:latin typeface="Times New Roman" panose="02020603050405020304" pitchFamily="18" charset="0"/>
                <a:cs typeface="Times New Roman" panose="02020603050405020304" pitchFamily="18" charset="0"/>
              </a:rPr>
              <a:t>在《密码学的新方向》一文中提出了公钥密码的思想，他们虽然没有给出一个真正的公钥密码算法，但首次提出了单向陷门函数的概念，将公钥密码体制的研究归结为</a:t>
            </a:r>
            <a:r>
              <a:rPr lang="zh-CN" altLang="zh-CN" b="1">
                <a:solidFill>
                  <a:srgbClr val="CC0000"/>
                </a:solidFill>
                <a:latin typeface="Times New Roman" panose="02020603050405020304" pitchFamily="18" charset="0"/>
                <a:cs typeface="Times New Roman" panose="02020603050405020304" pitchFamily="18" charset="0"/>
              </a:rPr>
              <a:t>单向陷门函数</a:t>
            </a:r>
            <a:r>
              <a:rPr lang="zh-CN" altLang="zh-CN" b="1">
                <a:latin typeface="Times New Roman" panose="02020603050405020304" pitchFamily="18" charset="0"/>
                <a:cs typeface="Times New Roman" panose="02020603050405020304" pitchFamily="18" charset="0"/>
              </a:rPr>
              <a:t>的设计，为公钥密码的研究指明了方向。</a:t>
            </a:r>
          </a:p>
        </p:txBody>
      </p:sp>
      <p:sp>
        <p:nvSpPr>
          <p:cNvPr id="5" name="标题 3">
            <a:extLst>
              <a:ext uri="{FF2B5EF4-FFF2-40B4-BE49-F238E27FC236}">
                <a16:creationId xmlns:a16="http://schemas.microsoft.com/office/drawing/2014/main" id="{83989994-C5DA-4F54-90C4-AB7D1CE96D7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6" name="标题 1">
            <a:extLst>
              <a:ext uri="{FF2B5EF4-FFF2-40B4-BE49-F238E27FC236}">
                <a16:creationId xmlns:a16="http://schemas.microsoft.com/office/drawing/2014/main" id="{8DA79980-383F-4B08-A319-204C1BB836F2}"/>
              </a:ext>
            </a:extLst>
          </p:cNvPr>
          <p:cNvSpPr txBox="1">
            <a:spLocks/>
          </p:cNvSpPr>
          <p:nvPr/>
        </p:nvSpPr>
        <p:spPr bwMode="auto">
          <a:xfrm>
            <a:off x="214283" y="642924"/>
            <a:ext cx="278608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基本原理和特点</a:t>
            </a:r>
          </a:p>
        </p:txBody>
      </p:sp>
    </p:spTree>
  </p:cSld>
  <p:clrMapOvr>
    <a:masterClrMapping/>
  </p:clrMapOvr>
  <p:transition spd="med">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DA1A6-82A6-4881-BB19-6955A5E17862}"/>
              </a:ext>
            </a:extLst>
          </p:cNvPr>
          <p:cNvSpPr>
            <a:spLocks noGrp="1"/>
          </p:cNvSpPr>
          <p:nvPr>
            <p:ph type="title"/>
          </p:nvPr>
        </p:nvSpPr>
        <p:spPr>
          <a:xfrm>
            <a:off x="285750" y="1071563"/>
            <a:ext cx="2357438" cy="522287"/>
          </a:xfrm>
        </p:spPr>
        <p:txBody>
          <a:bodyPr/>
          <a:lstStyle/>
          <a:p>
            <a:pPr>
              <a:defRPr/>
            </a:pPr>
            <a:r>
              <a:rPr altLang="en-US" sz="2000" dirty="0">
                <a:solidFill>
                  <a:srgbClr val="0033CC"/>
                </a:solidFill>
                <a:effectLst/>
              </a:rPr>
              <a:t>单向陷门函数</a:t>
            </a:r>
          </a:p>
        </p:txBody>
      </p:sp>
      <p:sp>
        <p:nvSpPr>
          <p:cNvPr id="75779" name="内容占位符 2">
            <a:extLst>
              <a:ext uri="{FF2B5EF4-FFF2-40B4-BE49-F238E27FC236}">
                <a16:creationId xmlns:a16="http://schemas.microsoft.com/office/drawing/2014/main" id="{B365A250-7CF5-47B5-9876-5AEBED0832EB}"/>
              </a:ext>
            </a:extLst>
          </p:cNvPr>
          <p:cNvSpPr>
            <a:spLocks noGrp="1" noChangeArrowheads="1"/>
          </p:cNvSpPr>
          <p:nvPr>
            <p:ph idx="1"/>
          </p:nvPr>
        </p:nvSpPr>
        <p:spPr/>
        <p:txBody>
          <a:bodyPr/>
          <a:lstStyle/>
          <a:p>
            <a:r>
              <a:rPr lang="zh-CN" altLang="zh-CN" b="1">
                <a:latin typeface="Times New Roman" panose="02020603050405020304" pitchFamily="18" charset="0"/>
                <a:cs typeface="Times New Roman" panose="02020603050405020304" pitchFamily="18" charset="0"/>
              </a:rPr>
              <a:t>如果函数</a:t>
            </a:r>
            <a:r>
              <a:rPr lang="en-US" altLang="zh-CN" b="1" i="1">
                <a:latin typeface="Times New Roman" panose="02020603050405020304" pitchFamily="18" charset="0"/>
                <a:cs typeface="Times New Roman" panose="02020603050405020304" pitchFamily="18" charset="0"/>
              </a:rPr>
              <a:t>f</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x</a:t>
            </a:r>
            <a:r>
              <a:rPr lang="en-US" altLang="zh-CN" b="1">
                <a:latin typeface="Times New Roman" panose="02020603050405020304" pitchFamily="18" charset="0"/>
                <a:cs typeface="Times New Roman" panose="02020603050405020304" pitchFamily="18" charset="0"/>
              </a:rPr>
              <a:t>)</a:t>
            </a:r>
            <a:r>
              <a:rPr lang="zh-CN" altLang="zh-CN" b="1">
                <a:latin typeface="Times New Roman" panose="02020603050405020304" pitchFamily="18" charset="0"/>
                <a:cs typeface="Times New Roman" panose="02020603050405020304" pitchFamily="18" charset="0"/>
              </a:rPr>
              <a:t>被称为</a:t>
            </a:r>
            <a:r>
              <a:rPr lang="zh-CN" altLang="zh-CN" b="1">
                <a:solidFill>
                  <a:srgbClr val="E46C0A"/>
                </a:solidFill>
                <a:latin typeface="Times New Roman" panose="02020603050405020304" pitchFamily="18" charset="0"/>
                <a:cs typeface="Times New Roman" panose="02020603050405020304" pitchFamily="18" charset="0"/>
              </a:rPr>
              <a:t>单向陷门函数</a:t>
            </a:r>
            <a:r>
              <a:rPr lang="zh-CN" altLang="zh-CN" b="1">
                <a:latin typeface="Times New Roman" panose="02020603050405020304" pitchFamily="18" charset="0"/>
                <a:cs typeface="Times New Roman" panose="02020603050405020304" pitchFamily="18" charset="0"/>
              </a:rPr>
              <a:t>，必须满足以下三个条件：</a:t>
            </a:r>
          </a:p>
          <a:p>
            <a:pPr marL="457200" lvl="1" indent="0">
              <a:buFont typeface="Wingdings" panose="05000000000000000000" pitchFamily="2" charset="2"/>
              <a:buNone/>
            </a:pPr>
            <a:r>
              <a:rPr lang="en-US" altLang="zh-CN" b="1">
                <a:latin typeface="Times New Roman" panose="02020603050405020304" pitchFamily="18" charset="0"/>
                <a:cs typeface="Times New Roman" panose="02020603050405020304" pitchFamily="18" charset="0"/>
              </a:rPr>
              <a:t>(1)</a:t>
            </a:r>
            <a:r>
              <a:rPr lang="zh-CN" altLang="zh-CN" b="1">
                <a:latin typeface="Times New Roman" panose="02020603050405020304" pitchFamily="18" charset="0"/>
                <a:cs typeface="Times New Roman" panose="02020603050405020304" pitchFamily="18" charset="0"/>
              </a:rPr>
              <a:t>给定</a:t>
            </a:r>
            <a:r>
              <a:rPr lang="en-US" altLang="zh-CN" b="1" i="1">
                <a:latin typeface="Times New Roman" panose="02020603050405020304" pitchFamily="18" charset="0"/>
                <a:cs typeface="Times New Roman" panose="02020603050405020304" pitchFamily="18" charset="0"/>
              </a:rPr>
              <a:t>x</a:t>
            </a:r>
            <a:r>
              <a:rPr lang="zh-CN" altLang="zh-CN" b="1">
                <a:latin typeface="Times New Roman" panose="02020603050405020304" pitchFamily="18" charset="0"/>
                <a:cs typeface="Times New Roman" panose="02020603050405020304" pitchFamily="18" charset="0"/>
              </a:rPr>
              <a:t>，计算：</a:t>
            </a:r>
            <a:r>
              <a:rPr lang="en-US" altLang="zh-CN" b="1" i="1">
                <a:latin typeface="Times New Roman" panose="02020603050405020304" pitchFamily="18" charset="0"/>
                <a:cs typeface="Times New Roman" panose="02020603050405020304" pitchFamily="18" charset="0"/>
              </a:rPr>
              <a:t>y</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 f</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x</a:t>
            </a:r>
            <a:r>
              <a:rPr lang="en-US" altLang="zh-CN" b="1">
                <a:latin typeface="Times New Roman" panose="02020603050405020304" pitchFamily="18" charset="0"/>
                <a:cs typeface="Times New Roman" panose="02020603050405020304" pitchFamily="18" charset="0"/>
              </a:rPr>
              <a:t>)</a:t>
            </a:r>
            <a:r>
              <a:rPr lang="zh-CN" altLang="zh-CN" b="1">
                <a:latin typeface="Times New Roman" panose="02020603050405020304" pitchFamily="18" charset="0"/>
                <a:cs typeface="Times New Roman" panose="02020603050405020304" pitchFamily="18" charset="0"/>
              </a:rPr>
              <a:t>是容易的；</a:t>
            </a:r>
          </a:p>
          <a:p>
            <a:pPr marL="457200" lvl="1" indent="0">
              <a:buFont typeface="Wingdings" panose="05000000000000000000" pitchFamily="2" charset="2"/>
              <a:buNone/>
            </a:pPr>
            <a:r>
              <a:rPr lang="en-US" altLang="zh-CN" b="1">
                <a:latin typeface="Times New Roman" panose="02020603050405020304" pitchFamily="18" charset="0"/>
                <a:cs typeface="Times New Roman" panose="02020603050405020304" pitchFamily="18" charset="0"/>
              </a:rPr>
              <a:t>(2)</a:t>
            </a:r>
            <a:r>
              <a:rPr lang="zh-CN" altLang="zh-CN" b="1">
                <a:latin typeface="Times New Roman" panose="02020603050405020304" pitchFamily="18" charset="0"/>
                <a:cs typeface="Times New Roman" panose="02020603050405020304" pitchFamily="18" charset="0"/>
              </a:rPr>
              <a:t>给定</a:t>
            </a:r>
            <a:r>
              <a:rPr lang="en-US" altLang="zh-CN" b="1" i="1">
                <a:latin typeface="Times New Roman" panose="02020603050405020304" pitchFamily="18" charset="0"/>
                <a:cs typeface="Times New Roman" panose="02020603050405020304" pitchFamily="18" charset="0"/>
              </a:rPr>
              <a:t>y</a:t>
            </a:r>
            <a:r>
              <a:rPr lang="zh-CN" altLang="zh-CN" b="1">
                <a:latin typeface="Times New Roman" panose="02020603050405020304" pitchFamily="18" charset="0"/>
                <a:cs typeface="Times New Roman" panose="02020603050405020304" pitchFamily="18" charset="0"/>
              </a:rPr>
              <a:t>，计算</a:t>
            </a:r>
            <a:r>
              <a:rPr lang="en-US" altLang="zh-CN" b="1" i="1">
                <a:latin typeface="Times New Roman" panose="02020603050405020304" pitchFamily="18" charset="0"/>
                <a:cs typeface="Times New Roman" panose="02020603050405020304" pitchFamily="18" charset="0"/>
              </a:rPr>
              <a:t>x</a:t>
            </a:r>
            <a:r>
              <a:rPr lang="zh-CN" altLang="zh-CN" b="1">
                <a:latin typeface="Times New Roman" panose="02020603050405020304" pitchFamily="18" charset="0"/>
                <a:cs typeface="Times New Roman" panose="02020603050405020304" pitchFamily="18" charset="0"/>
              </a:rPr>
              <a:t>使</a:t>
            </a:r>
            <a:r>
              <a:rPr lang="en-US" altLang="zh-CN" b="1" i="1">
                <a:latin typeface="Times New Roman" panose="02020603050405020304" pitchFamily="18" charset="0"/>
                <a:cs typeface="Times New Roman" panose="02020603050405020304" pitchFamily="18" charset="0"/>
              </a:rPr>
              <a:t>y</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 f</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x</a:t>
            </a:r>
            <a:r>
              <a:rPr lang="en-US" altLang="zh-CN" b="1">
                <a:latin typeface="Times New Roman" panose="02020603050405020304" pitchFamily="18" charset="0"/>
                <a:cs typeface="Times New Roman" panose="02020603050405020304" pitchFamily="18" charset="0"/>
              </a:rPr>
              <a:t>)</a:t>
            </a:r>
            <a:r>
              <a:rPr lang="zh-CN" altLang="zh-CN" b="1">
                <a:latin typeface="Times New Roman" panose="02020603050405020304" pitchFamily="18" charset="0"/>
                <a:cs typeface="Times New Roman" panose="02020603050405020304" pitchFamily="18" charset="0"/>
              </a:rPr>
              <a:t>是困难的（所谓计算</a:t>
            </a:r>
            <a:r>
              <a:rPr lang="en-US" altLang="zh-CN" b="1" i="1">
                <a:latin typeface="Times New Roman" panose="02020603050405020304" pitchFamily="18" charset="0"/>
                <a:cs typeface="Times New Roman" panose="02020603050405020304" pitchFamily="18" charset="0"/>
              </a:rPr>
              <a:t>x</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f</a:t>
            </a:r>
            <a:r>
              <a:rPr lang="en-US" altLang="zh-CN" b="1" baseline="30000">
                <a:latin typeface="Times New Roman" panose="02020603050405020304" pitchFamily="18" charset="0"/>
                <a:cs typeface="Times New Roman" panose="02020603050405020304" pitchFamily="18" charset="0"/>
              </a:rPr>
              <a:t>-1</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y</a:t>
            </a:r>
            <a:r>
              <a:rPr lang="en-US" altLang="zh-CN" b="1">
                <a:latin typeface="Times New Roman" panose="02020603050405020304" pitchFamily="18" charset="0"/>
                <a:cs typeface="Times New Roman" panose="02020603050405020304" pitchFamily="18" charset="0"/>
              </a:rPr>
              <a:t>)</a:t>
            </a:r>
            <a:r>
              <a:rPr lang="zh-CN" altLang="zh-CN" b="1">
                <a:latin typeface="Times New Roman" panose="02020603050405020304" pitchFamily="18" charset="0"/>
                <a:cs typeface="Times New Roman" panose="02020603050405020304" pitchFamily="18" charset="0"/>
              </a:rPr>
              <a:t>困难是指计算上相当复杂，已无实际意义）；</a:t>
            </a:r>
          </a:p>
          <a:p>
            <a:pPr marL="457200" lvl="1" indent="0">
              <a:buFont typeface="Wingdings" panose="05000000000000000000" pitchFamily="2" charset="2"/>
              <a:buNone/>
            </a:pPr>
            <a:r>
              <a:rPr lang="en-US" altLang="zh-CN" b="1">
                <a:latin typeface="Times New Roman" panose="02020603050405020304" pitchFamily="18" charset="0"/>
                <a:cs typeface="Times New Roman" panose="02020603050405020304" pitchFamily="18" charset="0"/>
              </a:rPr>
              <a:t>(3)</a:t>
            </a:r>
            <a:r>
              <a:rPr lang="zh-CN" altLang="zh-CN" b="1">
                <a:latin typeface="Times New Roman" panose="02020603050405020304" pitchFamily="18" charset="0"/>
                <a:cs typeface="Times New Roman" panose="02020603050405020304" pitchFamily="18" charset="0"/>
              </a:rPr>
              <a:t>存在</a:t>
            </a:r>
            <a:r>
              <a:rPr lang="en-US" altLang="zh-CN" b="1" i="1">
                <a:latin typeface="Times New Roman" panose="02020603050405020304" pitchFamily="18" charset="0"/>
                <a:cs typeface="Times New Roman" panose="02020603050405020304" pitchFamily="18" charset="0"/>
              </a:rPr>
              <a:t>δ</a:t>
            </a:r>
            <a:r>
              <a:rPr lang="zh-CN" altLang="zh-CN" b="1">
                <a:latin typeface="Times New Roman" panose="02020603050405020304" pitchFamily="18" charset="0"/>
                <a:cs typeface="Times New Roman" panose="02020603050405020304" pitchFamily="18" charset="0"/>
              </a:rPr>
              <a:t>，已知</a:t>
            </a:r>
            <a:r>
              <a:rPr lang="en-US" altLang="zh-CN" b="1" i="1">
                <a:latin typeface="Times New Roman" panose="02020603050405020304" pitchFamily="18" charset="0"/>
                <a:cs typeface="Times New Roman" panose="02020603050405020304" pitchFamily="18" charset="0"/>
              </a:rPr>
              <a:t>δ</a:t>
            </a:r>
            <a:r>
              <a:rPr lang="zh-CN" altLang="zh-CN" b="1">
                <a:latin typeface="Times New Roman" panose="02020603050405020304" pitchFamily="18" charset="0"/>
                <a:cs typeface="Times New Roman" panose="02020603050405020304" pitchFamily="18" charset="0"/>
              </a:rPr>
              <a:t>时对给定的任何</a:t>
            </a:r>
            <a:r>
              <a:rPr lang="en-US" altLang="zh-CN" b="1" i="1">
                <a:latin typeface="Times New Roman" panose="02020603050405020304" pitchFamily="18" charset="0"/>
                <a:cs typeface="Times New Roman" panose="02020603050405020304" pitchFamily="18" charset="0"/>
              </a:rPr>
              <a:t>y</a:t>
            </a:r>
            <a:r>
              <a:rPr lang="zh-CN" altLang="zh-CN" b="1">
                <a:latin typeface="Times New Roman" panose="02020603050405020304" pitchFamily="18" charset="0"/>
                <a:cs typeface="Times New Roman" panose="02020603050405020304" pitchFamily="18" charset="0"/>
              </a:rPr>
              <a:t>，若相应的</a:t>
            </a:r>
            <a:r>
              <a:rPr lang="en-US" altLang="zh-CN" b="1" i="1">
                <a:latin typeface="Times New Roman" panose="02020603050405020304" pitchFamily="18" charset="0"/>
                <a:cs typeface="Times New Roman" panose="02020603050405020304" pitchFamily="18" charset="0"/>
              </a:rPr>
              <a:t>x</a:t>
            </a:r>
            <a:r>
              <a:rPr lang="zh-CN" altLang="zh-CN" b="1">
                <a:latin typeface="Times New Roman" panose="02020603050405020304" pitchFamily="18" charset="0"/>
                <a:cs typeface="Times New Roman" panose="02020603050405020304" pitchFamily="18" charset="0"/>
              </a:rPr>
              <a:t>存在，则计算</a:t>
            </a:r>
            <a:r>
              <a:rPr lang="en-US" altLang="zh-CN" b="1" i="1">
                <a:latin typeface="Times New Roman" panose="02020603050405020304" pitchFamily="18" charset="0"/>
                <a:cs typeface="Times New Roman" panose="02020603050405020304" pitchFamily="18" charset="0"/>
              </a:rPr>
              <a:t>x</a:t>
            </a:r>
            <a:r>
              <a:rPr lang="zh-CN" altLang="zh-CN" b="1">
                <a:latin typeface="Times New Roman" panose="02020603050405020304" pitchFamily="18" charset="0"/>
                <a:cs typeface="Times New Roman" panose="02020603050405020304" pitchFamily="18" charset="0"/>
              </a:rPr>
              <a:t>使</a:t>
            </a:r>
            <a:r>
              <a:rPr lang="en-US" altLang="zh-CN" b="1" i="1">
                <a:latin typeface="Times New Roman" panose="02020603050405020304" pitchFamily="18" charset="0"/>
                <a:cs typeface="Times New Roman" panose="02020603050405020304" pitchFamily="18" charset="0"/>
              </a:rPr>
              <a:t>y</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 f</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x</a:t>
            </a:r>
            <a:r>
              <a:rPr lang="en-US" altLang="zh-CN" b="1">
                <a:latin typeface="Times New Roman" panose="02020603050405020304" pitchFamily="18" charset="0"/>
                <a:cs typeface="Times New Roman" panose="02020603050405020304" pitchFamily="18" charset="0"/>
              </a:rPr>
              <a:t>)</a:t>
            </a:r>
            <a:r>
              <a:rPr lang="zh-CN" altLang="zh-CN" b="1">
                <a:latin typeface="Times New Roman" panose="02020603050405020304" pitchFamily="18" charset="0"/>
                <a:cs typeface="Times New Roman" panose="02020603050405020304" pitchFamily="18" charset="0"/>
              </a:rPr>
              <a:t>是容易的。</a:t>
            </a:r>
            <a:endParaRPr lang="zh-CN" altLang="en-US" b="1">
              <a:latin typeface="Times New Roman" panose="02020603050405020304" pitchFamily="18" charset="0"/>
              <a:cs typeface="Times New Roman" panose="02020603050405020304" pitchFamily="18" charset="0"/>
            </a:endParaRPr>
          </a:p>
          <a:p>
            <a:endParaRPr lang="zh-CN" altLang="en-US" b="1"/>
          </a:p>
        </p:txBody>
      </p:sp>
      <p:sp>
        <p:nvSpPr>
          <p:cNvPr id="4" name="标题 3">
            <a:extLst>
              <a:ext uri="{FF2B5EF4-FFF2-40B4-BE49-F238E27FC236}">
                <a16:creationId xmlns:a16="http://schemas.microsoft.com/office/drawing/2014/main" id="{8152D3D9-237B-418C-A680-0595C7761BE5}"/>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6" name="标题 1">
            <a:extLst>
              <a:ext uri="{FF2B5EF4-FFF2-40B4-BE49-F238E27FC236}">
                <a16:creationId xmlns:a16="http://schemas.microsoft.com/office/drawing/2014/main" id="{A5A3A91C-677E-4E39-BFD2-9DA4AE8DFA2C}"/>
              </a:ext>
            </a:extLst>
          </p:cNvPr>
          <p:cNvSpPr txBox="1">
            <a:spLocks/>
          </p:cNvSpPr>
          <p:nvPr/>
        </p:nvSpPr>
        <p:spPr bwMode="auto">
          <a:xfrm>
            <a:off x="214283" y="642924"/>
            <a:ext cx="278608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基本原理和特点</a:t>
            </a:r>
          </a:p>
        </p:txBody>
      </p:sp>
    </p:spTree>
  </p:cSld>
  <p:clrMapOvr>
    <a:masterClrMapping/>
  </p:clrMapOvr>
  <p:transition spd="med">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F04AFCA5-A759-488B-BE5E-D8D145F056A4}"/>
              </a:ext>
            </a:extLst>
          </p:cNvPr>
          <p:cNvSpPr>
            <a:spLocks noGrp="1" noChangeArrowheads="1"/>
          </p:cNvSpPr>
          <p:nvPr>
            <p:ph idx="1"/>
          </p:nvPr>
        </p:nvSpPr>
        <p:spPr>
          <a:xfrm>
            <a:off x="357188" y="1428750"/>
            <a:ext cx="8229600" cy="2794000"/>
          </a:xfrm>
        </p:spPr>
        <p:txBody>
          <a:bodyPr/>
          <a:lstStyle/>
          <a:p>
            <a:r>
              <a:rPr lang="zh-CN" altLang="zh-CN" b="1"/>
              <a:t>利用公钥密码体制，通信双方无需事先交换密钥就可以进行保密通信。</a:t>
            </a:r>
            <a:r>
              <a:rPr lang="zh-CN" altLang="zh-CN" b="1">
                <a:solidFill>
                  <a:srgbClr val="E46C0A"/>
                </a:solidFill>
              </a:rPr>
              <a:t>公钥密码体制可以提供以下功能：</a:t>
            </a:r>
          </a:p>
          <a:p>
            <a:pPr lvl="1"/>
            <a:r>
              <a:rPr lang="zh-CN" altLang="zh-CN" b="1">
                <a:solidFill>
                  <a:srgbClr val="0033CC"/>
                </a:solidFill>
              </a:rPr>
              <a:t>机密性（</a:t>
            </a:r>
            <a:r>
              <a:rPr lang="en-US" altLang="zh-CN" b="1">
                <a:solidFill>
                  <a:srgbClr val="0033CC"/>
                </a:solidFill>
              </a:rPr>
              <a:t>Confidentiality</a:t>
            </a:r>
            <a:r>
              <a:rPr lang="zh-CN" altLang="zh-CN" b="1">
                <a:solidFill>
                  <a:srgbClr val="0033CC"/>
                </a:solidFill>
              </a:rPr>
              <a:t>）</a:t>
            </a:r>
            <a:r>
              <a:rPr lang="zh-CN" altLang="zh-CN" b="1"/>
              <a:t>：通过数据加密来保证非授权人员不能获取机密信息。</a:t>
            </a:r>
          </a:p>
          <a:p>
            <a:pPr lvl="1"/>
            <a:r>
              <a:rPr lang="zh-CN" altLang="zh-CN" b="1">
                <a:solidFill>
                  <a:srgbClr val="0033CC"/>
                </a:solidFill>
              </a:rPr>
              <a:t>数据完整性（</a:t>
            </a:r>
            <a:r>
              <a:rPr lang="en-US" altLang="zh-CN" b="1">
                <a:solidFill>
                  <a:srgbClr val="0033CC"/>
                </a:solidFill>
              </a:rPr>
              <a:t>Data Integrity</a:t>
            </a:r>
            <a:r>
              <a:rPr lang="zh-CN" altLang="zh-CN" b="1">
                <a:solidFill>
                  <a:srgbClr val="0033CC"/>
                </a:solidFill>
              </a:rPr>
              <a:t>）</a:t>
            </a:r>
            <a:r>
              <a:rPr lang="zh-CN" altLang="zh-CN" b="1"/>
              <a:t>：通过数字签名来保证信息内容不被篡改或替换。</a:t>
            </a:r>
          </a:p>
          <a:p>
            <a:pPr lvl="1"/>
            <a:r>
              <a:rPr lang="zh-CN" altLang="zh-CN" b="1">
                <a:solidFill>
                  <a:srgbClr val="0033CC"/>
                </a:solidFill>
              </a:rPr>
              <a:t>认证（</a:t>
            </a:r>
            <a:r>
              <a:rPr lang="en-US" altLang="zh-CN" b="1">
                <a:solidFill>
                  <a:srgbClr val="0033CC"/>
                </a:solidFill>
              </a:rPr>
              <a:t>Authentication</a:t>
            </a:r>
            <a:r>
              <a:rPr lang="zh-CN" altLang="zh-CN" b="1">
                <a:solidFill>
                  <a:srgbClr val="0033CC"/>
                </a:solidFill>
              </a:rPr>
              <a:t>）</a:t>
            </a:r>
            <a:r>
              <a:rPr lang="zh-CN" altLang="zh-CN" b="1"/>
              <a:t>：通过数字签名来验证对方的真实身份。</a:t>
            </a:r>
          </a:p>
          <a:p>
            <a:pPr lvl="1"/>
            <a:r>
              <a:rPr lang="zh-CN" altLang="zh-CN" b="1">
                <a:solidFill>
                  <a:srgbClr val="0033CC"/>
                </a:solidFill>
              </a:rPr>
              <a:t>不可抵赖性（</a:t>
            </a:r>
            <a:r>
              <a:rPr lang="en-US" altLang="zh-CN" b="1">
                <a:solidFill>
                  <a:srgbClr val="0033CC"/>
                </a:solidFill>
              </a:rPr>
              <a:t>Nonrepudiation</a:t>
            </a:r>
            <a:r>
              <a:rPr lang="zh-CN" altLang="zh-CN" b="1">
                <a:solidFill>
                  <a:srgbClr val="0033CC"/>
                </a:solidFill>
              </a:rPr>
              <a:t>）</a:t>
            </a:r>
            <a:r>
              <a:rPr lang="zh-CN" altLang="zh-CN" b="1"/>
              <a:t>：通过数字签名来实现，使发送者不能事后否认他发送过消息，消息的接受者可以向第三方证实发送者确实发出了消息。</a:t>
            </a:r>
            <a:endParaRPr lang="zh-CN" altLang="en-US" b="1"/>
          </a:p>
        </p:txBody>
      </p:sp>
      <p:sp>
        <p:nvSpPr>
          <p:cNvPr id="4" name="标题 3">
            <a:extLst>
              <a:ext uri="{FF2B5EF4-FFF2-40B4-BE49-F238E27FC236}">
                <a16:creationId xmlns:a16="http://schemas.microsoft.com/office/drawing/2014/main" id="{F0033F0B-0886-4099-A011-8A953C3FA9A0}"/>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169B332B-F208-4B59-84B3-FA0D3A318A27}"/>
              </a:ext>
            </a:extLst>
          </p:cNvPr>
          <p:cNvSpPr txBox="1">
            <a:spLocks/>
          </p:cNvSpPr>
          <p:nvPr/>
        </p:nvSpPr>
        <p:spPr bwMode="auto">
          <a:xfrm>
            <a:off x="214283" y="642924"/>
            <a:ext cx="2786081"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基本原理和特点</a:t>
            </a:r>
          </a:p>
        </p:txBody>
      </p:sp>
    </p:spTree>
  </p:cSld>
  <p:clrMapOvr>
    <a:masterClrMapping/>
  </p:clrMapOvr>
  <p:transition spd="med">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D467F405-6054-4DFD-9091-FED1B60C5D89}"/>
              </a:ext>
            </a:extLst>
          </p:cNvPr>
          <p:cNvSpPr>
            <a:spLocks noGrp="1" noChangeArrowheads="1"/>
          </p:cNvSpPr>
          <p:nvPr>
            <p:ph idx="1"/>
          </p:nvPr>
        </p:nvSpPr>
        <p:spPr>
          <a:xfrm>
            <a:off x="250825" y="1500188"/>
            <a:ext cx="8785225" cy="2794000"/>
          </a:xfrm>
        </p:spPr>
        <p:txBody>
          <a:bodyPr/>
          <a:lstStyle/>
          <a:p>
            <a:r>
              <a:rPr lang="zh-CN" altLang="zh-CN" b="1">
                <a:solidFill>
                  <a:srgbClr val="FF0000"/>
                </a:solidFill>
              </a:rPr>
              <a:t>密码学</a:t>
            </a:r>
            <a:r>
              <a:rPr lang="zh-CN" altLang="zh-CN" b="1"/>
              <a:t>一词源自希腊文“</a:t>
            </a:r>
            <a:r>
              <a:rPr lang="en-US" altLang="zh-CN" b="1"/>
              <a:t>kryptós</a:t>
            </a:r>
            <a:r>
              <a:rPr lang="zh-CN" altLang="zh-CN" b="1"/>
              <a:t>”（隐藏的）及“</a:t>
            </a:r>
            <a:r>
              <a:rPr lang="en-US" altLang="zh-CN" b="1"/>
              <a:t>gráphein</a:t>
            </a:r>
            <a:r>
              <a:rPr lang="zh-CN" altLang="zh-CN" b="1"/>
              <a:t>”（书写）两字，即隐密地传递信息。密码的研究和应用已有几千年的历史，</a:t>
            </a:r>
            <a:r>
              <a:rPr lang="zh-CN" altLang="zh-CN" b="1">
                <a:solidFill>
                  <a:srgbClr val="FF0000"/>
                </a:solidFill>
              </a:rPr>
              <a:t>其发展经历了</a:t>
            </a:r>
            <a:r>
              <a:rPr lang="zh-CN" altLang="en-US" b="1">
                <a:solidFill>
                  <a:srgbClr val="FF0000"/>
                </a:solidFill>
              </a:rPr>
              <a:t>以下</a:t>
            </a:r>
            <a:r>
              <a:rPr lang="zh-CN" altLang="zh-CN" b="1">
                <a:solidFill>
                  <a:srgbClr val="FF0000"/>
                </a:solidFill>
              </a:rPr>
              <a:t>三个阶段</a:t>
            </a:r>
            <a:r>
              <a:rPr lang="zh-CN" altLang="en-US" b="1"/>
              <a:t>：</a:t>
            </a:r>
            <a:endParaRPr lang="en-US" altLang="zh-CN" b="1"/>
          </a:p>
          <a:p>
            <a:pPr lvl="1"/>
            <a:r>
              <a:rPr lang="zh-CN" altLang="zh-CN" b="1">
                <a:solidFill>
                  <a:srgbClr val="FF0000"/>
                </a:solidFill>
              </a:rPr>
              <a:t>古典密码时期</a:t>
            </a:r>
            <a:r>
              <a:rPr lang="zh-CN" altLang="en-US" b="1">
                <a:solidFill>
                  <a:srgbClr val="0033CC"/>
                </a:solidFill>
              </a:rPr>
              <a:t>（置换密码，替代密码）</a:t>
            </a:r>
            <a:endParaRPr lang="en-US" altLang="zh-CN" b="1">
              <a:solidFill>
                <a:srgbClr val="0033CC"/>
              </a:solidFill>
            </a:endParaRPr>
          </a:p>
          <a:p>
            <a:pPr lvl="1"/>
            <a:r>
              <a:rPr lang="zh-CN" altLang="zh-CN" b="1">
                <a:solidFill>
                  <a:srgbClr val="FF0000"/>
                </a:solidFill>
              </a:rPr>
              <a:t>近代密码时期</a:t>
            </a:r>
            <a:r>
              <a:rPr lang="zh-CN" altLang="en-US" b="1">
                <a:solidFill>
                  <a:srgbClr val="0033CC"/>
                </a:solidFill>
              </a:rPr>
              <a:t>（机械密码 </a:t>
            </a:r>
            <a:r>
              <a:rPr lang="en-US" altLang="zh-CN" b="1">
                <a:solidFill>
                  <a:srgbClr val="FF0000"/>
                </a:solidFill>
                <a:sym typeface="Wingdings" panose="05000000000000000000" pitchFamily="2" charset="2"/>
              </a:rPr>
              <a:t></a:t>
            </a:r>
            <a:r>
              <a:rPr lang="en-US" altLang="zh-CN" b="1">
                <a:solidFill>
                  <a:srgbClr val="0033CC"/>
                </a:solidFill>
                <a:sym typeface="Wingdings" panose="05000000000000000000" pitchFamily="2" charset="2"/>
              </a:rPr>
              <a:t> </a:t>
            </a:r>
            <a:r>
              <a:rPr lang="zh-CN" altLang="en-US" b="1">
                <a:solidFill>
                  <a:srgbClr val="0033CC"/>
                </a:solidFill>
              </a:rPr>
              <a:t>二战密码战 </a:t>
            </a:r>
            <a:r>
              <a:rPr lang="en-US" altLang="zh-CN" b="1">
                <a:solidFill>
                  <a:srgbClr val="FF0000"/>
                </a:solidFill>
                <a:sym typeface="Wingdings" panose="05000000000000000000" pitchFamily="2" charset="2"/>
              </a:rPr>
              <a:t></a:t>
            </a:r>
            <a:r>
              <a:rPr lang="en-US" altLang="zh-CN" b="1">
                <a:solidFill>
                  <a:srgbClr val="0033CC"/>
                </a:solidFill>
                <a:sym typeface="Wingdings" panose="05000000000000000000" pitchFamily="2" charset="2"/>
              </a:rPr>
              <a:t> </a:t>
            </a:r>
            <a:r>
              <a:rPr lang="zh-CN" altLang="en-US" b="1">
                <a:solidFill>
                  <a:srgbClr val="0033CC"/>
                </a:solidFill>
              </a:rPr>
              <a:t>恩尼格玛密码机）</a:t>
            </a:r>
            <a:endParaRPr lang="en-US" altLang="zh-CN" b="1">
              <a:solidFill>
                <a:srgbClr val="0033CC"/>
              </a:solidFill>
            </a:endParaRPr>
          </a:p>
          <a:p>
            <a:pPr lvl="1"/>
            <a:r>
              <a:rPr lang="zh-CN" altLang="zh-CN" b="1">
                <a:solidFill>
                  <a:srgbClr val="FF0000"/>
                </a:solidFill>
              </a:rPr>
              <a:t>现代密码时期</a:t>
            </a:r>
            <a:r>
              <a:rPr lang="zh-CN" altLang="en-US" b="1">
                <a:solidFill>
                  <a:srgbClr val="0033CC"/>
                </a:solidFill>
              </a:rPr>
              <a:t>（</a:t>
            </a:r>
            <a:r>
              <a:rPr lang="zh-CN" altLang="en-US" b="1">
                <a:solidFill>
                  <a:srgbClr val="FF0000"/>
                </a:solidFill>
              </a:rPr>
              <a:t>现代密码体制（大量课时）</a:t>
            </a:r>
            <a:r>
              <a:rPr lang="zh-CN" altLang="en-US" b="1">
                <a:solidFill>
                  <a:srgbClr val="0033CC"/>
                </a:solidFill>
              </a:rPr>
              <a:t>：“一次一密”密码，对称密码，非对称密码，哈希函数、密钥管理）</a:t>
            </a:r>
          </a:p>
        </p:txBody>
      </p:sp>
      <p:sp>
        <p:nvSpPr>
          <p:cNvPr id="4" name="标题 3">
            <a:extLst>
              <a:ext uri="{FF2B5EF4-FFF2-40B4-BE49-F238E27FC236}">
                <a16:creationId xmlns:a16="http://schemas.microsoft.com/office/drawing/2014/main" id="{605D31CC-8779-4229-99B9-C3BCD7141224}"/>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3">
            <a:extLst>
              <a:ext uri="{FF2B5EF4-FFF2-40B4-BE49-F238E27FC236}">
                <a16:creationId xmlns:a16="http://schemas.microsoft.com/office/drawing/2014/main" id="{9A08E3CA-4407-4FED-8322-05650335DC3F}"/>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955B9D8A-8C89-4775-88BB-D441FAEA1A50}"/>
              </a:ext>
            </a:extLst>
          </p:cNvPr>
          <p:cNvSpPr>
            <a:spLocks noGrp="1" noRot="1" noChangeAspect="1" noMove="1" noResize="1" noEditPoints="1" noAdjustHandles="1" noChangeArrowheads="1" noChangeShapeType="1" noTextEdit="1"/>
          </p:cNvSpPr>
          <p:nvPr>
            <p:ph idx="1"/>
          </p:nvPr>
        </p:nvSpPr>
        <p:spPr>
          <a:xfrm>
            <a:off x="428625" y="1428750"/>
            <a:ext cx="8229600" cy="2794000"/>
          </a:xfrm>
          <a:blipFill>
            <a:blip r:embed="rId2"/>
            <a:stretch>
              <a:fillRect l="-296" b="-9150"/>
            </a:stretch>
          </a:blipFill>
        </p:spPr>
        <p:txBody>
          <a:bodyPr/>
          <a:lstStyle/>
          <a:p>
            <a:pPr>
              <a:defRPr/>
            </a:pPr>
            <a:r>
              <a:rPr lang="zh-CN" altLang="en-US" dirty="0">
                <a:noFill/>
              </a:rPr>
              <a:t> </a:t>
            </a:r>
          </a:p>
        </p:txBody>
      </p:sp>
      <p:sp>
        <p:nvSpPr>
          <p:cNvPr id="4" name="标题 3">
            <a:extLst>
              <a:ext uri="{FF2B5EF4-FFF2-40B4-BE49-F238E27FC236}">
                <a16:creationId xmlns:a16="http://schemas.microsoft.com/office/drawing/2014/main" id="{E31D6C4F-401D-4FAC-A5F2-B6F30855E69A}"/>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9A3933B7-1165-40D4-84A8-B808ABF7E6B4}"/>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sp>
        <p:nvSpPr>
          <p:cNvPr id="6" name="内容占位符 2">
            <a:extLst>
              <a:ext uri="{FF2B5EF4-FFF2-40B4-BE49-F238E27FC236}">
                <a16:creationId xmlns:a16="http://schemas.microsoft.com/office/drawing/2014/main" id="{73076529-C0EE-4BE1-B751-6D873F5A8914}"/>
              </a:ext>
            </a:extLst>
          </p:cNvPr>
          <p:cNvSpPr txBox="1">
            <a:spLocks noChangeArrowheads="1"/>
          </p:cNvSpPr>
          <p:nvPr/>
        </p:nvSpPr>
        <p:spPr bwMode="auto">
          <a:xfrm>
            <a:off x="430213" y="4011613"/>
            <a:ext cx="3278187" cy="447675"/>
          </a:xfrm>
          <a:prstGeom prst="rect">
            <a:avLst/>
          </a:prstGeom>
          <a:solidFill>
            <a:srgbClr val="EDEDED"/>
          </a:solidFill>
          <a:ln>
            <a:noFill/>
          </a:ln>
        </p:spPr>
        <p:txBody>
          <a:bodyPr/>
          <a:lstStyle>
            <a:lvl1pPr marL="342900" indent="-342900" algn="l" rtl="0" eaLnBrk="0" fontAlgn="base" hangingPunct="1">
              <a:lnSpc>
                <a:spcPct val="150000"/>
              </a:lnSpc>
              <a:spcBef>
                <a:spcPct val="0"/>
              </a:spcBef>
              <a:spcAft>
                <a:spcPct val="0"/>
              </a:spcAft>
              <a:buClr>
                <a:srgbClr val="C00000"/>
              </a:buClr>
              <a:buFont typeface="Wingdings" panose="05000000000000000000" pitchFamily="2" charset="2"/>
              <a:buChar char="n"/>
              <a:defRPr sz="1600">
                <a:solidFill>
                  <a:schemeClr val="tx1"/>
                </a:solidFill>
                <a:latin typeface="+mj-ea"/>
                <a:ea typeface="+mj-ea"/>
                <a:cs typeface="+mn-cs"/>
              </a:defRPr>
            </a:lvl1pPr>
            <a:lvl2pPr marL="742950" indent="-285750" algn="l" rtl="0" eaLnBrk="0" fontAlgn="base" hangingPunct="1">
              <a:lnSpc>
                <a:spcPct val="150000"/>
              </a:lnSpc>
              <a:spcBef>
                <a:spcPct val="0"/>
              </a:spcBef>
              <a:spcAft>
                <a:spcPct val="0"/>
              </a:spcAft>
              <a:buClr>
                <a:srgbClr val="C00000"/>
              </a:buClr>
              <a:buFont typeface="Wingdings" panose="05000000000000000000" pitchFamily="2" charset="2"/>
              <a:buChar char="Ø"/>
              <a:defRPr sz="1600">
                <a:solidFill>
                  <a:schemeClr val="tx1"/>
                </a:solidFill>
                <a:latin typeface="+mj-ea"/>
                <a:ea typeface="+mj-ea"/>
              </a:defRPr>
            </a:lvl2pPr>
            <a:lvl3pPr marL="1143000" indent="-228600" algn="l" rtl="0" eaLnBrk="0" fontAlgn="base" hangingPunct="1">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1">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4pPr>
            <a:lvl5pPr marL="2057400" indent="-228600" algn="l" rtl="0" eaLnBrk="0" fontAlgn="base" hangingPunct="1">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a:defRPr/>
            </a:pPr>
            <a:r>
              <a:rPr lang="zh-CN" altLang="en-US" b="1" kern="0" dirty="0"/>
              <a:t>欧拉定理：若</a:t>
            </a:r>
            <a:r>
              <a:rPr lang="en-US" altLang="zh-CN" b="1" kern="0" dirty="0" err="1"/>
              <a:t>a,n</a:t>
            </a:r>
            <a:r>
              <a:rPr lang="zh-CN" altLang="en-US" b="1" kern="0" dirty="0"/>
              <a:t>互质，</a:t>
            </a:r>
          </a:p>
        </p:txBody>
      </p:sp>
      <p:pic>
        <p:nvPicPr>
          <p:cNvPr id="77830" name="图片 6">
            <a:extLst>
              <a:ext uri="{FF2B5EF4-FFF2-40B4-BE49-F238E27FC236}">
                <a16:creationId xmlns:a16="http://schemas.microsoft.com/office/drawing/2014/main" id="{03D9E263-4EC5-42CC-B879-627FF8AEE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25" y="4011613"/>
            <a:ext cx="19542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31D6C4F-401D-4FAC-A5F2-B6F30855E69A}"/>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9A3933B7-1165-40D4-84A8-B808ABF7E6B4}"/>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sp>
        <p:nvSpPr>
          <p:cNvPr id="6" name="内容占位符 2">
            <a:extLst>
              <a:ext uri="{FF2B5EF4-FFF2-40B4-BE49-F238E27FC236}">
                <a16:creationId xmlns:a16="http://schemas.microsoft.com/office/drawing/2014/main" id="{73076529-C0EE-4BE1-B751-6D873F5A8914}"/>
              </a:ext>
            </a:extLst>
          </p:cNvPr>
          <p:cNvSpPr txBox="1">
            <a:spLocks noChangeArrowheads="1"/>
          </p:cNvSpPr>
          <p:nvPr/>
        </p:nvSpPr>
        <p:spPr bwMode="auto">
          <a:xfrm>
            <a:off x="395536" y="1123206"/>
            <a:ext cx="3278187" cy="447675"/>
          </a:xfrm>
          <a:prstGeom prst="rect">
            <a:avLst/>
          </a:prstGeom>
          <a:solidFill>
            <a:srgbClr val="EDEDED"/>
          </a:solidFill>
          <a:ln>
            <a:noFill/>
          </a:ln>
        </p:spPr>
        <p:txBody>
          <a:bodyPr/>
          <a:lstStyle>
            <a:lvl1pPr marL="342900" indent="-342900" algn="l" rtl="0" eaLnBrk="0" fontAlgn="base" hangingPunct="1">
              <a:lnSpc>
                <a:spcPct val="150000"/>
              </a:lnSpc>
              <a:spcBef>
                <a:spcPct val="0"/>
              </a:spcBef>
              <a:spcAft>
                <a:spcPct val="0"/>
              </a:spcAft>
              <a:buClr>
                <a:srgbClr val="C00000"/>
              </a:buClr>
              <a:buFont typeface="Wingdings" panose="05000000000000000000" pitchFamily="2" charset="2"/>
              <a:buChar char="n"/>
              <a:defRPr sz="1600">
                <a:solidFill>
                  <a:schemeClr val="tx1"/>
                </a:solidFill>
                <a:latin typeface="+mj-ea"/>
                <a:ea typeface="+mj-ea"/>
                <a:cs typeface="+mn-cs"/>
              </a:defRPr>
            </a:lvl1pPr>
            <a:lvl2pPr marL="742950" indent="-285750" algn="l" rtl="0" eaLnBrk="0" fontAlgn="base" hangingPunct="1">
              <a:lnSpc>
                <a:spcPct val="150000"/>
              </a:lnSpc>
              <a:spcBef>
                <a:spcPct val="0"/>
              </a:spcBef>
              <a:spcAft>
                <a:spcPct val="0"/>
              </a:spcAft>
              <a:buClr>
                <a:srgbClr val="C00000"/>
              </a:buClr>
              <a:buFont typeface="Wingdings" panose="05000000000000000000" pitchFamily="2" charset="2"/>
              <a:buChar char="Ø"/>
              <a:defRPr sz="1600">
                <a:solidFill>
                  <a:schemeClr val="tx1"/>
                </a:solidFill>
                <a:latin typeface="+mj-ea"/>
                <a:ea typeface="+mj-ea"/>
              </a:defRPr>
            </a:lvl2pPr>
            <a:lvl3pPr marL="1143000" indent="-228600" algn="l" rtl="0" eaLnBrk="0" fontAlgn="base" hangingPunct="1">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1">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4pPr>
            <a:lvl5pPr marL="2057400" indent="-228600" algn="l" rtl="0" eaLnBrk="0" fontAlgn="base" hangingPunct="1">
              <a:lnSpc>
                <a:spcPct val="150000"/>
              </a:lnSpc>
              <a:spcBef>
                <a:spcPct val="0"/>
              </a:spcBef>
              <a:spcAft>
                <a:spcPct val="0"/>
              </a:spcAft>
              <a:buClr>
                <a:srgbClr val="C00000"/>
              </a:buClr>
              <a:buFont typeface="Arial" panose="020B0604020202020204"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a:defRPr/>
            </a:pPr>
            <a:r>
              <a:rPr lang="zh-CN" altLang="en-US" b="1" kern="0" dirty="0"/>
              <a:t>欧拉定理：若</a:t>
            </a:r>
            <a:r>
              <a:rPr lang="en-US" altLang="zh-CN" b="1" kern="0" dirty="0" err="1"/>
              <a:t>a,n</a:t>
            </a:r>
            <a:r>
              <a:rPr lang="zh-CN" altLang="en-US" b="1" kern="0" dirty="0"/>
              <a:t>互质，</a:t>
            </a:r>
          </a:p>
        </p:txBody>
      </p:sp>
      <p:pic>
        <p:nvPicPr>
          <p:cNvPr id="77830" name="图片 6">
            <a:extLst>
              <a:ext uri="{FF2B5EF4-FFF2-40B4-BE49-F238E27FC236}">
                <a16:creationId xmlns:a16="http://schemas.microsoft.com/office/drawing/2014/main" id="{03D9E263-4EC5-42CC-B879-627FF8AEE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666" y="1125240"/>
            <a:ext cx="172819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60D8051-721D-48AD-B8B2-19A682C29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7" y="2151634"/>
            <a:ext cx="4574902" cy="1790440"/>
          </a:xfrm>
          <a:prstGeom prst="rect">
            <a:avLst/>
          </a:prstGeom>
        </p:spPr>
      </p:pic>
      <p:pic>
        <p:nvPicPr>
          <p:cNvPr id="9" name="图片 8">
            <a:extLst>
              <a:ext uri="{FF2B5EF4-FFF2-40B4-BE49-F238E27FC236}">
                <a16:creationId xmlns:a16="http://schemas.microsoft.com/office/drawing/2014/main" id="{EB3121E1-7162-45D7-8D44-6FEDB4170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465" y="832625"/>
            <a:ext cx="4451579" cy="3873699"/>
          </a:xfrm>
          <a:prstGeom prst="rect">
            <a:avLst/>
          </a:prstGeom>
        </p:spPr>
      </p:pic>
      <p:pic>
        <p:nvPicPr>
          <p:cNvPr id="11" name="图片 10">
            <a:extLst>
              <a:ext uri="{FF2B5EF4-FFF2-40B4-BE49-F238E27FC236}">
                <a16:creationId xmlns:a16="http://schemas.microsoft.com/office/drawing/2014/main" id="{0A65C9B3-B537-439B-813C-351E909939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1712199"/>
            <a:ext cx="1327218" cy="381020"/>
          </a:xfrm>
          <a:prstGeom prst="rect">
            <a:avLst/>
          </a:prstGeom>
        </p:spPr>
      </p:pic>
    </p:spTree>
    <p:extLst>
      <p:ext uri="{BB962C8B-B14F-4D97-AF65-F5344CB8AC3E}">
        <p14:creationId xmlns:p14="http://schemas.microsoft.com/office/powerpoint/2010/main" val="496226251"/>
      </p:ext>
    </p:extLst>
  </p:cSld>
  <p:clrMapOvr>
    <a:masterClrMapping/>
  </p:clrMapOvr>
  <p:transition spd="med">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450005C5-0C9D-4F6F-B0BF-62B192A1F4A8}"/>
              </a:ext>
            </a:extLst>
          </p:cNvPr>
          <p:cNvSpPr>
            <a:spLocks noGrp="1" noChangeArrowheads="1"/>
          </p:cNvSpPr>
          <p:nvPr>
            <p:ph idx="1"/>
          </p:nvPr>
        </p:nvSpPr>
        <p:spPr>
          <a:xfrm>
            <a:off x="250825" y="1276350"/>
            <a:ext cx="8785225" cy="2946400"/>
          </a:xfrm>
        </p:spPr>
        <p:txBody>
          <a:bodyPr/>
          <a:lstStyle/>
          <a:p>
            <a:pPr>
              <a:buFont typeface="Franklin Gothic Medium" panose="020B0603020102020204" pitchFamily="34" charset="0"/>
              <a:buAutoNum type="arabicPeriod"/>
              <a:defRPr/>
            </a:pPr>
            <a:r>
              <a:rPr lang="zh-CN" altLang="en-US" b="1" dirty="0">
                <a:solidFill>
                  <a:srgbClr val="FF0000"/>
                </a:solidFill>
              </a:rPr>
              <a:t>选择</a:t>
            </a:r>
            <a:r>
              <a:rPr lang="zh-CN" altLang="en-US" b="1" dirty="0">
                <a:solidFill>
                  <a:srgbClr val="0033CC"/>
                </a:solidFill>
              </a:rPr>
              <a:t>两个素数</a:t>
            </a:r>
            <a:r>
              <a:rPr lang="en-US" altLang="zh-CN" b="1" dirty="0">
                <a:solidFill>
                  <a:srgbClr val="0033CC"/>
                </a:solidFill>
              </a:rPr>
              <a:t>p</a:t>
            </a:r>
            <a:r>
              <a:rPr lang="zh-CN" altLang="en-US" b="1" dirty="0">
                <a:solidFill>
                  <a:srgbClr val="0033CC"/>
                </a:solidFill>
              </a:rPr>
              <a:t>和</a:t>
            </a:r>
            <a:r>
              <a:rPr lang="en-US" altLang="zh-CN" b="1" dirty="0">
                <a:solidFill>
                  <a:srgbClr val="0033CC"/>
                </a:solidFill>
              </a:rPr>
              <a:t>q</a:t>
            </a:r>
            <a:r>
              <a:rPr lang="en-US" altLang="zh-CN" b="1" dirty="0">
                <a:solidFill>
                  <a:srgbClr val="FF0000"/>
                </a:solidFill>
                <a:sym typeface="Wingdings" panose="05000000000000000000" pitchFamily="2" charset="2"/>
              </a:rPr>
              <a:t>   </a:t>
            </a:r>
            <a:r>
              <a:rPr lang="zh-CN" altLang="en-US" b="1" dirty="0">
                <a:solidFill>
                  <a:srgbClr val="FF0000"/>
                </a:solidFill>
              </a:rPr>
              <a:t>计算</a:t>
            </a:r>
            <a:r>
              <a:rPr lang="en-US" altLang="zh-CN" b="1" dirty="0">
                <a:solidFill>
                  <a:srgbClr val="0033CC"/>
                </a:solidFill>
              </a:rPr>
              <a:t>n=p*q</a:t>
            </a:r>
            <a:r>
              <a:rPr lang="zh-CN" altLang="en-US" b="1" dirty="0"/>
              <a:t>和</a:t>
            </a:r>
            <a:r>
              <a:rPr lang="zh-CN" altLang="en-US" b="1" dirty="0">
                <a:solidFill>
                  <a:srgbClr val="0033CC"/>
                </a:solidFill>
              </a:rPr>
              <a:t>欧拉函数</a:t>
            </a:r>
            <a:r>
              <a:rPr lang="el-GR" altLang="zh-CN" b="1" dirty="0">
                <a:solidFill>
                  <a:srgbClr val="0033CC"/>
                </a:solidFill>
              </a:rPr>
              <a:t>φ(</a:t>
            </a:r>
            <a:r>
              <a:rPr lang="en-US" altLang="zh-CN" b="1" dirty="0">
                <a:solidFill>
                  <a:srgbClr val="0033CC"/>
                </a:solidFill>
              </a:rPr>
              <a:t>n)=(p-1)(q-1)</a:t>
            </a:r>
            <a:r>
              <a:rPr lang="zh-CN" altLang="en-US" b="1" dirty="0"/>
              <a:t>，</a:t>
            </a:r>
            <a:r>
              <a:rPr lang="zh-CN" altLang="en-US" b="1" u="sng" dirty="0">
                <a:solidFill>
                  <a:srgbClr val="FF0000"/>
                </a:solidFill>
                <a:effectLst>
                  <a:outerShdw blurRad="38100" dist="38100" dir="2700000" algn="tl">
                    <a:srgbClr val="000000">
                      <a:alpha val="43137"/>
                    </a:srgbClr>
                  </a:outerShdw>
                </a:effectLst>
              </a:rPr>
              <a:t>选择</a:t>
            </a:r>
            <a:r>
              <a:rPr lang="zh-CN" altLang="en-US" b="1" u="sng" dirty="0">
                <a:solidFill>
                  <a:srgbClr val="0033CC"/>
                </a:solidFill>
                <a:effectLst>
                  <a:outerShdw blurRad="38100" dist="38100" dir="2700000" algn="tl">
                    <a:srgbClr val="000000">
                      <a:alpha val="43137"/>
                    </a:srgbClr>
                  </a:outerShdw>
                </a:effectLst>
              </a:rPr>
              <a:t>整数</a:t>
            </a:r>
            <a:r>
              <a:rPr lang="en-US" altLang="zh-CN" b="1" u="sng" dirty="0">
                <a:solidFill>
                  <a:srgbClr val="0033CC"/>
                </a:solidFill>
                <a:effectLst>
                  <a:outerShdw blurRad="38100" dist="38100" dir="2700000" algn="tl">
                    <a:srgbClr val="000000">
                      <a:alpha val="43137"/>
                    </a:srgbClr>
                  </a:outerShdw>
                </a:effectLst>
              </a:rPr>
              <a:t>e</a:t>
            </a:r>
            <a:r>
              <a:rPr lang="zh-CN" altLang="en-US" b="1" u="sng" dirty="0">
                <a:effectLst>
                  <a:outerShdw blurRad="38100" dist="38100" dir="2700000" algn="tl">
                    <a:srgbClr val="000000">
                      <a:alpha val="43137"/>
                    </a:srgbClr>
                  </a:outerShdw>
                </a:effectLst>
              </a:rPr>
              <a:t>，</a:t>
            </a:r>
            <a:r>
              <a:rPr lang="zh-CN" altLang="en-US" b="1" u="sng" dirty="0">
                <a:solidFill>
                  <a:srgbClr val="FF0000"/>
                </a:solidFill>
                <a:effectLst>
                  <a:outerShdw blurRad="38100" dist="38100" dir="2700000" algn="tl">
                    <a:srgbClr val="000000">
                      <a:alpha val="43137"/>
                    </a:srgbClr>
                  </a:outerShdw>
                </a:effectLst>
              </a:rPr>
              <a:t>使</a:t>
            </a:r>
            <a:r>
              <a:rPr lang="en-US" altLang="zh-CN" b="1" u="sng" dirty="0" err="1">
                <a:solidFill>
                  <a:srgbClr val="0033CC"/>
                </a:solidFill>
                <a:effectLst>
                  <a:outerShdw blurRad="38100" dist="38100" dir="2700000" algn="tl">
                    <a:srgbClr val="000000">
                      <a:alpha val="43137"/>
                    </a:srgbClr>
                  </a:outerShdw>
                </a:effectLst>
              </a:rPr>
              <a:t>gcd</a:t>
            </a:r>
            <a:r>
              <a:rPr lang="en-US" altLang="zh-CN" b="1" u="sng" dirty="0">
                <a:solidFill>
                  <a:srgbClr val="0033CC"/>
                </a:solidFill>
                <a:effectLst>
                  <a:outerShdw blurRad="38100" dist="38100" dir="2700000" algn="tl">
                    <a:srgbClr val="000000">
                      <a:alpha val="43137"/>
                    </a:srgbClr>
                  </a:outerShdw>
                </a:effectLst>
              </a:rPr>
              <a:t>(</a:t>
            </a:r>
            <a:r>
              <a:rPr lang="el-GR" altLang="zh-CN" b="1" u="sng" dirty="0">
                <a:solidFill>
                  <a:srgbClr val="0033CC"/>
                </a:solidFill>
                <a:effectLst>
                  <a:outerShdw blurRad="38100" dist="38100" dir="2700000" algn="tl">
                    <a:srgbClr val="000000">
                      <a:alpha val="43137"/>
                    </a:srgbClr>
                  </a:outerShdw>
                </a:effectLst>
              </a:rPr>
              <a:t>φ(</a:t>
            </a:r>
            <a:r>
              <a:rPr lang="en-US" altLang="zh-CN" b="1" u="sng" dirty="0">
                <a:solidFill>
                  <a:srgbClr val="0033CC"/>
                </a:solidFill>
                <a:effectLst>
                  <a:outerShdw blurRad="38100" dist="38100" dir="2700000" algn="tl">
                    <a:srgbClr val="000000">
                      <a:alpha val="43137"/>
                    </a:srgbClr>
                  </a:outerShdw>
                </a:effectLst>
              </a:rPr>
              <a:t>n), e)=1</a:t>
            </a:r>
            <a:r>
              <a:rPr lang="zh-CN" altLang="en-US" b="1" u="sng" dirty="0">
                <a:effectLst>
                  <a:outerShdw blurRad="38100" dist="38100" dir="2700000" algn="tl">
                    <a:srgbClr val="000000">
                      <a:alpha val="43137"/>
                    </a:srgbClr>
                  </a:outerShdw>
                </a:effectLst>
              </a:rPr>
              <a:t>（即</a:t>
            </a:r>
            <a:r>
              <a:rPr lang="el-GR" altLang="zh-CN" b="1" u="sng" dirty="0">
                <a:effectLst>
                  <a:outerShdw blurRad="38100" dist="38100" dir="2700000" algn="tl">
                    <a:srgbClr val="000000">
                      <a:alpha val="43137"/>
                    </a:srgbClr>
                  </a:outerShdw>
                </a:effectLst>
              </a:rPr>
              <a:t>φ(</a:t>
            </a:r>
            <a:r>
              <a:rPr lang="en-US" altLang="zh-CN" b="1" u="sng" dirty="0">
                <a:effectLst>
                  <a:outerShdw blurRad="38100" dist="38100" dir="2700000" algn="tl">
                    <a:srgbClr val="000000">
                      <a:alpha val="43137"/>
                    </a:srgbClr>
                  </a:outerShdw>
                </a:effectLst>
              </a:rPr>
              <a:t>n)</a:t>
            </a:r>
            <a:r>
              <a:rPr lang="zh-CN" altLang="en-US" b="1" u="sng" dirty="0">
                <a:effectLst>
                  <a:outerShdw blurRad="38100" dist="38100" dir="2700000" algn="tl">
                    <a:srgbClr val="000000">
                      <a:alpha val="43137"/>
                    </a:srgbClr>
                  </a:outerShdw>
                </a:effectLst>
              </a:rPr>
              <a:t>和</a:t>
            </a:r>
            <a:r>
              <a:rPr lang="en-US" altLang="zh-CN" b="1" u="sng" dirty="0">
                <a:effectLst>
                  <a:outerShdw blurRad="38100" dist="38100" dir="2700000" algn="tl">
                    <a:srgbClr val="000000">
                      <a:alpha val="43137"/>
                    </a:srgbClr>
                  </a:outerShdw>
                </a:effectLst>
              </a:rPr>
              <a:t>e</a:t>
            </a:r>
            <a:r>
              <a:rPr lang="zh-CN" altLang="en-US" b="1" u="sng" dirty="0">
                <a:effectLst>
                  <a:outerShdw blurRad="38100" dist="38100" dir="2700000" algn="tl">
                    <a:srgbClr val="000000">
                      <a:alpha val="43137"/>
                    </a:srgbClr>
                  </a:outerShdw>
                </a:effectLst>
              </a:rPr>
              <a:t>是互素），</a:t>
            </a:r>
            <a:r>
              <a:rPr lang="en-US" altLang="zh-CN" b="1" u="sng" dirty="0">
                <a:solidFill>
                  <a:srgbClr val="0033CC"/>
                </a:solidFill>
                <a:effectLst>
                  <a:outerShdw blurRad="38100" dist="38100" dir="2700000" algn="tl">
                    <a:srgbClr val="000000">
                      <a:alpha val="43137"/>
                    </a:srgbClr>
                  </a:outerShdw>
                </a:effectLst>
              </a:rPr>
              <a:t>1&lt;e&lt;</a:t>
            </a:r>
            <a:r>
              <a:rPr lang="el-GR" altLang="zh-CN" b="1" u="sng" dirty="0">
                <a:solidFill>
                  <a:srgbClr val="0033CC"/>
                </a:solidFill>
                <a:effectLst>
                  <a:outerShdw blurRad="38100" dist="38100" dir="2700000" algn="tl">
                    <a:srgbClr val="000000">
                      <a:alpha val="43137"/>
                    </a:srgbClr>
                  </a:outerShdw>
                </a:effectLst>
              </a:rPr>
              <a:t>φ(</a:t>
            </a:r>
            <a:r>
              <a:rPr lang="en-US" altLang="zh-CN" b="1" u="sng" dirty="0">
                <a:solidFill>
                  <a:srgbClr val="0033CC"/>
                </a:solidFill>
                <a:effectLst>
                  <a:outerShdw blurRad="38100" dist="38100" dir="2700000" algn="tl">
                    <a:srgbClr val="000000">
                      <a:alpha val="43137"/>
                    </a:srgbClr>
                  </a:outerShdw>
                </a:effectLst>
              </a:rPr>
              <a:t>n)</a:t>
            </a:r>
            <a:r>
              <a:rPr lang="zh-CN" altLang="en-US" b="1" dirty="0"/>
              <a:t>；</a:t>
            </a:r>
            <a:endParaRPr lang="en-US" altLang="zh-CN" b="1" dirty="0"/>
          </a:p>
          <a:p>
            <a:pPr>
              <a:buFont typeface="Franklin Gothic Medium" panose="020B0603020102020204" pitchFamily="34" charset="0"/>
              <a:buAutoNum type="arabicPeriod"/>
              <a:defRPr/>
            </a:pPr>
            <a:r>
              <a:rPr lang="zh-CN" altLang="en-US" b="1" dirty="0">
                <a:solidFill>
                  <a:srgbClr val="FF0000"/>
                </a:solidFill>
              </a:rPr>
              <a:t>计算</a:t>
            </a:r>
            <a:r>
              <a:rPr lang="en-US" altLang="zh-CN" b="1" dirty="0">
                <a:solidFill>
                  <a:srgbClr val="0033CC"/>
                </a:solidFill>
              </a:rPr>
              <a:t>e</a:t>
            </a:r>
            <a:r>
              <a:rPr lang="zh-CN" altLang="en-US" b="1" dirty="0">
                <a:solidFill>
                  <a:srgbClr val="0033CC"/>
                </a:solidFill>
              </a:rPr>
              <a:t>的逆元</a:t>
            </a:r>
            <a:r>
              <a:rPr lang="en-US" altLang="zh-CN" b="1" dirty="0">
                <a:solidFill>
                  <a:srgbClr val="0033CC"/>
                </a:solidFill>
              </a:rPr>
              <a:t>d=e</a:t>
            </a:r>
            <a:r>
              <a:rPr lang="en-US" altLang="zh-CN" b="1" baseline="30000" dirty="0">
                <a:solidFill>
                  <a:srgbClr val="0033CC"/>
                </a:solidFill>
              </a:rPr>
              <a:t>-1</a:t>
            </a:r>
            <a:r>
              <a:rPr lang="en-US" altLang="zh-CN" b="1" dirty="0">
                <a:solidFill>
                  <a:srgbClr val="0033CC"/>
                </a:solidFill>
              </a:rPr>
              <a:t>mod </a:t>
            </a:r>
            <a:r>
              <a:rPr lang="el-GR" altLang="zh-CN" b="1" dirty="0">
                <a:solidFill>
                  <a:srgbClr val="0033CC"/>
                </a:solidFill>
              </a:rPr>
              <a:t>φ(</a:t>
            </a:r>
            <a:r>
              <a:rPr lang="en-US" altLang="zh-CN" b="1" dirty="0">
                <a:solidFill>
                  <a:srgbClr val="0033CC"/>
                </a:solidFill>
              </a:rPr>
              <a:t>n)</a:t>
            </a:r>
            <a:r>
              <a:rPr lang="zh-CN" altLang="en-US" b="1" dirty="0">
                <a:solidFill>
                  <a:srgbClr val="0033CC"/>
                </a:solidFill>
              </a:rPr>
              <a:t>（即</a:t>
            </a:r>
            <a:r>
              <a:rPr lang="en-US" altLang="zh-CN" b="1" dirty="0">
                <a:solidFill>
                  <a:srgbClr val="0033CC"/>
                </a:solidFill>
              </a:rPr>
              <a:t>ed = 1 mod</a:t>
            </a:r>
            <a:r>
              <a:rPr lang="el-GR" altLang="zh-CN" b="1" dirty="0">
                <a:solidFill>
                  <a:srgbClr val="0033CC"/>
                </a:solidFill>
              </a:rPr>
              <a:t> φ(</a:t>
            </a:r>
            <a:r>
              <a:rPr lang="en-US" altLang="zh-CN" b="1" dirty="0">
                <a:solidFill>
                  <a:srgbClr val="0033CC"/>
                </a:solidFill>
              </a:rPr>
              <a:t>n)</a:t>
            </a:r>
            <a:r>
              <a:rPr lang="zh-CN" altLang="en-US" b="1" dirty="0">
                <a:solidFill>
                  <a:srgbClr val="0033CC"/>
                </a:solidFill>
              </a:rPr>
              <a:t>）</a:t>
            </a:r>
            <a:r>
              <a:rPr lang="zh-CN" altLang="en-US" b="1" dirty="0"/>
              <a:t>；</a:t>
            </a:r>
            <a:endParaRPr lang="en-US" altLang="zh-CN" b="1" dirty="0">
              <a:sym typeface="Wingdings" panose="05000000000000000000" pitchFamily="2" charset="2"/>
            </a:endParaRPr>
          </a:p>
          <a:p>
            <a:pPr>
              <a:buFont typeface="Franklin Gothic Medium" panose="020B0603020102020204" pitchFamily="34" charset="0"/>
              <a:buAutoNum type="arabicPeriod"/>
              <a:defRPr/>
            </a:pPr>
            <a:r>
              <a:rPr lang="zh-CN" altLang="en-US" b="1" dirty="0">
                <a:solidFill>
                  <a:srgbClr val="FF0000"/>
                </a:solidFill>
              </a:rPr>
              <a:t>得到</a:t>
            </a:r>
            <a:r>
              <a:rPr lang="zh-CN" altLang="en-US" b="1" dirty="0">
                <a:solidFill>
                  <a:srgbClr val="0033CC"/>
                </a:solidFill>
              </a:rPr>
              <a:t>公钥</a:t>
            </a:r>
            <a:r>
              <a:rPr lang="en-US" altLang="zh-CN" b="1" dirty="0" err="1">
                <a:solidFill>
                  <a:srgbClr val="0033CC"/>
                </a:solidFill>
              </a:rPr>
              <a:t>K</a:t>
            </a:r>
            <a:r>
              <a:rPr lang="en-US" altLang="zh-CN" sz="1100" b="1" dirty="0" err="1">
                <a:solidFill>
                  <a:srgbClr val="0033CC"/>
                </a:solidFill>
              </a:rPr>
              <a:t>pub</a:t>
            </a:r>
            <a:r>
              <a:rPr lang="zh-CN" altLang="en-US" b="1" dirty="0">
                <a:solidFill>
                  <a:srgbClr val="0033CC"/>
                </a:solidFill>
              </a:rPr>
              <a:t>＝</a:t>
            </a:r>
            <a:r>
              <a:rPr lang="en-US" altLang="zh-CN" b="1" dirty="0">
                <a:solidFill>
                  <a:srgbClr val="0033CC"/>
                </a:solidFill>
              </a:rPr>
              <a:t>{e, n}</a:t>
            </a:r>
            <a:r>
              <a:rPr lang="zh-CN" altLang="en-US" b="1" dirty="0"/>
              <a:t>，</a:t>
            </a:r>
            <a:r>
              <a:rPr lang="zh-CN" altLang="en-US" b="1" dirty="0">
                <a:solidFill>
                  <a:srgbClr val="0033CC"/>
                </a:solidFill>
              </a:rPr>
              <a:t>私钥</a:t>
            </a:r>
            <a:r>
              <a:rPr lang="en-US" altLang="zh-CN" b="1" dirty="0" err="1">
                <a:solidFill>
                  <a:srgbClr val="0033CC"/>
                </a:solidFill>
              </a:rPr>
              <a:t>K</a:t>
            </a:r>
            <a:r>
              <a:rPr lang="en-US" altLang="zh-CN" sz="1100" b="1" dirty="0" err="1">
                <a:solidFill>
                  <a:srgbClr val="0033CC"/>
                </a:solidFill>
              </a:rPr>
              <a:t>pri</a:t>
            </a:r>
            <a:r>
              <a:rPr lang="zh-CN" altLang="en-US" b="1" dirty="0">
                <a:solidFill>
                  <a:srgbClr val="0033CC"/>
                </a:solidFill>
              </a:rPr>
              <a:t>＝</a:t>
            </a:r>
            <a:r>
              <a:rPr lang="en-US" altLang="zh-CN" b="1" dirty="0">
                <a:solidFill>
                  <a:srgbClr val="0033CC"/>
                </a:solidFill>
              </a:rPr>
              <a:t>{d, n}</a:t>
            </a:r>
            <a:r>
              <a:rPr lang="zh-CN" altLang="en-US" b="1" dirty="0"/>
              <a:t>（</a:t>
            </a:r>
            <a:r>
              <a:rPr lang="zh-CN" altLang="en-US" b="1" dirty="0">
                <a:solidFill>
                  <a:srgbClr val="FF0000"/>
                </a:solidFill>
              </a:rPr>
              <a:t>公开</a:t>
            </a:r>
            <a:r>
              <a:rPr lang="zh-CN" altLang="en-US" b="1" dirty="0">
                <a:solidFill>
                  <a:srgbClr val="0033CC"/>
                </a:solidFill>
              </a:rPr>
              <a:t>公钥</a:t>
            </a:r>
            <a:r>
              <a:rPr lang="en-US" altLang="zh-CN" b="1" dirty="0" err="1">
                <a:solidFill>
                  <a:srgbClr val="0033CC"/>
                </a:solidFill>
              </a:rPr>
              <a:t>K</a:t>
            </a:r>
            <a:r>
              <a:rPr lang="en-US" altLang="zh-CN" sz="1100" b="1" dirty="0" err="1">
                <a:solidFill>
                  <a:srgbClr val="0033CC"/>
                </a:solidFill>
              </a:rPr>
              <a:t>pub</a:t>
            </a:r>
            <a:r>
              <a:rPr lang="en-US" altLang="zh-CN" b="1" dirty="0">
                <a:solidFill>
                  <a:srgbClr val="0033CC"/>
                </a:solidFill>
              </a:rPr>
              <a:t> </a:t>
            </a:r>
            <a:r>
              <a:rPr lang="zh-CN" altLang="en-US" b="1" dirty="0"/>
              <a:t>，</a:t>
            </a:r>
            <a:r>
              <a:rPr lang="zh-CN" altLang="en-US" b="1" dirty="0">
                <a:solidFill>
                  <a:srgbClr val="FF0000"/>
                </a:solidFill>
              </a:rPr>
              <a:t>保密</a:t>
            </a:r>
            <a:r>
              <a:rPr lang="zh-CN" altLang="en-US" b="1" dirty="0">
                <a:solidFill>
                  <a:srgbClr val="0033CC"/>
                </a:solidFill>
              </a:rPr>
              <a:t>私钥</a:t>
            </a:r>
            <a:r>
              <a:rPr lang="en-US" altLang="zh-CN" b="1" dirty="0" err="1">
                <a:solidFill>
                  <a:srgbClr val="0033CC"/>
                </a:solidFill>
              </a:rPr>
              <a:t>K</a:t>
            </a:r>
            <a:r>
              <a:rPr lang="en-US" altLang="zh-CN" sz="1100" b="1" dirty="0" err="1">
                <a:solidFill>
                  <a:srgbClr val="0033CC"/>
                </a:solidFill>
              </a:rPr>
              <a:t>pri</a:t>
            </a:r>
            <a:r>
              <a:rPr lang="en-US" altLang="zh-CN" sz="1100" b="1" dirty="0">
                <a:solidFill>
                  <a:srgbClr val="0033CC"/>
                </a:solidFill>
              </a:rPr>
              <a:t> </a:t>
            </a:r>
            <a:r>
              <a:rPr lang="zh-CN" altLang="en-US" b="1" dirty="0"/>
              <a:t>）；</a:t>
            </a:r>
            <a:endParaRPr lang="en-US" altLang="zh-CN" b="1" dirty="0"/>
          </a:p>
          <a:p>
            <a:pPr>
              <a:buFont typeface="Wingdings" panose="05000000000000000000" pitchFamily="2" charset="2"/>
              <a:buNone/>
              <a:defRPr/>
            </a:pPr>
            <a:r>
              <a:rPr lang="en-US" altLang="zh-CN" b="1" dirty="0"/>
              <a:t>								</a:t>
            </a:r>
            <a:r>
              <a:rPr lang="en-US" altLang="zh-CN" b="1" dirty="0">
                <a:solidFill>
                  <a:srgbClr val="FF0000"/>
                </a:solidFill>
              </a:rPr>
              <a:t>【1-3</a:t>
            </a:r>
            <a:r>
              <a:rPr lang="zh-CN" altLang="en-US" b="1" dirty="0">
                <a:solidFill>
                  <a:srgbClr val="FF0000"/>
                </a:solidFill>
              </a:rPr>
              <a:t>步为初始化阶段</a:t>
            </a:r>
            <a:r>
              <a:rPr lang="en-US" altLang="zh-CN" b="1" dirty="0">
                <a:solidFill>
                  <a:srgbClr val="FF0000"/>
                </a:solidFill>
              </a:rPr>
              <a:t>】</a:t>
            </a:r>
            <a:endParaRPr lang="zh-CN" altLang="en-US" b="1" dirty="0">
              <a:solidFill>
                <a:srgbClr val="FF0000"/>
              </a:solidFill>
            </a:endParaRPr>
          </a:p>
          <a:p>
            <a:pPr>
              <a:buFont typeface="Franklin Gothic Medium" panose="020B0603020102020204" pitchFamily="34" charset="0"/>
              <a:buAutoNum type="arabicPeriod" startAt="4"/>
              <a:defRPr/>
            </a:pPr>
            <a:r>
              <a:rPr lang="zh-CN" altLang="en-US" b="1" dirty="0">
                <a:solidFill>
                  <a:srgbClr val="FF0000"/>
                </a:solidFill>
              </a:rPr>
              <a:t>加密</a:t>
            </a:r>
            <a:r>
              <a:rPr lang="en-US" altLang="zh-CN" b="1" dirty="0"/>
              <a:t>(</a:t>
            </a:r>
            <a:r>
              <a:rPr lang="zh-CN" altLang="en-US" b="1" dirty="0">
                <a:solidFill>
                  <a:srgbClr val="FF0000"/>
                </a:solidFill>
              </a:rPr>
              <a:t>使用</a:t>
            </a:r>
            <a:r>
              <a:rPr lang="zh-CN" altLang="en-US" b="1" dirty="0">
                <a:solidFill>
                  <a:srgbClr val="0033CC"/>
                </a:solidFill>
              </a:rPr>
              <a:t>公钥</a:t>
            </a:r>
            <a:r>
              <a:rPr lang="en-US" altLang="zh-CN" b="1" dirty="0" err="1">
                <a:solidFill>
                  <a:srgbClr val="0033CC"/>
                </a:solidFill>
              </a:rPr>
              <a:t>K</a:t>
            </a:r>
            <a:r>
              <a:rPr lang="en-US" altLang="zh-CN" sz="1100" b="1" dirty="0" err="1">
                <a:solidFill>
                  <a:srgbClr val="0033CC"/>
                </a:solidFill>
              </a:rPr>
              <a:t>pub</a:t>
            </a:r>
            <a:r>
              <a:rPr lang="en-US" altLang="zh-CN" b="1" dirty="0"/>
              <a:t>)</a:t>
            </a:r>
            <a:r>
              <a:rPr lang="zh-CN" altLang="en-US" b="1" dirty="0"/>
              <a:t>：</a:t>
            </a:r>
            <a:r>
              <a:rPr lang="zh-CN" altLang="en-US" b="1" dirty="0">
                <a:solidFill>
                  <a:srgbClr val="FF0000"/>
                </a:solidFill>
              </a:rPr>
              <a:t>对于</a:t>
            </a:r>
            <a:r>
              <a:rPr lang="zh-CN" altLang="en-US" b="1" u="sng" dirty="0">
                <a:solidFill>
                  <a:srgbClr val="0033CC"/>
                </a:solidFill>
                <a:effectLst>
                  <a:outerShdw blurRad="38100" dist="38100" dir="2700000" algn="tl">
                    <a:srgbClr val="000000">
                      <a:alpha val="43137"/>
                    </a:srgbClr>
                  </a:outerShdw>
                </a:effectLst>
              </a:rPr>
              <a:t>明文</a:t>
            </a:r>
            <a:r>
              <a:rPr lang="en-US" altLang="zh-CN" b="1" u="sng" dirty="0">
                <a:solidFill>
                  <a:srgbClr val="0033CC"/>
                </a:solidFill>
                <a:effectLst>
                  <a:outerShdw blurRad="38100" dist="38100" dir="2700000" algn="tl">
                    <a:srgbClr val="000000">
                      <a:alpha val="43137"/>
                    </a:srgbClr>
                  </a:outerShdw>
                </a:effectLst>
              </a:rPr>
              <a:t>m&lt;n</a:t>
            </a:r>
            <a:r>
              <a:rPr lang="zh-CN" altLang="en-US" b="1" dirty="0"/>
              <a:t>，</a:t>
            </a:r>
            <a:r>
              <a:rPr lang="zh-CN" altLang="en-US" b="1" dirty="0">
                <a:solidFill>
                  <a:srgbClr val="FF0000"/>
                </a:solidFill>
              </a:rPr>
              <a:t>密文</a:t>
            </a:r>
            <a:r>
              <a:rPr lang="en-US" altLang="zh-CN" b="1" dirty="0">
                <a:solidFill>
                  <a:srgbClr val="FF0000"/>
                </a:solidFill>
              </a:rPr>
              <a:t>c=m</a:t>
            </a:r>
            <a:r>
              <a:rPr lang="en-US" altLang="zh-CN" b="1" baseline="30000" dirty="0">
                <a:solidFill>
                  <a:srgbClr val="FF0000"/>
                </a:solidFill>
              </a:rPr>
              <a:t>e </a:t>
            </a:r>
            <a:r>
              <a:rPr lang="en-US" altLang="zh-CN" b="1" dirty="0">
                <a:solidFill>
                  <a:srgbClr val="FF0000"/>
                </a:solidFill>
              </a:rPr>
              <a:t>mod n</a:t>
            </a:r>
          </a:p>
          <a:p>
            <a:pPr>
              <a:buFont typeface="Wingdings" panose="05000000000000000000" pitchFamily="2" charset="2"/>
              <a:buNone/>
              <a:defRPr/>
            </a:pPr>
            <a:r>
              <a:rPr lang="en-US" altLang="zh-CN" b="1" dirty="0">
                <a:solidFill>
                  <a:srgbClr val="FF0000"/>
                </a:solidFill>
              </a:rPr>
              <a:t>								【4</a:t>
            </a:r>
            <a:r>
              <a:rPr lang="zh-CN" altLang="en-US" b="1" dirty="0">
                <a:solidFill>
                  <a:srgbClr val="FF0000"/>
                </a:solidFill>
              </a:rPr>
              <a:t>步为加密阶段</a:t>
            </a:r>
            <a:r>
              <a:rPr lang="en-US" altLang="zh-CN" b="1" dirty="0">
                <a:solidFill>
                  <a:srgbClr val="FF0000"/>
                </a:solidFill>
              </a:rPr>
              <a:t>】</a:t>
            </a:r>
          </a:p>
          <a:p>
            <a:pPr>
              <a:buFont typeface="Franklin Gothic Medium" panose="020B0603020102020204" pitchFamily="34" charset="0"/>
              <a:buAutoNum type="arabicPeriod" startAt="5"/>
              <a:defRPr/>
            </a:pPr>
            <a:r>
              <a:rPr lang="zh-CN" altLang="en-US" b="1" dirty="0">
                <a:solidFill>
                  <a:srgbClr val="FF0000"/>
                </a:solidFill>
              </a:rPr>
              <a:t>解密</a:t>
            </a:r>
            <a:r>
              <a:rPr lang="en-US" altLang="zh-CN" b="1" dirty="0"/>
              <a:t>(</a:t>
            </a:r>
            <a:r>
              <a:rPr lang="zh-CN" altLang="en-US" b="1" dirty="0">
                <a:solidFill>
                  <a:srgbClr val="FF0000"/>
                </a:solidFill>
              </a:rPr>
              <a:t>使用</a:t>
            </a:r>
            <a:r>
              <a:rPr lang="zh-CN" altLang="en-US" b="1" dirty="0">
                <a:solidFill>
                  <a:srgbClr val="0033CC"/>
                </a:solidFill>
              </a:rPr>
              <a:t>私钥</a:t>
            </a:r>
            <a:r>
              <a:rPr lang="en-US" altLang="zh-CN" b="1" dirty="0" err="1">
                <a:solidFill>
                  <a:srgbClr val="0033CC"/>
                </a:solidFill>
              </a:rPr>
              <a:t>K</a:t>
            </a:r>
            <a:r>
              <a:rPr lang="en-US" altLang="zh-CN" sz="1100" b="1" dirty="0" err="1">
                <a:solidFill>
                  <a:srgbClr val="0033CC"/>
                </a:solidFill>
              </a:rPr>
              <a:t>pri</a:t>
            </a:r>
            <a:r>
              <a:rPr lang="en-US" altLang="zh-CN" b="1" dirty="0"/>
              <a:t>)</a:t>
            </a:r>
            <a:r>
              <a:rPr lang="zh-CN" altLang="en-US" b="1" dirty="0"/>
              <a:t>：</a:t>
            </a:r>
            <a:r>
              <a:rPr lang="zh-CN" altLang="en-US" b="1" dirty="0">
                <a:solidFill>
                  <a:srgbClr val="FF0000"/>
                </a:solidFill>
              </a:rPr>
              <a:t>对于</a:t>
            </a:r>
            <a:r>
              <a:rPr lang="zh-CN" altLang="en-US" b="1" dirty="0">
                <a:solidFill>
                  <a:srgbClr val="0033CC"/>
                </a:solidFill>
              </a:rPr>
              <a:t>密文</a:t>
            </a:r>
            <a:r>
              <a:rPr lang="en-US" altLang="zh-CN" b="1" dirty="0">
                <a:solidFill>
                  <a:srgbClr val="0033CC"/>
                </a:solidFill>
              </a:rPr>
              <a:t>c</a:t>
            </a:r>
            <a:r>
              <a:rPr lang="zh-CN" altLang="en-US" b="1" dirty="0"/>
              <a:t>，</a:t>
            </a:r>
            <a:r>
              <a:rPr lang="zh-CN" altLang="en-US" b="1" dirty="0">
                <a:solidFill>
                  <a:srgbClr val="FF0000"/>
                </a:solidFill>
              </a:rPr>
              <a:t>明文</a:t>
            </a:r>
            <a:r>
              <a:rPr lang="en-US" altLang="zh-CN" b="1" dirty="0">
                <a:solidFill>
                  <a:srgbClr val="FF0000"/>
                </a:solidFill>
              </a:rPr>
              <a:t>m=c</a:t>
            </a:r>
            <a:r>
              <a:rPr lang="en-US" altLang="zh-CN" b="1" baseline="30000" dirty="0">
                <a:solidFill>
                  <a:srgbClr val="FF0000"/>
                </a:solidFill>
              </a:rPr>
              <a:t>d</a:t>
            </a:r>
            <a:r>
              <a:rPr lang="en-US" altLang="zh-CN" b="1" dirty="0">
                <a:solidFill>
                  <a:srgbClr val="FF0000"/>
                </a:solidFill>
              </a:rPr>
              <a:t> mod n</a:t>
            </a:r>
          </a:p>
          <a:p>
            <a:pPr>
              <a:buFont typeface="Wingdings" panose="05000000000000000000" pitchFamily="2" charset="2"/>
              <a:buNone/>
              <a:defRPr/>
            </a:pPr>
            <a:r>
              <a:rPr lang="en-US" altLang="zh-CN" b="1" dirty="0">
                <a:solidFill>
                  <a:srgbClr val="FF0000"/>
                </a:solidFill>
              </a:rPr>
              <a:t>								【5</a:t>
            </a:r>
            <a:r>
              <a:rPr lang="zh-CN" altLang="en-US" b="1" dirty="0">
                <a:solidFill>
                  <a:srgbClr val="FF0000"/>
                </a:solidFill>
              </a:rPr>
              <a:t>步为解密阶段</a:t>
            </a:r>
            <a:r>
              <a:rPr lang="en-US" altLang="zh-CN" b="1" dirty="0">
                <a:solidFill>
                  <a:srgbClr val="FF0000"/>
                </a:solidFill>
              </a:rPr>
              <a:t>】</a:t>
            </a:r>
            <a:endParaRPr lang="zh-CN" altLang="en-US" b="1" dirty="0"/>
          </a:p>
          <a:p>
            <a:pPr>
              <a:buFont typeface="Wingdings" panose="05000000000000000000" pitchFamily="2" charset="2"/>
              <a:buNone/>
              <a:defRPr/>
            </a:pPr>
            <a:endParaRPr lang="en-US" altLang="zh-CN" b="1" dirty="0">
              <a:solidFill>
                <a:srgbClr val="FF0000"/>
              </a:solidFill>
            </a:endParaRPr>
          </a:p>
        </p:txBody>
      </p:sp>
      <p:sp>
        <p:nvSpPr>
          <p:cNvPr id="4" name="标题 3">
            <a:extLst>
              <a:ext uri="{FF2B5EF4-FFF2-40B4-BE49-F238E27FC236}">
                <a16:creationId xmlns:a16="http://schemas.microsoft.com/office/drawing/2014/main" id="{B59F691B-753E-4788-9237-34AA2ACEE33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6FF7E9B-AAA1-4644-A68D-65536758C6A3}"/>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spTree>
  </p:cSld>
  <p:clrMapOvr>
    <a:masterClrMapping/>
  </p:clrMapOvr>
  <p:transition spd="med">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450005C5-0C9D-4F6F-B0BF-62B192A1F4A8}"/>
              </a:ext>
            </a:extLst>
          </p:cNvPr>
          <p:cNvSpPr>
            <a:spLocks noGrp="1" noChangeArrowheads="1"/>
          </p:cNvSpPr>
          <p:nvPr>
            <p:ph idx="1"/>
          </p:nvPr>
        </p:nvSpPr>
        <p:spPr>
          <a:xfrm>
            <a:off x="34925" y="987574"/>
            <a:ext cx="8785225" cy="2946400"/>
          </a:xfrm>
        </p:spPr>
        <p:txBody>
          <a:bodyPr/>
          <a:lstStyle/>
          <a:p>
            <a:pPr>
              <a:buFont typeface="Wingdings" panose="05000000000000000000" pitchFamily="2" charset="2"/>
              <a:buNone/>
              <a:defRPr/>
            </a:pPr>
            <a:r>
              <a:rPr lang="en-US" altLang="zh-CN" b="1" u="sng" dirty="0">
                <a:effectLst>
                  <a:outerShdw blurRad="38100" dist="38100" dir="2700000" algn="tl">
                    <a:srgbClr val="000000">
                      <a:alpha val="43137"/>
                    </a:srgbClr>
                  </a:outerShdw>
                </a:effectLst>
              </a:rPr>
              <a:t>RSA</a:t>
            </a:r>
            <a:r>
              <a:rPr lang="zh-CN" altLang="en-US" b="1" u="sng" dirty="0">
                <a:effectLst>
                  <a:outerShdw blurRad="38100" dist="38100" dir="2700000" algn="tl">
                    <a:srgbClr val="000000">
                      <a:alpha val="43137"/>
                    </a:srgbClr>
                  </a:outerShdw>
                </a:effectLst>
              </a:rPr>
              <a:t>正确性证明</a:t>
            </a:r>
            <a:r>
              <a:rPr lang="zh-CN" altLang="en-US" b="1" dirty="0"/>
              <a:t>：</a:t>
            </a:r>
            <a:r>
              <a:rPr lang="en-US" altLang="zh-CN" b="1" dirty="0"/>
              <a:t>m=m</a:t>
            </a:r>
            <a:r>
              <a:rPr lang="en-US" altLang="zh-CN" b="1" baseline="30000" dirty="0"/>
              <a:t>ed</a:t>
            </a:r>
            <a:r>
              <a:rPr lang="en-US" altLang="zh-CN" b="1" dirty="0"/>
              <a:t> mod n</a:t>
            </a:r>
          </a:p>
          <a:p>
            <a:pPr>
              <a:buNone/>
              <a:defRPr/>
            </a:pPr>
            <a:r>
              <a:rPr lang="zh-CN" altLang="en-US" b="1" dirty="0"/>
              <a:t>由于：</a:t>
            </a:r>
            <a:r>
              <a:rPr lang="en-US" altLang="zh-CN" b="1" dirty="0"/>
              <a:t>ed = 1 mod</a:t>
            </a:r>
            <a:r>
              <a:rPr lang="el-GR" altLang="zh-CN" b="1" dirty="0"/>
              <a:t> φ(</a:t>
            </a:r>
            <a:r>
              <a:rPr lang="en-US" altLang="zh-CN" b="1" dirty="0"/>
              <a:t>n)</a:t>
            </a:r>
          </a:p>
          <a:p>
            <a:pPr>
              <a:buNone/>
              <a:defRPr/>
            </a:pPr>
            <a:r>
              <a:rPr lang="zh-CN" altLang="en-US" b="1" dirty="0"/>
              <a:t>带入得：</a:t>
            </a:r>
            <a:r>
              <a:rPr lang="en-US" altLang="zh-CN" b="1" dirty="0"/>
              <a:t>m=</a:t>
            </a:r>
            <a:r>
              <a:rPr lang="en-US" altLang="zh-CN" b="1" dirty="0" err="1"/>
              <a:t>m</a:t>
            </a:r>
            <a:r>
              <a:rPr lang="en-US" altLang="zh-CN" b="1" baseline="30000" dirty="0" err="1"/>
              <a:t>k</a:t>
            </a:r>
            <a:r>
              <a:rPr lang="el-GR" altLang="zh-CN" b="1" baseline="30000" dirty="0"/>
              <a:t>φ(</a:t>
            </a:r>
            <a:r>
              <a:rPr lang="en-US" altLang="zh-CN" b="1" baseline="30000" dirty="0"/>
              <a:t>n)+1</a:t>
            </a:r>
            <a:r>
              <a:rPr lang="en-US" altLang="zh-CN" b="1" dirty="0">
                <a:solidFill>
                  <a:srgbClr val="0033CC"/>
                </a:solidFill>
              </a:rPr>
              <a:t> </a:t>
            </a:r>
            <a:r>
              <a:rPr lang="en-US" altLang="zh-CN" b="1" dirty="0"/>
              <a:t>mod n</a:t>
            </a:r>
          </a:p>
          <a:p>
            <a:pPr>
              <a:buNone/>
              <a:defRPr/>
            </a:pPr>
            <a:r>
              <a:rPr lang="zh-CN" altLang="en-US" b="1" dirty="0"/>
              <a:t>以下证明过程中</a:t>
            </a:r>
            <a:r>
              <a:rPr lang="en-US" altLang="zh-CN" b="1" dirty="0"/>
              <a:t>n</a:t>
            </a:r>
            <a:r>
              <a:rPr lang="zh-CN" altLang="en-US" b="1" dirty="0"/>
              <a:t>写成了</a:t>
            </a:r>
            <a:r>
              <a:rPr lang="en-US" altLang="zh-CN" b="1" dirty="0"/>
              <a:t>N</a:t>
            </a:r>
          </a:p>
        </p:txBody>
      </p:sp>
      <p:sp>
        <p:nvSpPr>
          <p:cNvPr id="4" name="标题 3">
            <a:extLst>
              <a:ext uri="{FF2B5EF4-FFF2-40B4-BE49-F238E27FC236}">
                <a16:creationId xmlns:a16="http://schemas.microsoft.com/office/drawing/2014/main" id="{B59F691B-753E-4788-9237-34AA2ACEE33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6FF7E9B-AAA1-4644-A68D-65536758C6A3}"/>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pic>
        <p:nvPicPr>
          <p:cNvPr id="79877" name="图片 6">
            <a:extLst>
              <a:ext uri="{FF2B5EF4-FFF2-40B4-BE49-F238E27FC236}">
                <a16:creationId xmlns:a16="http://schemas.microsoft.com/office/drawing/2014/main" id="{1B59CC1C-2B0E-43EC-B259-33DB77A5F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9" y="2465670"/>
            <a:ext cx="2609303" cy="21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图片 8">
            <a:extLst>
              <a:ext uri="{FF2B5EF4-FFF2-40B4-BE49-F238E27FC236}">
                <a16:creationId xmlns:a16="http://schemas.microsoft.com/office/drawing/2014/main" id="{46D880D6-391A-4979-96EC-74497E6C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914499"/>
            <a:ext cx="588486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879" name="直接连接符 10">
            <a:extLst>
              <a:ext uri="{FF2B5EF4-FFF2-40B4-BE49-F238E27FC236}">
                <a16:creationId xmlns:a16="http://schemas.microsoft.com/office/drawing/2014/main" id="{BDD6A57F-970B-4CDF-BBFC-469788E44447}"/>
              </a:ext>
            </a:extLst>
          </p:cNvPr>
          <p:cNvCxnSpPr>
            <a:cxnSpLocks noChangeShapeType="1"/>
          </p:cNvCxnSpPr>
          <p:nvPr/>
        </p:nvCxnSpPr>
        <p:spPr bwMode="auto">
          <a:xfrm>
            <a:off x="251520" y="2773814"/>
            <a:ext cx="1672628"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9880" name="直接连接符 12">
            <a:extLst>
              <a:ext uri="{FF2B5EF4-FFF2-40B4-BE49-F238E27FC236}">
                <a16:creationId xmlns:a16="http://schemas.microsoft.com/office/drawing/2014/main" id="{5AFDAA47-D11F-478D-90FB-504C1531790F}"/>
              </a:ext>
            </a:extLst>
          </p:cNvPr>
          <p:cNvCxnSpPr>
            <a:cxnSpLocks/>
          </p:cNvCxnSpPr>
          <p:nvPr/>
        </p:nvCxnSpPr>
        <p:spPr bwMode="auto">
          <a:xfrm>
            <a:off x="3273425" y="1165324"/>
            <a:ext cx="1658938"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9881" name="直接连接符 12">
            <a:extLst>
              <a:ext uri="{FF2B5EF4-FFF2-40B4-BE49-F238E27FC236}">
                <a16:creationId xmlns:a16="http://schemas.microsoft.com/office/drawing/2014/main" id="{07AFBA19-E6EF-4DA8-BEC7-1A5F45B487C0}"/>
              </a:ext>
            </a:extLst>
          </p:cNvPr>
          <p:cNvCxnSpPr>
            <a:cxnSpLocks/>
          </p:cNvCxnSpPr>
          <p:nvPr/>
        </p:nvCxnSpPr>
        <p:spPr bwMode="auto">
          <a:xfrm>
            <a:off x="3649663" y="3098899"/>
            <a:ext cx="1785937"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9882" name="直接连接符 12">
            <a:extLst>
              <a:ext uri="{FF2B5EF4-FFF2-40B4-BE49-F238E27FC236}">
                <a16:creationId xmlns:a16="http://schemas.microsoft.com/office/drawing/2014/main" id="{5053609C-8CF7-4C30-AAC2-610E2B222547}"/>
              </a:ext>
            </a:extLst>
          </p:cNvPr>
          <p:cNvCxnSpPr>
            <a:cxnSpLocks/>
          </p:cNvCxnSpPr>
          <p:nvPr/>
        </p:nvCxnSpPr>
        <p:spPr bwMode="auto">
          <a:xfrm>
            <a:off x="4614863" y="3579911"/>
            <a:ext cx="1252537"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1" name="直接连接符 12">
            <a:extLst>
              <a:ext uri="{FF2B5EF4-FFF2-40B4-BE49-F238E27FC236}">
                <a16:creationId xmlns:a16="http://schemas.microsoft.com/office/drawing/2014/main" id="{CE1BF1A1-9B43-4D97-ABA1-E77633365B83}"/>
              </a:ext>
            </a:extLst>
          </p:cNvPr>
          <p:cNvCxnSpPr>
            <a:cxnSpLocks/>
          </p:cNvCxnSpPr>
          <p:nvPr/>
        </p:nvCxnSpPr>
        <p:spPr bwMode="auto">
          <a:xfrm>
            <a:off x="3679826" y="3816230"/>
            <a:ext cx="2980406"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3" name="矩形 2">
            <a:extLst>
              <a:ext uri="{FF2B5EF4-FFF2-40B4-BE49-F238E27FC236}">
                <a16:creationId xmlns:a16="http://schemas.microsoft.com/office/drawing/2014/main" id="{ACB6C08A-5205-4401-BACF-5188AA242AB1}"/>
              </a:ext>
            </a:extLst>
          </p:cNvPr>
          <p:cNvSpPr/>
          <p:nvPr/>
        </p:nvSpPr>
        <p:spPr>
          <a:xfrm>
            <a:off x="1403648" y="3894316"/>
            <a:ext cx="854632" cy="261610"/>
          </a:xfrm>
          <a:prstGeom prst="rect">
            <a:avLst/>
          </a:prstGeom>
        </p:spPr>
        <p:txBody>
          <a:bodyPr wrap="square">
            <a:spAutoFit/>
          </a:bodyPr>
          <a:lstStyle/>
          <a:p>
            <a:r>
              <a:rPr lang="en-US" altLang="zh-CN" sz="1100" b="1" dirty="0"/>
              <a:t>(</a:t>
            </a:r>
            <a:r>
              <a:rPr lang="zh-CN" altLang="en-US" sz="1100" b="1" dirty="0"/>
              <a:t>欧拉定理</a:t>
            </a:r>
            <a:r>
              <a:rPr lang="en-US" altLang="zh-CN" sz="1100" b="1" dirty="0"/>
              <a:t>)</a:t>
            </a:r>
            <a:endParaRPr lang="zh-CN" altLang="en-US" sz="1100" dirty="0"/>
          </a:p>
        </p:txBody>
      </p:sp>
    </p:spTree>
  </p:cSld>
  <p:clrMapOvr>
    <a:masterClrMapping/>
  </p:clrMapOvr>
  <p:transition spd="med">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92F29DAE-2218-45FF-94BE-4AED65461B38}"/>
              </a:ext>
            </a:extLst>
          </p:cNvPr>
          <p:cNvSpPr>
            <a:spLocks noGrp="1" noChangeArrowheads="1"/>
          </p:cNvSpPr>
          <p:nvPr>
            <p:ph idx="1"/>
          </p:nvPr>
        </p:nvSpPr>
        <p:spPr>
          <a:xfrm>
            <a:off x="171450" y="1058863"/>
            <a:ext cx="8864600" cy="1296987"/>
          </a:xfrm>
          <a:solidFill>
            <a:srgbClr val="FFFF00"/>
          </a:solidFill>
        </p:spPr>
        <p:txBody>
          <a:bodyPr/>
          <a:lstStyle/>
          <a:p>
            <a:pPr>
              <a:buFont typeface="Franklin Gothic Medium" panose="020B0603020102020204" pitchFamily="34" charset="0"/>
              <a:buAutoNum type="arabicPeriod"/>
              <a:defRPr/>
            </a:pPr>
            <a:r>
              <a:rPr lang="zh-CN" altLang="en-US" sz="1000" b="1" dirty="0">
                <a:solidFill>
                  <a:srgbClr val="FF0000"/>
                </a:solidFill>
              </a:rPr>
              <a:t>选择</a:t>
            </a:r>
            <a:r>
              <a:rPr lang="zh-CN" altLang="en-US" sz="1000" b="1" dirty="0">
                <a:solidFill>
                  <a:srgbClr val="0033CC"/>
                </a:solidFill>
              </a:rPr>
              <a:t>两个素数</a:t>
            </a:r>
            <a:r>
              <a:rPr lang="en-US" altLang="zh-CN" sz="1000" b="1" dirty="0">
                <a:solidFill>
                  <a:srgbClr val="0033CC"/>
                </a:solidFill>
              </a:rPr>
              <a:t>p</a:t>
            </a:r>
            <a:r>
              <a:rPr lang="zh-CN" altLang="en-US" sz="1000" b="1" dirty="0">
                <a:solidFill>
                  <a:srgbClr val="0033CC"/>
                </a:solidFill>
              </a:rPr>
              <a:t>和</a:t>
            </a:r>
            <a:r>
              <a:rPr lang="en-US" altLang="zh-CN" sz="1000" b="1" dirty="0">
                <a:solidFill>
                  <a:srgbClr val="0033CC"/>
                </a:solidFill>
              </a:rPr>
              <a:t>q</a:t>
            </a:r>
            <a:r>
              <a:rPr lang="en-US" altLang="zh-CN" sz="1000" b="1" dirty="0">
                <a:solidFill>
                  <a:srgbClr val="FF0000"/>
                </a:solidFill>
                <a:sym typeface="Wingdings" panose="05000000000000000000" pitchFamily="2" charset="2"/>
              </a:rPr>
              <a:t>   </a:t>
            </a:r>
            <a:r>
              <a:rPr lang="zh-CN" altLang="en-US" sz="1000" b="1" dirty="0">
                <a:solidFill>
                  <a:srgbClr val="FF0000"/>
                </a:solidFill>
              </a:rPr>
              <a:t>计算</a:t>
            </a:r>
            <a:r>
              <a:rPr lang="en-US" altLang="zh-CN" sz="1000" b="1" dirty="0">
                <a:solidFill>
                  <a:srgbClr val="0033CC"/>
                </a:solidFill>
              </a:rPr>
              <a:t>n=p*q</a:t>
            </a:r>
            <a:r>
              <a:rPr lang="zh-CN" altLang="en-US" sz="1000" b="1" dirty="0"/>
              <a:t>和</a:t>
            </a:r>
            <a:r>
              <a:rPr lang="zh-CN" altLang="en-US" sz="1000" b="1" dirty="0">
                <a:solidFill>
                  <a:srgbClr val="0033CC"/>
                </a:solidFill>
              </a:rPr>
              <a:t>欧拉函数</a:t>
            </a:r>
            <a:r>
              <a:rPr lang="el-GR" altLang="zh-CN" sz="1000" b="1" dirty="0">
                <a:solidFill>
                  <a:srgbClr val="0033CC"/>
                </a:solidFill>
              </a:rPr>
              <a:t>φ(</a:t>
            </a:r>
            <a:r>
              <a:rPr lang="en-US" altLang="zh-CN" sz="1000" b="1" dirty="0">
                <a:solidFill>
                  <a:srgbClr val="0033CC"/>
                </a:solidFill>
              </a:rPr>
              <a:t>n)=(p-1)(q-1)</a:t>
            </a:r>
            <a:r>
              <a:rPr lang="zh-CN" altLang="en-US" sz="1000" b="1" dirty="0"/>
              <a:t>，</a:t>
            </a:r>
            <a:r>
              <a:rPr lang="zh-CN" altLang="en-US" sz="1000" b="1" u="sng" dirty="0">
                <a:solidFill>
                  <a:srgbClr val="FF0000"/>
                </a:solidFill>
                <a:effectLst>
                  <a:outerShdw blurRad="38100" dist="38100" dir="2700000" algn="tl">
                    <a:srgbClr val="000000">
                      <a:alpha val="43137"/>
                    </a:srgbClr>
                  </a:outerShdw>
                </a:effectLst>
              </a:rPr>
              <a:t>选择</a:t>
            </a:r>
            <a:r>
              <a:rPr lang="zh-CN" altLang="en-US" sz="1000" b="1" u="sng" dirty="0">
                <a:solidFill>
                  <a:srgbClr val="0033CC"/>
                </a:solidFill>
                <a:effectLst>
                  <a:outerShdw blurRad="38100" dist="38100" dir="2700000" algn="tl">
                    <a:srgbClr val="000000">
                      <a:alpha val="43137"/>
                    </a:srgbClr>
                  </a:outerShdw>
                </a:effectLst>
              </a:rPr>
              <a:t>整数</a:t>
            </a:r>
            <a:r>
              <a:rPr lang="en-US" altLang="zh-CN" sz="1000" b="1" u="sng" dirty="0">
                <a:solidFill>
                  <a:srgbClr val="0033CC"/>
                </a:solidFill>
                <a:effectLst>
                  <a:outerShdw blurRad="38100" dist="38100" dir="2700000" algn="tl">
                    <a:srgbClr val="000000">
                      <a:alpha val="43137"/>
                    </a:srgbClr>
                  </a:outerShdw>
                </a:effectLst>
              </a:rPr>
              <a:t>e</a:t>
            </a:r>
            <a:r>
              <a:rPr lang="zh-CN" altLang="en-US" sz="1000" b="1" u="sng" dirty="0">
                <a:effectLst>
                  <a:outerShdw blurRad="38100" dist="38100" dir="2700000" algn="tl">
                    <a:srgbClr val="000000">
                      <a:alpha val="43137"/>
                    </a:srgbClr>
                  </a:outerShdw>
                </a:effectLst>
              </a:rPr>
              <a:t>，</a:t>
            </a:r>
            <a:r>
              <a:rPr lang="zh-CN" altLang="en-US" sz="1000" b="1" u="sng" dirty="0">
                <a:solidFill>
                  <a:srgbClr val="FF0000"/>
                </a:solidFill>
                <a:effectLst>
                  <a:outerShdw blurRad="38100" dist="38100" dir="2700000" algn="tl">
                    <a:srgbClr val="000000">
                      <a:alpha val="43137"/>
                    </a:srgbClr>
                  </a:outerShdw>
                </a:effectLst>
              </a:rPr>
              <a:t>使</a:t>
            </a:r>
            <a:r>
              <a:rPr lang="en-US" altLang="zh-CN" sz="1000" b="1" u="sng" dirty="0" err="1">
                <a:solidFill>
                  <a:srgbClr val="0033CC"/>
                </a:solidFill>
                <a:effectLst>
                  <a:outerShdw blurRad="38100" dist="38100" dir="2700000" algn="tl">
                    <a:srgbClr val="000000">
                      <a:alpha val="43137"/>
                    </a:srgbClr>
                  </a:outerShdw>
                </a:effectLst>
              </a:rPr>
              <a:t>gcd</a:t>
            </a:r>
            <a:r>
              <a:rPr lang="en-US" altLang="zh-CN" sz="1000" b="1" u="sng" dirty="0">
                <a:solidFill>
                  <a:srgbClr val="0033CC"/>
                </a:solidFill>
                <a:effectLst>
                  <a:outerShdw blurRad="38100" dist="38100" dir="2700000" algn="tl">
                    <a:srgbClr val="000000">
                      <a:alpha val="43137"/>
                    </a:srgbClr>
                  </a:outerShdw>
                </a:effectLst>
              </a:rPr>
              <a:t>(</a:t>
            </a:r>
            <a:r>
              <a:rPr lang="el-GR" altLang="zh-CN" sz="1000" b="1" u="sng" dirty="0">
                <a:solidFill>
                  <a:srgbClr val="0033CC"/>
                </a:solidFill>
                <a:effectLst>
                  <a:outerShdw blurRad="38100" dist="38100" dir="2700000" algn="tl">
                    <a:srgbClr val="000000">
                      <a:alpha val="43137"/>
                    </a:srgbClr>
                  </a:outerShdw>
                </a:effectLst>
              </a:rPr>
              <a:t>φ(</a:t>
            </a:r>
            <a:r>
              <a:rPr lang="en-US" altLang="zh-CN" sz="1000" b="1" u="sng" dirty="0">
                <a:solidFill>
                  <a:srgbClr val="0033CC"/>
                </a:solidFill>
                <a:effectLst>
                  <a:outerShdw blurRad="38100" dist="38100" dir="2700000" algn="tl">
                    <a:srgbClr val="000000">
                      <a:alpha val="43137"/>
                    </a:srgbClr>
                  </a:outerShdw>
                </a:effectLst>
              </a:rPr>
              <a:t>n), e)=1</a:t>
            </a:r>
            <a:r>
              <a:rPr lang="zh-CN" altLang="en-US" sz="1000" b="1" u="sng" dirty="0">
                <a:effectLst>
                  <a:outerShdw blurRad="38100" dist="38100" dir="2700000" algn="tl">
                    <a:srgbClr val="000000">
                      <a:alpha val="43137"/>
                    </a:srgbClr>
                  </a:outerShdw>
                </a:effectLst>
              </a:rPr>
              <a:t>（即</a:t>
            </a:r>
            <a:r>
              <a:rPr lang="el-GR" altLang="zh-CN" sz="1000" b="1" u="sng" dirty="0">
                <a:effectLst>
                  <a:outerShdw blurRad="38100" dist="38100" dir="2700000" algn="tl">
                    <a:srgbClr val="000000">
                      <a:alpha val="43137"/>
                    </a:srgbClr>
                  </a:outerShdw>
                </a:effectLst>
              </a:rPr>
              <a:t>φ(</a:t>
            </a:r>
            <a:r>
              <a:rPr lang="en-US" altLang="zh-CN" sz="1000" b="1" u="sng" dirty="0">
                <a:effectLst>
                  <a:outerShdw blurRad="38100" dist="38100" dir="2700000" algn="tl">
                    <a:srgbClr val="000000">
                      <a:alpha val="43137"/>
                    </a:srgbClr>
                  </a:outerShdw>
                </a:effectLst>
              </a:rPr>
              <a:t>n)</a:t>
            </a:r>
            <a:r>
              <a:rPr lang="zh-CN" altLang="en-US" sz="1000" b="1" u="sng" dirty="0">
                <a:effectLst>
                  <a:outerShdw blurRad="38100" dist="38100" dir="2700000" algn="tl">
                    <a:srgbClr val="000000">
                      <a:alpha val="43137"/>
                    </a:srgbClr>
                  </a:outerShdw>
                </a:effectLst>
              </a:rPr>
              <a:t>和</a:t>
            </a:r>
            <a:r>
              <a:rPr lang="en-US" altLang="zh-CN" sz="1000" b="1" u="sng" dirty="0">
                <a:effectLst>
                  <a:outerShdw blurRad="38100" dist="38100" dir="2700000" algn="tl">
                    <a:srgbClr val="000000">
                      <a:alpha val="43137"/>
                    </a:srgbClr>
                  </a:outerShdw>
                </a:effectLst>
              </a:rPr>
              <a:t>e</a:t>
            </a:r>
            <a:r>
              <a:rPr lang="zh-CN" altLang="en-US" sz="1000" b="1" u="sng" dirty="0">
                <a:effectLst>
                  <a:outerShdw blurRad="38100" dist="38100" dir="2700000" algn="tl">
                    <a:srgbClr val="000000">
                      <a:alpha val="43137"/>
                    </a:srgbClr>
                  </a:outerShdw>
                </a:effectLst>
              </a:rPr>
              <a:t>是互素）</a:t>
            </a:r>
            <a:r>
              <a:rPr lang="zh-CN" altLang="en-US" sz="1000" b="1" dirty="0"/>
              <a:t>，</a:t>
            </a:r>
            <a:r>
              <a:rPr lang="en-US" altLang="zh-CN" sz="1000" b="1" dirty="0">
                <a:solidFill>
                  <a:srgbClr val="0033CC"/>
                </a:solidFill>
              </a:rPr>
              <a:t>1&lt;e&lt;</a:t>
            </a:r>
            <a:r>
              <a:rPr lang="el-GR" altLang="zh-CN" sz="1000" b="1" dirty="0">
                <a:solidFill>
                  <a:srgbClr val="0033CC"/>
                </a:solidFill>
              </a:rPr>
              <a:t>φ(</a:t>
            </a:r>
            <a:r>
              <a:rPr lang="en-US" altLang="zh-CN" sz="1000" b="1" dirty="0">
                <a:solidFill>
                  <a:srgbClr val="0033CC"/>
                </a:solidFill>
              </a:rPr>
              <a:t>n)</a:t>
            </a:r>
            <a:r>
              <a:rPr lang="zh-CN" altLang="en-US" sz="1000" b="1" dirty="0"/>
              <a:t>；</a:t>
            </a:r>
            <a:endParaRPr lang="en-US" altLang="zh-CN" sz="1000" b="1" dirty="0"/>
          </a:p>
          <a:p>
            <a:pPr>
              <a:buFont typeface="Franklin Gothic Medium" panose="020B0603020102020204" pitchFamily="34" charset="0"/>
              <a:buAutoNum type="arabicPeriod"/>
              <a:defRPr/>
            </a:pPr>
            <a:r>
              <a:rPr lang="zh-CN" altLang="en-US" sz="1000" b="1" dirty="0">
                <a:solidFill>
                  <a:srgbClr val="FF0000"/>
                </a:solidFill>
              </a:rPr>
              <a:t>计算</a:t>
            </a:r>
            <a:r>
              <a:rPr lang="en-US" altLang="zh-CN" sz="1000" b="1" dirty="0">
                <a:solidFill>
                  <a:srgbClr val="0033CC"/>
                </a:solidFill>
              </a:rPr>
              <a:t>e</a:t>
            </a:r>
            <a:r>
              <a:rPr lang="zh-CN" altLang="en-US" sz="1000" b="1" dirty="0">
                <a:solidFill>
                  <a:srgbClr val="0033CC"/>
                </a:solidFill>
              </a:rPr>
              <a:t>的逆元</a:t>
            </a:r>
            <a:r>
              <a:rPr lang="en-US" altLang="zh-CN" sz="1000" b="1" dirty="0">
                <a:solidFill>
                  <a:srgbClr val="0033CC"/>
                </a:solidFill>
              </a:rPr>
              <a:t>d=e</a:t>
            </a:r>
            <a:r>
              <a:rPr lang="en-US" altLang="zh-CN" sz="1000" b="1" baseline="30000" dirty="0">
                <a:solidFill>
                  <a:srgbClr val="0033CC"/>
                </a:solidFill>
              </a:rPr>
              <a:t>-1</a:t>
            </a:r>
            <a:r>
              <a:rPr lang="en-US" altLang="zh-CN" sz="1000" b="1" dirty="0">
                <a:solidFill>
                  <a:srgbClr val="0033CC"/>
                </a:solidFill>
              </a:rPr>
              <a:t>mod </a:t>
            </a:r>
            <a:r>
              <a:rPr lang="el-GR" altLang="zh-CN" sz="1000" b="1" dirty="0">
                <a:solidFill>
                  <a:srgbClr val="0033CC"/>
                </a:solidFill>
              </a:rPr>
              <a:t>φ(</a:t>
            </a:r>
            <a:r>
              <a:rPr lang="en-US" altLang="zh-CN" sz="1000" b="1" dirty="0">
                <a:solidFill>
                  <a:srgbClr val="0033CC"/>
                </a:solidFill>
              </a:rPr>
              <a:t>n)</a:t>
            </a:r>
            <a:r>
              <a:rPr lang="zh-CN" altLang="en-US" sz="1000" b="1" dirty="0">
                <a:solidFill>
                  <a:srgbClr val="0033CC"/>
                </a:solidFill>
              </a:rPr>
              <a:t>（即</a:t>
            </a:r>
            <a:r>
              <a:rPr lang="en-US" altLang="zh-CN" sz="1000" b="1" dirty="0">
                <a:solidFill>
                  <a:srgbClr val="0033CC"/>
                </a:solidFill>
              </a:rPr>
              <a:t>ed = 1 mod</a:t>
            </a:r>
            <a:r>
              <a:rPr lang="el-GR" altLang="zh-CN" sz="1000" b="1" dirty="0">
                <a:solidFill>
                  <a:srgbClr val="0033CC"/>
                </a:solidFill>
              </a:rPr>
              <a:t> φ(</a:t>
            </a:r>
            <a:r>
              <a:rPr lang="en-US" altLang="zh-CN" sz="1000" b="1" dirty="0">
                <a:solidFill>
                  <a:srgbClr val="0033CC"/>
                </a:solidFill>
              </a:rPr>
              <a:t>n)</a:t>
            </a:r>
            <a:r>
              <a:rPr lang="zh-CN" altLang="en-US" sz="1000" b="1" dirty="0">
                <a:solidFill>
                  <a:srgbClr val="0033CC"/>
                </a:solidFill>
              </a:rPr>
              <a:t>）</a:t>
            </a:r>
            <a:r>
              <a:rPr lang="zh-CN" altLang="en-US" sz="1000" b="1" dirty="0"/>
              <a:t>；</a:t>
            </a:r>
            <a:endParaRPr lang="en-US" altLang="zh-CN" sz="1000" b="1" dirty="0">
              <a:sym typeface="Wingdings" panose="05000000000000000000" pitchFamily="2" charset="2"/>
            </a:endParaRPr>
          </a:p>
          <a:p>
            <a:pPr>
              <a:buFont typeface="Franklin Gothic Medium" panose="020B0603020102020204" pitchFamily="34" charset="0"/>
              <a:buAutoNum type="arabicPeriod"/>
              <a:defRPr/>
            </a:pPr>
            <a:r>
              <a:rPr lang="zh-CN" altLang="en-US" sz="1000" b="1" dirty="0">
                <a:solidFill>
                  <a:srgbClr val="FF0000"/>
                </a:solidFill>
              </a:rPr>
              <a:t>得到</a:t>
            </a:r>
            <a:r>
              <a:rPr lang="zh-CN" altLang="en-US" sz="1000" b="1" dirty="0">
                <a:solidFill>
                  <a:srgbClr val="0033CC"/>
                </a:solidFill>
              </a:rPr>
              <a:t>公钥</a:t>
            </a:r>
            <a:r>
              <a:rPr lang="en-US" altLang="zh-CN" sz="1000" b="1" dirty="0" err="1">
                <a:solidFill>
                  <a:srgbClr val="0033CC"/>
                </a:solidFill>
              </a:rPr>
              <a:t>Kpub</a:t>
            </a:r>
            <a:r>
              <a:rPr lang="zh-CN" altLang="en-US" sz="1000" b="1" dirty="0">
                <a:solidFill>
                  <a:srgbClr val="0033CC"/>
                </a:solidFill>
              </a:rPr>
              <a:t>＝</a:t>
            </a:r>
            <a:r>
              <a:rPr lang="en-US" altLang="zh-CN" sz="1000" b="1" dirty="0">
                <a:solidFill>
                  <a:srgbClr val="0033CC"/>
                </a:solidFill>
              </a:rPr>
              <a:t>{e, n}</a:t>
            </a:r>
            <a:r>
              <a:rPr lang="zh-CN" altLang="en-US" sz="1000" b="1" dirty="0"/>
              <a:t>，</a:t>
            </a:r>
            <a:r>
              <a:rPr lang="zh-CN" altLang="en-US" sz="1000" b="1" dirty="0">
                <a:solidFill>
                  <a:srgbClr val="0033CC"/>
                </a:solidFill>
              </a:rPr>
              <a:t>私钥</a:t>
            </a:r>
            <a:r>
              <a:rPr lang="en-US" altLang="zh-CN" sz="1000" b="1" dirty="0" err="1">
                <a:solidFill>
                  <a:srgbClr val="0033CC"/>
                </a:solidFill>
              </a:rPr>
              <a:t>Kpri</a:t>
            </a:r>
            <a:r>
              <a:rPr lang="zh-CN" altLang="en-US" sz="1000" b="1" dirty="0">
                <a:solidFill>
                  <a:srgbClr val="0033CC"/>
                </a:solidFill>
              </a:rPr>
              <a:t>＝</a:t>
            </a:r>
            <a:r>
              <a:rPr lang="en-US" altLang="zh-CN" sz="1000" b="1" dirty="0">
                <a:solidFill>
                  <a:srgbClr val="0033CC"/>
                </a:solidFill>
              </a:rPr>
              <a:t>{d, n}</a:t>
            </a:r>
            <a:r>
              <a:rPr lang="zh-CN" altLang="en-US" sz="1000" b="1" dirty="0"/>
              <a:t>（</a:t>
            </a:r>
            <a:r>
              <a:rPr lang="zh-CN" altLang="en-US" sz="1000" b="1" dirty="0">
                <a:solidFill>
                  <a:srgbClr val="FF0000"/>
                </a:solidFill>
              </a:rPr>
              <a:t>公开</a:t>
            </a:r>
            <a:r>
              <a:rPr lang="zh-CN" altLang="en-US" sz="1000" b="1" dirty="0">
                <a:solidFill>
                  <a:srgbClr val="0033CC"/>
                </a:solidFill>
              </a:rPr>
              <a:t>公钥</a:t>
            </a:r>
            <a:r>
              <a:rPr lang="en-US" altLang="zh-CN" sz="1000" b="1" dirty="0" err="1">
                <a:solidFill>
                  <a:srgbClr val="0033CC"/>
                </a:solidFill>
              </a:rPr>
              <a:t>Kpub</a:t>
            </a:r>
            <a:r>
              <a:rPr lang="en-US" altLang="zh-CN" sz="1000" b="1" dirty="0">
                <a:solidFill>
                  <a:srgbClr val="0033CC"/>
                </a:solidFill>
              </a:rPr>
              <a:t> </a:t>
            </a:r>
            <a:r>
              <a:rPr lang="zh-CN" altLang="en-US" sz="1000" b="1" dirty="0"/>
              <a:t>，</a:t>
            </a:r>
            <a:r>
              <a:rPr lang="zh-CN" altLang="en-US" sz="1000" b="1" dirty="0">
                <a:solidFill>
                  <a:srgbClr val="FF0000"/>
                </a:solidFill>
              </a:rPr>
              <a:t>保密</a:t>
            </a:r>
            <a:r>
              <a:rPr lang="zh-CN" altLang="en-US" sz="1000" b="1" dirty="0">
                <a:solidFill>
                  <a:srgbClr val="0033CC"/>
                </a:solidFill>
              </a:rPr>
              <a:t>私钥</a:t>
            </a:r>
            <a:r>
              <a:rPr lang="en-US" altLang="zh-CN" sz="1000" b="1" dirty="0" err="1">
                <a:solidFill>
                  <a:srgbClr val="0033CC"/>
                </a:solidFill>
              </a:rPr>
              <a:t>Kpri</a:t>
            </a:r>
            <a:r>
              <a:rPr lang="en-US" altLang="zh-CN" sz="1000" b="1" dirty="0">
                <a:solidFill>
                  <a:srgbClr val="0033CC"/>
                </a:solidFill>
              </a:rPr>
              <a:t> </a:t>
            </a:r>
            <a:r>
              <a:rPr lang="zh-CN" altLang="en-US" sz="1000" b="1" dirty="0"/>
              <a:t>）；</a:t>
            </a:r>
            <a:r>
              <a:rPr lang="en-US" altLang="zh-CN" sz="1000" b="1" dirty="0"/>
              <a:t>			</a:t>
            </a:r>
            <a:r>
              <a:rPr lang="en-US" altLang="zh-CN" sz="1000" b="1" dirty="0">
                <a:solidFill>
                  <a:srgbClr val="FF0000"/>
                </a:solidFill>
              </a:rPr>
              <a:t>【1-3</a:t>
            </a:r>
            <a:r>
              <a:rPr lang="zh-CN" altLang="en-US" sz="1000" b="1" dirty="0">
                <a:solidFill>
                  <a:srgbClr val="FF0000"/>
                </a:solidFill>
              </a:rPr>
              <a:t>步为初始化阶段</a:t>
            </a:r>
            <a:r>
              <a:rPr lang="en-US" altLang="zh-CN" sz="1000" b="1" dirty="0">
                <a:solidFill>
                  <a:srgbClr val="FF0000"/>
                </a:solidFill>
              </a:rPr>
              <a:t>】</a:t>
            </a:r>
            <a:endParaRPr lang="zh-CN" altLang="en-US" sz="1000" b="1" dirty="0">
              <a:solidFill>
                <a:srgbClr val="FF0000"/>
              </a:solidFill>
            </a:endParaRPr>
          </a:p>
          <a:p>
            <a:pPr>
              <a:buFont typeface="Franklin Gothic Medium" panose="020B0603020102020204" pitchFamily="34" charset="0"/>
              <a:buAutoNum type="arabicPeriod"/>
              <a:defRPr/>
            </a:pPr>
            <a:r>
              <a:rPr lang="zh-CN" altLang="en-US" sz="1000" b="1" dirty="0">
                <a:solidFill>
                  <a:srgbClr val="FF0000"/>
                </a:solidFill>
              </a:rPr>
              <a:t>加密</a:t>
            </a:r>
            <a:r>
              <a:rPr lang="en-US" altLang="zh-CN" sz="1000" b="1" dirty="0"/>
              <a:t>(</a:t>
            </a:r>
            <a:r>
              <a:rPr lang="zh-CN" altLang="en-US" sz="1000" b="1" dirty="0">
                <a:solidFill>
                  <a:srgbClr val="FF0000"/>
                </a:solidFill>
              </a:rPr>
              <a:t>使用</a:t>
            </a:r>
            <a:r>
              <a:rPr lang="zh-CN" altLang="en-US" sz="1000" b="1" dirty="0">
                <a:solidFill>
                  <a:srgbClr val="0033CC"/>
                </a:solidFill>
              </a:rPr>
              <a:t>公钥</a:t>
            </a:r>
            <a:r>
              <a:rPr lang="en-US" altLang="zh-CN" sz="1000" b="1" dirty="0" err="1">
                <a:solidFill>
                  <a:srgbClr val="0033CC"/>
                </a:solidFill>
              </a:rPr>
              <a:t>Kpub</a:t>
            </a:r>
            <a:r>
              <a:rPr lang="en-US" altLang="zh-CN" sz="1000" b="1" dirty="0"/>
              <a:t>)</a:t>
            </a:r>
            <a:r>
              <a:rPr lang="zh-CN" altLang="en-US" sz="1000" b="1" dirty="0"/>
              <a:t>：</a:t>
            </a:r>
            <a:r>
              <a:rPr lang="zh-CN" altLang="en-US" sz="1000" b="1" dirty="0">
                <a:solidFill>
                  <a:srgbClr val="FF0000"/>
                </a:solidFill>
              </a:rPr>
              <a:t>对于</a:t>
            </a:r>
            <a:r>
              <a:rPr lang="zh-CN" altLang="en-US" sz="1000" b="1" dirty="0">
                <a:solidFill>
                  <a:srgbClr val="0033CC"/>
                </a:solidFill>
              </a:rPr>
              <a:t>明文</a:t>
            </a:r>
            <a:r>
              <a:rPr lang="en-US" altLang="zh-CN" sz="1000" b="1" dirty="0">
                <a:solidFill>
                  <a:srgbClr val="0033CC"/>
                </a:solidFill>
              </a:rPr>
              <a:t>m&lt;n</a:t>
            </a:r>
            <a:r>
              <a:rPr lang="zh-CN" altLang="en-US" sz="1000" b="1" dirty="0"/>
              <a:t>，</a:t>
            </a:r>
            <a:r>
              <a:rPr lang="zh-CN" altLang="en-US" sz="1000" b="1" dirty="0">
                <a:solidFill>
                  <a:srgbClr val="FF0000"/>
                </a:solidFill>
              </a:rPr>
              <a:t>密文</a:t>
            </a:r>
            <a:r>
              <a:rPr lang="en-US" altLang="zh-CN" sz="1000" b="1" dirty="0">
                <a:solidFill>
                  <a:srgbClr val="FF0000"/>
                </a:solidFill>
              </a:rPr>
              <a:t>c=m</a:t>
            </a:r>
            <a:r>
              <a:rPr lang="en-US" altLang="zh-CN" sz="1000" b="1" baseline="30000" dirty="0">
                <a:solidFill>
                  <a:srgbClr val="FF0000"/>
                </a:solidFill>
              </a:rPr>
              <a:t>e </a:t>
            </a:r>
            <a:r>
              <a:rPr lang="en-US" altLang="zh-CN" sz="1000" b="1" dirty="0">
                <a:solidFill>
                  <a:srgbClr val="FF0000"/>
                </a:solidFill>
              </a:rPr>
              <a:t>mod n					【4</a:t>
            </a:r>
            <a:r>
              <a:rPr lang="zh-CN" altLang="en-US" sz="1000" b="1" dirty="0">
                <a:solidFill>
                  <a:srgbClr val="FF0000"/>
                </a:solidFill>
              </a:rPr>
              <a:t>步为加密阶段</a:t>
            </a:r>
            <a:r>
              <a:rPr lang="en-US" altLang="zh-CN" sz="1000" b="1" dirty="0">
                <a:solidFill>
                  <a:srgbClr val="FF0000"/>
                </a:solidFill>
              </a:rPr>
              <a:t>】</a:t>
            </a:r>
          </a:p>
          <a:p>
            <a:pPr>
              <a:buFont typeface="Franklin Gothic Medium" panose="020B0603020102020204" pitchFamily="34" charset="0"/>
              <a:buAutoNum type="arabicPeriod"/>
              <a:defRPr/>
            </a:pPr>
            <a:r>
              <a:rPr lang="zh-CN" altLang="en-US" sz="1000" b="1" dirty="0">
                <a:solidFill>
                  <a:srgbClr val="FF0000"/>
                </a:solidFill>
              </a:rPr>
              <a:t>解密</a:t>
            </a:r>
            <a:r>
              <a:rPr lang="en-US" altLang="zh-CN" sz="1000" b="1" dirty="0"/>
              <a:t>(</a:t>
            </a:r>
            <a:r>
              <a:rPr lang="zh-CN" altLang="en-US" sz="1000" b="1" dirty="0">
                <a:solidFill>
                  <a:srgbClr val="FF0000"/>
                </a:solidFill>
              </a:rPr>
              <a:t>使用</a:t>
            </a:r>
            <a:r>
              <a:rPr lang="zh-CN" altLang="en-US" sz="1000" b="1" dirty="0">
                <a:solidFill>
                  <a:srgbClr val="0033CC"/>
                </a:solidFill>
              </a:rPr>
              <a:t>私钥</a:t>
            </a:r>
            <a:r>
              <a:rPr lang="en-US" altLang="zh-CN" sz="1000" b="1" dirty="0" err="1">
                <a:solidFill>
                  <a:srgbClr val="0033CC"/>
                </a:solidFill>
              </a:rPr>
              <a:t>Kpri</a:t>
            </a:r>
            <a:r>
              <a:rPr lang="en-US" altLang="zh-CN" sz="1000" b="1" dirty="0"/>
              <a:t>)</a:t>
            </a:r>
            <a:r>
              <a:rPr lang="zh-CN" altLang="en-US" sz="1000" b="1" dirty="0"/>
              <a:t>：</a:t>
            </a:r>
            <a:r>
              <a:rPr lang="zh-CN" altLang="en-US" sz="1000" b="1" dirty="0">
                <a:solidFill>
                  <a:srgbClr val="FF0000"/>
                </a:solidFill>
              </a:rPr>
              <a:t>对于</a:t>
            </a:r>
            <a:r>
              <a:rPr lang="zh-CN" altLang="en-US" sz="1000" b="1" dirty="0">
                <a:solidFill>
                  <a:srgbClr val="0033CC"/>
                </a:solidFill>
              </a:rPr>
              <a:t>密文</a:t>
            </a:r>
            <a:r>
              <a:rPr lang="en-US" altLang="zh-CN" sz="1000" b="1" dirty="0">
                <a:solidFill>
                  <a:srgbClr val="0033CC"/>
                </a:solidFill>
              </a:rPr>
              <a:t>c</a:t>
            </a:r>
            <a:r>
              <a:rPr lang="zh-CN" altLang="en-US" sz="1000" b="1" dirty="0"/>
              <a:t>，</a:t>
            </a:r>
            <a:r>
              <a:rPr lang="zh-CN" altLang="en-US" sz="1000" b="1" dirty="0">
                <a:solidFill>
                  <a:srgbClr val="FF0000"/>
                </a:solidFill>
              </a:rPr>
              <a:t>明文</a:t>
            </a:r>
            <a:r>
              <a:rPr lang="en-US" altLang="zh-CN" sz="1000" b="1" dirty="0">
                <a:solidFill>
                  <a:srgbClr val="FF0000"/>
                </a:solidFill>
              </a:rPr>
              <a:t>m=c</a:t>
            </a:r>
            <a:r>
              <a:rPr lang="en-US" altLang="zh-CN" sz="1000" b="1" baseline="30000" dirty="0">
                <a:solidFill>
                  <a:srgbClr val="FF0000"/>
                </a:solidFill>
              </a:rPr>
              <a:t>d</a:t>
            </a:r>
            <a:r>
              <a:rPr lang="en-US" altLang="zh-CN" sz="1000" b="1" dirty="0">
                <a:solidFill>
                  <a:srgbClr val="FF0000"/>
                </a:solidFill>
              </a:rPr>
              <a:t> mod n					【5</a:t>
            </a:r>
            <a:r>
              <a:rPr lang="zh-CN" altLang="en-US" sz="1000" b="1" dirty="0">
                <a:solidFill>
                  <a:srgbClr val="FF0000"/>
                </a:solidFill>
              </a:rPr>
              <a:t>步为解密阶段</a:t>
            </a:r>
            <a:r>
              <a:rPr lang="en-US" altLang="zh-CN" sz="1000" b="1" dirty="0">
                <a:solidFill>
                  <a:srgbClr val="FF0000"/>
                </a:solidFill>
              </a:rPr>
              <a:t>】</a:t>
            </a:r>
          </a:p>
        </p:txBody>
      </p:sp>
      <p:sp>
        <p:nvSpPr>
          <p:cNvPr id="4" name="标题 3">
            <a:extLst>
              <a:ext uri="{FF2B5EF4-FFF2-40B4-BE49-F238E27FC236}">
                <a16:creationId xmlns:a16="http://schemas.microsoft.com/office/drawing/2014/main" id="{F30C8AD5-71BE-433A-99FC-C5EAB93010FB}"/>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4AB26ABF-AD72-4752-A0B3-79700070D861}"/>
              </a:ext>
            </a:extLst>
          </p:cNvPr>
          <p:cNvSpPr txBox="1">
            <a:spLocks/>
          </p:cNvSpPr>
          <p:nvPr/>
        </p:nvSpPr>
        <p:spPr bwMode="auto">
          <a:xfrm>
            <a:off x="214283" y="642924"/>
            <a:ext cx="3565629"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公钥密码算法举例</a:t>
            </a:r>
          </a:p>
        </p:txBody>
      </p:sp>
      <p:sp>
        <p:nvSpPr>
          <p:cNvPr id="6" name="内容占位符 2">
            <a:extLst>
              <a:ext uri="{FF2B5EF4-FFF2-40B4-BE49-F238E27FC236}">
                <a16:creationId xmlns:a16="http://schemas.microsoft.com/office/drawing/2014/main" id="{72E60287-9A81-4701-9832-C2604FD19F7D}"/>
              </a:ext>
            </a:extLst>
          </p:cNvPr>
          <p:cNvSpPr txBox="1">
            <a:spLocks/>
          </p:cNvSpPr>
          <p:nvPr/>
        </p:nvSpPr>
        <p:spPr bwMode="auto">
          <a:xfrm>
            <a:off x="179388" y="2427288"/>
            <a:ext cx="8856662" cy="2447925"/>
          </a:xfrm>
          <a:prstGeom prst="rect">
            <a:avLst/>
          </a:prstGeom>
          <a:solidFill>
            <a:srgbClr val="FFFF00"/>
          </a:solidFill>
          <a:ln w="9525">
            <a:noFill/>
            <a:miter lim="800000"/>
            <a:headEnd/>
            <a:tailEnd/>
          </a:ln>
        </p:spPr>
        <p:txBody>
          <a:bodyPr/>
          <a:lstStyle/>
          <a:p>
            <a:pPr>
              <a:defRPr/>
            </a:pPr>
            <a:r>
              <a:rPr lang="en-US" altLang="zh-CN" sz="1200" b="1" u="sng" dirty="0">
                <a:solidFill>
                  <a:srgbClr val="FF0000"/>
                </a:solidFill>
                <a:effectLst>
                  <a:outerShdw blurRad="38100" dist="38100" dir="2700000" algn="tl">
                    <a:srgbClr val="000000">
                      <a:alpha val="43137"/>
                    </a:srgbClr>
                  </a:outerShdw>
                </a:effectLst>
                <a:latin typeface="Arial" charset="0"/>
              </a:rPr>
              <a:t>(1) Bob</a:t>
            </a:r>
            <a:r>
              <a:rPr lang="zh-CN" altLang="en-US" sz="1200" b="1" u="sng" dirty="0">
                <a:solidFill>
                  <a:srgbClr val="FF0000"/>
                </a:solidFill>
                <a:effectLst>
                  <a:outerShdw blurRad="38100" dist="38100" dir="2700000" algn="tl">
                    <a:srgbClr val="000000">
                      <a:alpha val="43137"/>
                    </a:srgbClr>
                  </a:outerShdw>
                </a:effectLst>
                <a:latin typeface="Arial" charset="0"/>
              </a:rPr>
              <a:t>生成密钥（初始化阶段）</a:t>
            </a:r>
            <a:r>
              <a:rPr lang="zh-CN" altLang="en-US" sz="1200" b="1" dirty="0">
                <a:solidFill>
                  <a:srgbClr val="FF0000"/>
                </a:solidFill>
                <a:latin typeface="Arial" charset="0"/>
              </a:rPr>
              <a:t> </a:t>
            </a:r>
          </a:p>
          <a:p>
            <a:pPr>
              <a:buFont typeface="Wingdings" pitchFamily="2" charset="2"/>
              <a:buChar char="Ø"/>
              <a:defRPr/>
            </a:pPr>
            <a:r>
              <a:rPr lang="en-US" altLang="zh-CN" sz="1200" b="1" dirty="0">
                <a:latin typeface="Arial" charset="0"/>
              </a:rPr>
              <a:t> Bob</a:t>
            </a:r>
            <a:r>
              <a:rPr lang="zh-CN" altLang="en-US" sz="1200" b="1" dirty="0">
                <a:latin typeface="Arial" charset="0"/>
              </a:rPr>
              <a:t>选择两个互异素数</a:t>
            </a:r>
            <a:r>
              <a:rPr lang="en-US" altLang="zh-CN" sz="1200" b="1" dirty="0">
                <a:latin typeface="Arial" charset="0"/>
              </a:rPr>
              <a:t>p = 7</a:t>
            </a:r>
            <a:r>
              <a:rPr lang="zh-CN" altLang="en-US" sz="1200" b="1" dirty="0">
                <a:latin typeface="Arial" charset="0"/>
              </a:rPr>
              <a:t>和</a:t>
            </a:r>
            <a:r>
              <a:rPr lang="en-US" altLang="zh-CN" sz="1200" b="1" dirty="0">
                <a:latin typeface="Arial" charset="0"/>
              </a:rPr>
              <a:t>q = 11</a:t>
            </a:r>
            <a:r>
              <a:rPr lang="zh-CN" altLang="en-US" sz="1200" b="1" dirty="0">
                <a:latin typeface="Arial" charset="0"/>
              </a:rPr>
              <a:t>，计算</a:t>
            </a:r>
            <a:r>
              <a:rPr lang="en-US" altLang="zh-CN" sz="1200" b="1" dirty="0">
                <a:latin typeface="Arial" charset="0"/>
              </a:rPr>
              <a:t>:n = </a:t>
            </a:r>
            <a:r>
              <a:rPr lang="en-US" altLang="zh-CN" sz="1200" b="1" dirty="0" err="1">
                <a:latin typeface="Arial" charset="0"/>
              </a:rPr>
              <a:t>pq</a:t>
            </a:r>
            <a:r>
              <a:rPr lang="en-US" altLang="zh-CN" sz="1200" b="1" dirty="0">
                <a:latin typeface="Arial" charset="0"/>
              </a:rPr>
              <a:t> = 7*11 = 77,  φ(n) = (p-1)(q-1) = 6*10 = 60</a:t>
            </a:r>
          </a:p>
          <a:p>
            <a:pPr>
              <a:buFont typeface="Wingdings" pitchFamily="2" charset="2"/>
              <a:buChar char="Ø"/>
              <a:defRPr/>
            </a:pPr>
            <a:r>
              <a:rPr lang="zh-CN" altLang="en-US" sz="1200" b="1" dirty="0">
                <a:latin typeface="Arial" charset="0"/>
              </a:rPr>
              <a:t> 由于加密密钥</a:t>
            </a:r>
            <a:r>
              <a:rPr lang="en-US" altLang="zh-CN" sz="1200" b="1" dirty="0">
                <a:latin typeface="Arial" charset="0"/>
              </a:rPr>
              <a:t>e</a:t>
            </a:r>
            <a:r>
              <a:rPr lang="zh-CN" altLang="en-US" sz="1200" b="1" dirty="0">
                <a:latin typeface="Arial" charset="0"/>
              </a:rPr>
              <a:t>必须与</a:t>
            </a:r>
            <a:r>
              <a:rPr lang="en-US" altLang="zh-CN" sz="1200" b="1" dirty="0">
                <a:latin typeface="Arial" charset="0"/>
              </a:rPr>
              <a:t>φ(n)</a:t>
            </a:r>
            <a:r>
              <a:rPr lang="zh-CN" altLang="en-US" sz="1200" b="1" dirty="0">
                <a:latin typeface="Arial" charset="0"/>
              </a:rPr>
              <a:t>没有公因子，</a:t>
            </a:r>
            <a:r>
              <a:rPr lang="zh-CN" altLang="en-US" sz="1200" b="1" u="sng" dirty="0">
                <a:effectLst>
                  <a:outerShdw blurRad="38100" dist="38100" dir="2700000" algn="tl">
                    <a:srgbClr val="000000">
                      <a:alpha val="43137"/>
                    </a:srgbClr>
                  </a:outerShdw>
                </a:effectLst>
                <a:latin typeface="Arial" charset="0"/>
              </a:rPr>
              <a:t>假设</a:t>
            </a:r>
            <a:r>
              <a:rPr lang="en-US" altLang="zh-CN" sz="1200" b="1" u="sng" dirty="0">
                <a:effectLst>
                  <a:outerShdw blurRad="38100" dist="38100" dir="2700000" algn="tl">
                    <a:srgbClr val="000000">
                      <a:alpha val="43137"/>
                    </a:srgbClr>
                  </a:outerShdw>
                </a:effectLst>
                <a:latin typeface="Arial" charset="0"/>
              </a:rPr>
              <a:t>Bob</a:t>
            </a:r>
            <a:r>
              <a:rPr lang="zh-CN" altLang="en-US" sz="1200" b="1" u="sng" dirty="0">
                <a:effectLst>
                  <a:outerShdw blurRad="38100" dist="38100" dir="2700000" algn="tl">
                    <a:srgbClr val="000000">
                      <a:alpha val="43137"/>
                    </a:srgbClr>
                  </a:outerShdw>
                </a:effectLst>
                <a:latin typeface="Arial" charset="0"/>
              </a:rPr>
              <a:t>随机选择了</a:t>
            </a:r>
            <a:r>
              <a:rPr lang="en-US" altLang="zh-CN" sz="1200" b="1" u="sng" dirty="0">
                <a:effectLst>
                  <a:outerShdw blurRad="38100" dist="38100" dir="2700000" algn="tl">
                    <a:srgbClr val="000000">
                      <a:alpha val="43137"/>
                    </a:srgbClr>
                  </a:outerShdw>
                </a:effectLst>
                <a:latin typeface="Arial" charset="0"/>
              </a:rPr>
              <a:t>e = 13</a:t>
            </a:r>
            <a:r>
              <a:rPr lang="zh-CN" altLang="en-US" sz="1200" b="1" u="sng" dirty="0">
                <a:effectLst>
                  <a:outerShdw blurRad="38100" dist="38100" dir="2700000" algn="tl">
                    <a:srgbClr val="000000">
                      <a:alpha val="43137"/>
                    </a:srgbClr>
                  </a:outerShdw>
                </a:effectLst>
                <a:latin typeface="Arial" charset="0"/>
              </a:rPr>
              <a:t>，利用辗转相除法可求得</a:t>
            </a:r>
            <a:r>
              <a:rPr lang="en-US" altLang="zh-CN" sz="1200" b="1" u="sng" dirty="0">
                <a:effectLst>
                  <a:outerShdw blurRad="38100" dist="38100" dir="2700000" algn="tl">
                    <a:srgbClr val="000000">
                      <a:alpha val="43137"/>
                    </a:srgbClr>
                  </a:outerShdw>
                </a:effectLst>
                <a:latin typeface="Arial" charset="0"/>
              </a:rPr>
              <a:t>: d = e</a:t>
            </a:r>
            <a:r>
              <a:rPr lang="en-US" altLang="zh-CN" sz="1200" b="1" u="sng" baseline="30000" dirty="0">
                <a:effectLst>
                  <a:outerShdw blurRad="38100" dist="38100" dir="2700000" algn="tl">
                    <a:srgbClr val="000000">
                      <a:alpha val="43137"/>
                    </a:srgbClr>
                  </a:outerShdw>
                </a:effectLst>
                <a:latin typeface="Arial" charset="0"/>
              </a:rPr>
              <a:t>-1 </a:t>
            </a:r>
            <a:r>
              <a:rPr lang="en-US" altLang="zh-CN" sz="1200" b="1" u="sng" dirty="0">
                <a:effectLst>
                  <a:outerShdw blurRad="38100" dist="38100" dir="2700000" algn="tl">
                    <a:srgbClr val="000000">
                      <a:alpha val="43137"/>
                    </a:srgbClr>
                  </a:outerShdw>
                </a:effectLst>
                <a:latin typeface="Arial" charset="0"/>
              </a:rPr>
              <a:t>= 13</a:t>
            </a:r>
            <a:r>
              <a:rPr lang="en-US" altLang="zh-CN" sz="1200" b="1" u="sng" baseline="30000" dirty="0">
                <a:effectLst>
                  <a:outerShdw blurRad="38100" dist="38100" dir="2700000" algn="tl">
                    <a:srgbClr val="000000">
                      <a:alpha val="43137"/>
                    </a:srgbClr>
                  </a:outerShdw>
                </a:effectLst>
                <a:latin typeface="Arial" charset="0"/>
              </a:rPr>
              <a:t>-1</a:t>
            </a:r>
            <a:r>
              <a:rPr lang="zh-CN" altLang="en-US" sz="1200" b="1" u="sng" dirty="0">
                <a:effectLst>
                  <a:outerShdw blurRad="38100" dist="38100" dir="2700000" algn="tl">
                    <a:srgbClr val="000000">
                      <a:alpha val="43137"/>
                    </a:srgbClr>
                  </a:outerShdw>
                </a:effectLst>
                <a:latin typeface="Arial" charset="0"/>
              </a:rPr>
              <a:t> </a:t>
            </a:r>
            <a:r>
              <a:rPr lang="en-US" altLang="zh-CN" sz="1200" b="1" u="sng" dirty="0">
                <a:effectLst>
                  <a:outerShdw blurRad="38100" dist="38100" dir="2700000" algn="tl">
                    <a:srgbClr val="000000">
                      <a:alpha val="43137"/>
                    </a:srgbClr>
                  </a:outerShdw>
                </a:effectLst>
                <a:latin typeface="Arial" charset="0"/>
              </a:rPr>
              <a:t>mod 60=37</a:t>
            </a:r>
          </a:p>
          <a:p>
            <a:pPr>
              <a:defRPr/>
            </a:pPr>
            <a:r>
              <a:rPr lang="zh-CN" altLang="en-US" sz="1200" b="1" dirty="0">
                <a:latin typeface="Arial" charset="0"/>
              </a:rPr>
              <a:t>（即</a:t>
            </a:r>
            <a:r>
              <a:rPr lang="en-US" altLang="zh-CN" sz="1200" b="1" dirty="0" err="1">
                <a:latin typeface="Arial" charset="0"/>
              </a:rPr>
              <a:t>ed</a:t>
            </a:r>
            <a:r>
              <a:rPr lang="en-US" altLang="zh-CN" sz="1200" b="1" dirty="0">
                <a:latin typeface="Arial" charset="0"/>
              </a:rPr>
              <a:t> mod φ(n) =1</a:t>
            </a:r>
            <a:r>
              <a:rPr lang="zh-CN" altLang="en-US" sz="1200" b="1" dirty="0">
                <a:latin typeface="Arial" charset="0"/>
              </a:rPr>
              <a:t>，</a:t>
            </a:r>
            <a:r>
              <a:rPr lang="en-US" altLang="zh-CN" sz="1200" b="1" dirty="0">
                <a:latin typeface="Arial" charset="0"/>
              </a:rPr>
              <a:t>13×37 mod 60 = 1</a:t>
            </a:r>
            <a:r>
              <a:rPr lang="zh-CN" altLang="en-US" sz="1200" b="1" dirty="0">
                <a:latin typeface="Arial" charset="0"/>
              </a:rPr>
              <a:t>）</a:t>
            </a:r>
            <a:endParaRPr lang="en-US" altLang="zh-CN" sz="1200" b="1" dirty="0">
              <a:latin typeface="Arial" charset="0"/>
            </a:endParaRPr>
          </a:p>
          <a:p>
            <a:pPr>
              <a:buFont typeface="Wingdings" pitchFamily="2" charset="2"/>
              <a:buChar char="Ø"/>
              <a:defRPr/>
            </a:pPr>
            <a:r>
              <a:rPr lang="zh-CN" altLang="en-US" sz="1200" b="1" dirty="0">
                <a:latin typeface="Arial" charset="0"/>
              </a:rPr>
              <a:t> 于是</a:t>
            </a:r>
            <a:r>
              <a:rPr lang="en-US" altLang="zh-CN" sz="1200" b="1" dirty="0">
                <a:latin typeface="Arial" charset="0"/>
              </a:rPr>
              <a:t>Bob</a:t>
            </a:r>
            <a:r>
              <a:rPr lang="zh-CN" altLang="en-US" sz="1200" b="1" dirty="0">
                <a:latin typeface="Arial" charset="0"/>
              </a:rPr>
              <a:t>公布他的公钥</a:t>
            </a:r>
            <a:r>
              <a:rPr lang="en-US" altLang="zh-CN" sz="1200" b="1" dirty="0" err="1">
                <a:latin typeface="Arial" charset="0"/>
              </a:rPr>
              <a:t>Kpub</a:t>
            </a:r>
            <a:r>
              <a:rPr lang="en-US" altLang="zh-CN" sz="1200" b="1" dirty="0">
                <a:latin typeface="Arial" charset="0"/>
              </a:rPr>
              <a:t> = {e=13, n=77}, </a:t>
            </a:r>
            <a:r>
              <a:rPr lang="zh-CN" altLang="en-US" sz="1200" b="1" dirty="0">
                <a:latin typeface="Arial" charset="0"/>
              </a:rPr>
              <a:t>将私钥</a:t>
            </a:r>
            <a:r>
              <a:rPr lang="en-US" altLang="zh-CN" sz="1200" b="1" dirty="0" err="1">
                <a:latin typeface="Arial" charset="0"/>
              </a:rPr>
              <a:t>Kpri</a:t>
            </a:r>
            <a:r>
              <a:rPr lang="en-US" altLang="zh-CN" sz="1200" b="1" dirty="0">
                <a:latin typeface="Arial" charset="0"/>
              </a:rPr>
              <a:t> = {d=37, n=77}</a:t>
            </a:r>
            <a:r>
              <a:rPr lang="zh-CN" altLang="en-US" sz="1200" b="1" dirty="0">
                <a:latin typeface="Arial" charset="0"/>
              </a:rPr>
              <a:t>保密。</a:t>
            </a:r>
            <a:endParaRPr lang="en-US" altLang="zh-CN" sz="1200" b="1" dirty="0">
              <a:latin typeface="Arial" charset="0"/>
            </a:endParaRPr>
          </a:p>
          <a:p>
            <a:pPr>
              <a:defRPr/>
            </a:pPr>
            <a:endParaRPr lang="en-US" altLang="zh-CN" sz="1200" b="1" dirty="0">
              <a:latin typeface="Arial" charset="0"/>
            </a:endParaRPr>
          </a:p>
          <a:p>
            <a:pPr>
              <a:defRPr/>
            </a:pPr>
            <a:r>
              <a:rPr lang="en-US" altLang="zh-CN" sz="1200" b="1" u="sng" dirty="0">
                <a:solidFill>
                  <a:srgbClr val="FF0000"/>
                </a:solidFill>
                <a:effectLst>
                  <a:outerShdw blurRad="38100" dist="38100" dir="2700000" algn="tl">
                    <a:srgbClr val="000000">
                      <a:alpha val="43137"/>
                    </a:srgbClr>
                  </a:outerShdw>
                </a:effectLst>
                <a:latin typeface="Arial" charset="0"/>
              </a:rPr>
              <a:t>(2)Alice</a:t>
            </a:r>
            <a:r>
              <a:rPr lang="zh-CN" altLang="en-US" sz="1200" b="1" u="sng" dirty="0">
                <a:solidFill>
                  <a:srgbClr val="FF0000"/>
                </a:solidFill>
                <a:effectLst>
                  <a:outerShdw blurRad="38100" dist="38100" dir="2700000" algn="tl">
                    <a:srgbClr val="000000">
                      <a:alpha val="43137"/>
                    </a:srgbClr>
                  </a:outerShdw>
                </a:effectLst>
                <a:latin typeface="Arial" charset="0"/>
              </a:rPr>
              <a:t>加密信息（加密阶段）</a:t>
            </a:r>
          </a:p>
          <a:p>
            <a:pPr>
              <a:buFont typeface="Wingdings" pitchFamily="2" charset="2"/>
              <a:buChar char="Ø"/>
              <a:defRPr/>
            </a:pPr>
            <a:r>
              <a:rPr lang="zh-CN" altLang="en-US" sz="1200" b="1" dirty="0">
                <a:latin typeface="Arial" charset="0"/>
              </a:rPr>
              <a:t> 由于</a:t>
            </a:r>
            <a:r>
              <a:rPr lang="en-US" altLang="zh-CN" sz="1200" b="1" dirty="0">
                <a:latin typeface="Arial" charset="0"/>
              </a:rPr>
              <a:t>Bob</a:t>
            </a:r>
            <a:r>
              <a:rPr lang="zh-CN" altLang="en-US" sz="1200" b="1" dirty="0">
                <a:latin typeface="Arial" charset="0"/>
              </a:rPr>
              <a:t>的公钥是公开的，任何人都可得到，因此</a:t>
            </a:r>
            <a:r>
              <a:rPr lang="en-US" altLang="zh-CN" sz="1200" b="1" dirty="0">
                <a:solidFill>
                  <a:srgbClr val="0033CC"/>
                </a:solidFill>
                <a:latin typeface="Arial" charset="0"/>
              </a:rPr>
              <a:t>Alice</a:t>
            </a:r>
            <a:r>
              <a:rPr lang="zh-CN" altLang="en-US" sz="1200" b="1" dirty="0">
                <a:solidFill>
                  <a:srgbClr val="0033CC"/>
                </a:solidFill>
                <a:latin typeface="Arial" charset="0"/>
              </a:rPr>
              <a:t>使用</a:t>
            </a:r>
            <a:r>
              <a:rPr lang="en-US" altLang="zh-CN" sz="1200" b="1" dirty="0">
                <a:solidFill>
                  <a:srgbClr val="0033CC"/>
                </a:solidFill>
                <a:latin typeface="Arial" charset="0"/>
              </a:rPr>
              <a:t>Bob</a:t>
            </a:r>
            <a:r>
              <a:rPr lang="zh-CN" altLang="en-US" sz="1200" b="1" dirty="0">
                <a:solidFill>
                  <a:srgbClr val="0033CC"/>
                </a:solidFill>
                <a:latin typeface="Arial" charset="0"/>
              </a:rPr>
              <a:t>的公钥</a:t>
            </a:r>
            <a:r>
              <a:rPr lang="en-US" altLang="zh-CN" sz="1200" b="1" dirty="0" err="1">
                <a:solidFill>
                  <a:srgbClr val="0033CC"/>
                </a:solidFill>
                <a:latin typeface="Arial" charset="0"/>
              </a:rPr>
              <a:t>Kpub</a:t>
            </a:r>
            <a:r>
              <a:rPr lang="en-US" altLang="zh-CN" sz="1200" b="1" dirty="0">
                <a:solidFill>
                  <a:srgbClr val="0033CC"/>
                </a:solidFill>
                <a:latin typeface="Arial" charset="0"/>
              </a:rPr>
              <a:t> </a:t>
            </a:r>
            <a:r>
              <a:rPr lang="en-US" altLang="zh-CN" sz="1200" b="1" dirty="0">
                <a:latin typeface="Arial" charset="0"/>
              </a:rPr>
              <a:t>= {e=13, n=77}</a:t>
            </a:r>
            <a:r>
              <a:rPr lang="zh-CN" altLang="en-US" sz="1200" b="1" dirty="0">
                <a:latin typeface="Arial" charset="0"/>
              </a:rPr>
              <a:t>来</a:t>
            </a:r>
            <a:r>
              <a:rPr lang="zh-CN" altLang="en-US" sz="1200" b="1" dirty="0">
                <a:solidFill>
                  <a:srgbClr val="0033CC"/>
                </a:solidFill>
                <a:latin typeface="Arial" charset="0"/>
              </a:rPr>
              <a:t>加密</a:t>
            </a:r>
            <a:r>
              <a:rPr lang="zh-CN" altLang="en-US" sz="1200" b="1" dirty="0">
                <a:latin typeface="Arial" charset="0"/>
              </a:rPr>
              <a:t>即将发送给</a:t>
            </a:r>
            <a:r>
              <a:rPr lang="en-US" altLang="zh-CN" sz="1200" b="1" dirty="0">
                <a:latin typeface="Arial" charset="0"/>
              </a:rPr>
              <a:t>Bob</a:t>
            </a:r>
            <a:r>
              <a:rPr lang="zh-CN" altLang="en-US" sz="1200" b="1" dirty="0">
                <a:latin typeface="Arial" charset="0"/>
              </a:rPr>
              <a:t>的明文</a:t>
            </a:r>
            <a:r>
              <a:rPr lang="en-US" altLang="zh-CN" sz="1200" b="1" dirty="0">
                <a:latin typeface="Arial" charset="0"/>
              </a:rPr>
              <a:t>m</a:t>
            </a:r>
            <a:r>
              <a:rPr lang="zh-CN" altLang="en-US" sz="1200" b="1" dirty="0">
                <a:latin typeface="Arial" charset="0"/>
              </a:rPr>
              <a:t>。</a:t>
            </a:r>
          </a:p>
          <a:p>
            <a:pPr>
              <a:buFont typeface="Wingdings" pitchFamily="2" charset="2"/>
              <a:buChar char="Ø"/>
              <a:defRPr/>
            </a:pPr>
            <a:r>
              <a:rPr lang="en-US" altLang="zh-CN" sz="1200" b="1" dirty="0">
                <a:latin typeface="Arial" charset="0"/>
              </a:rPr>
              <a:t> </a:t>
            </a:r>
            <a:r>
              <a:rPr lang="en-US" altLang="zh-CN" sz="1200" b="1" dirty="0">
                <a:solidFill>
                  <a:srgbClr val="0033CC"/>
                </a:solidFill>
                <a:latin typeface="Arial" charset="0"/>
              </a:rPr>
              <a:t>Alice</a:t>
            </a:r>
            <a:r>
              <a:rPr lang="zh-CN" altLang="en-US" sz="1200" b="1" dirty="0">
                <a:solidFill>
                  <a:srgbClr val="0033CC"/>
                </a:solidFill>
                <a:latin typeface="Arial" charset="0"/>
              </a:rPr>
              <a:t>加密明文</a:t>
            </a:r>
            <a:r>
              <a:rPr lang="en-US" altLang="zh-CN" sz="1200" b="1" dirty="0">
                <a:latin typeface="Arial" charset="0"/>
              </a:rPr>
              <a:t>m=5</a:t>
            </a:r>
            <a:r>
              <a:rPr lang="zh-CN" altLang="en-US" sz="1200" b="1" dirty="0">
                <a:latin typeface="Arial" charset="0"/>
              </a:rPr>
              <a:t>（必须小于</a:t>
            </a:r>
            <a:r>
              <a:rPr lang="en-US" altLang="zh-CN" sz="1200" b="1" dirty="0">
                <a:latin typeface="Arial" charset="0"/>
              </a:rPr>
              <a:t>n=77</a:t>
            </a:r>
            <a:r>
              <a:rPr lang="zh-CN" altLang="en-US" sz="1200" b="1" dirty="0">
                <a:latin typeface="Arial" charset="0"/>
              </a:rPr>
              <a:t>），则计算</a:t>
            </a:r>
            <a:r>
              <a:rPr lang="en-US" altLang="zh-CN" sz="1200" b="1" dirty="0">
                <a:latin typeface="Arial" charset="0"/>
              </a:rPr>
              <a:t>:</a:t>
            </a:r>
            <a:r>
              <a:rPr lang="zh-CN" altLang="en-US" sz="1200" b="1" dirty="0">
                <a:latin typeface="Arial" charset="0"/>
              </a:rPr>
              <a:t>密文</a:t>
            </a:r>
            <a:r>
              <a:rPr lang="en-US" altLang="zh-CN" sz="1200" b="1" dirty="0">
                <a:latin typeface="Arial" charset="0"/>
              </a:rPr>
              <a:t>c = m</a:t>
            </a:r>
            <a:r>
              <a:rPr lang="en-US" altLang="zh-CN" sz="1200" b="1" baseline="30000" dirty="0">
                <a:latin typeface="Arial" charset="0"/>
              </a:rPr>
              <a:t>e</a:t>
            </a:r>
            <a:r>
              <a:rPr lang="en-US" altLang="zh-CN" sz="1200" b="1" dirty="0">
                <a:latin typeface="Arial" charset="0"/>
              </a:rPr>
              <a:t> mod n = 5</a:t>
            </a:r>
            <a:r>
              <a:rPr lang="en-US" altLang="zh-CN" sz="1200" b="1" baseline="30000" dirty="0">
                <a:latin typeface="Arial" charset="0"/>
              </a:rPr>
              <a:t>13</a:t>
            </a:r>
            <a:r>
              <a:rPr lang="zh-CN" altLang="en-US" sz="1200" b="1" dirty="0">
                <a:latin typeface="Arial" charset="0"/>
              </a:rPr>
              <a:t> </a:t>
            </a:r>
            <a:r>
              <a:rPr lang="en-US" altLang="zh-CN" sz="1200" b="1" dirty="0">
                <a:latin typeface="Arial" charset="0"/>
              </a:rPr>
              <a:t>mod 77 = 26, </a:t>
            </a:r>
            <a:r>
              <a:rPr lang="zh-CN" altLang="en-US" sz="1200" b="1" dirty="0">
                <a:solidFill>
                  <a:srgbClr val="0033CC"/>
                </a:solidFill>
                <a:latin typeface="Arial" charset="0"/>
              </a:rPr>
              <a:t>然后在一个信道上发送密文</a:t>
            </a:r>
            <a:r>
              <a:rPr lang="en-US" altLang="zh-CN" sz="1200" b="1" dirty="0">
                <a:latin typeface="Arial" charset="0"/>
              </a:rPr>
              <a:t>c = 26</a:t>
            </a:r>
            <a:r>
              <a:rPr lang="zh-CN" altLang="en-US" sz="1200" b="1" dirty="0">
                <a:latin typeface="Arial" charset="0"/>
              </a:rPr>
              <a:t>。</a:t>
            </a:r>
            <a:endParaRPr lang="en-US" altLang="zh-CN" sz="1200" b="1" dirty="0">
              <a:latin typeface="Arial" charset="0"/>
            </a:endParaRPr>
          </a:p>
          <a:p>
            <a:pPr>
              <a:defRPr/>
            </a:pPr>
            <a:endParaRPr lang="en-US" altLang="zh-CN" sz="1200" b="1" dirty="0">
              <a:latin typeface="Arial" charset="0"/>
            </a:endParaRPr>
          </a:p>
          <a:p>
            <a:pPr>
              <a:defRPr/>
            </a:pPr>
            <a:r>
              <a:rPr lang="en-US" altLang="zh-CN" sz="1200" b="1" u="sng" dirty="0">
                <a:solidFill>
                  <a:srgbClr val="FF0000"/>
                </a:solidFill>
                <a:effectLst>
                  <a:outerShdw blurRad="38100" dist="38100" dir="2700000" algn="tl">
                    <a:srgbClr val="000000">
                      <a:alpha val="43137"/>
                    </a:srgbClr>
                  </a:outerShdw>
                </a:effectLst>
                <a:latin typeface="Arial" charset="0"/>
              </a:rPr>
              <a:t>(3)Bob</a:t>
            </a:r>
            <a:r>
              <a:rPr lang="zh-CN" altLang="en-US" sz="1200" b="1" u="sng" dirty="0">
                <a:solidFill>
                  <a:srgbClr val="FF0000"/>
                </a:solidFill>
                <a:effectLst>
                  <a:outerShdw blurRad="38100" dist="38100" dir="2700000" algn="tl">
                    <a:srgbClr val="000000">
                      <a:alpha val="43137"/>
                    </a:srgbClr>
                  </a:outerShdw>
                </a:effectLst>
                <a:latin typeface="Arial" charset="0"/>
              </a:rPr>
              <a:t>解密密文（解密阶段）</a:t>
            </a:r>
          </a:p>
          <a:p>
            <a:pPr>
              <a:buFont typeface="Wingdings" pitchFamily="2" charset="2"/>
              <a:buChar char="Ø"/>
              <a:defRPr/>
            </a:pPr>
            <a:r>
              <a:rPr lang="zh-CN" altLang="en-US" sz="1200" b="1" dirty="0">
                <a:latin typeface="Arial" charset="0"/>
              </a:rPr>
              <a:t> 当</a:t>
            </a:r>
            <a:r>
              <a:rPr lang="en-US" altLang="zh-CN" sz="1200" b="1" dirty="0">
                <a:solidFill>
                  <a:srgbClr val="0033CC"/>
                </a:solidFill>
                <a:latin typeface="Arial" charset="0"/>
              </a:rPr>
              <a:t>Bob</a:t>
            </a:r>
            <a:r>
              <a:rPr lang="zh-CN" altLang="en-US" sz="1200" b="1" dirty="0">
                <a:solidFill>
                  <a:srgbClr val="0033CC"/>
                </a:solidFill>
                <a:latin typeface="Arial" charset="0"/>
              </a:rPr>
              <a:t>接收到密文</a:t>
            </a:r>
            <a:r>
              <a:rPr lang="en-US" altLang="zh-CN" sz="1200" b="1" dirty="0">
                <a:solidFill>
                  <a:srgbClr val="0033CC"/>
                </a:solidFill>
                <a:latin typeface="Arial" charset="0"/>
              </a:rPr>
              <a:t>c = 26</a:t>
            </a:r>
            <a:r>
              <a:rPr lang="zh-CN" altLang="en-US" sz="1200" b="1" dirty="0">
                <a:latin typeface="Arial" charset="0"/>
              </a:rPr>
              <a:t>时，他用他的私钥</a:t>
            </a:r>
            <a:r>
              <a:rPr lang="en-US" altLang="zh-CN" sz="1200" b="1" dirty="0" err="1">
                <a:latin typeface="Arial" charset="0"/>
              </a:rPr>
              <a:t>Kpri</a:t>
            </a:r>
            <a:r>
              <a:rPr lang="en-US" altLang="zh-CN" sz="1200" b="1" dirty="0">
                <a:latin typeface="Arial" charset="0"/>
              </a:rPr>
              <a:t> = {d=37, n=77}</a:t>
            </a:r>
            <a:r>
              <a:rPr lang="zh-CN" altLang="en-US" sz="1200" b="1" dirty="0">
                <a:latin typeface="Arial" charset="0"/>
              </a:rPr>
              <a:t>进行解密。</a:t>
            </a:r>
          </a:p>
          <a:p>
            <a:pPr>
              <a:buFont typeface="Wingdings" pitchFamily="2" charset="2"/>
              <a:buChar char="Ø"/>
              <a:defRPr/>
            </a:pPr>
            <a:r>
              <a:rPr lang="en-US" altLang="zh-CN" sz="1200" b="1" dirty="0">
                <a:latin typeface="Arial" charset="0"/>
              </a:rPr>
              <a:t> </a:t>
            </a:r>
            <a:r>
              <a:rPr lang="en-US" altLang="zh-CN" sz="1200" b="1" dirty="0">
                <a:solidFill>
                  <a:srgbClr val="0033CC"/>
                </a:solidFill>
                <a:latin typeface="Arial" charset="0"/>
              </a:rPr>
              <a:t>Bob</a:t>
            </a:r>
            <a:r>
              <a:rPr lang="zh-CN" altLang="en-US" sz="1200" b="1" dirty="0">
                <a:solidFill>
                  <a:srgbClr val="0033CC"/>
                </a:solidFill>
                <a:latin typeface="Arial" charset="0"/>
              </a:rPr>
              <a:t>解密通过计算</a:t>
            </a:r>
            <a:r>
              <a:rPr lang="en-US" altLang="zh-CN" sz="1200" b="1" dirty="0">
                <a:latin typeface="Arial" charset="0"/>
              </a:rPr>
              <a:t>: m = </a:t>
            </a:r>
            <a:r>
              <a:rPr lang="en-US" altLang="zh-CN" sz="1200" b="1" dirty="0" err="1">
                <a:latin typeface="Arial" charset="0"/>
              </a:rPr>
              <a:t>c</a:t>
            </a:r>
            <a:r>
              <a:rPr lang="en-US" altLang="zh-CN" sz="1200" b="1" baseline="30000" dirty="0" err="1">
                <a:latin typeface="Arial" charset="0"/>
              </a:rPr>
              <a:t>d</a:t>
            </a:r>
            <a:r>
              <a:rPr lang="en-US" altLang="zh-CN" sz="1200" b="1" dirty="0">
                <a:latin typeface="Arial" charset="0"/>
              </a:rPr>
              <a:t> mod n = 26</a:t>
            </a:r>
            <a:r>
              <a:rPr lang="en-US" altLang="zh-CN" sz="1200" b="1" baseline="30000" dirty="0">
                <a:latin typeface="Arial" charset="0"/>
              </a:rPr>
              <a:t>37</a:t>
            </a:r>
            <a:r>
              <a:rPr lang="zh-CN" altLang="en-US" sz="1200" b="1" dirty="0">
                <a:latin typeface="Arial" charset="0"/>
              </a:rPr>
              <a:t> </a:t>
            </a:r>
            <a:r>
              <a:rPr lang="en-US" altLang="zh-CN" sz="1200" b="1" dirty="0">
                <a:latin typeface="Arial" charset="0"/>
              </a:rPr>
              <a:t>mod 77 = 5, </a:t>
            </a:r>
            <a:r>
              <a:rPr lang="zh-CN" altLang="en-US" sz="1200" b="1" dirty="0">
                <a:latin typeface="Arial" charset="0"/>
              </a:rPr>
              <a:t>这样</a:t>
            </a:r>
            <a:r>
              <a:rPr lang="en-US" altLang="zh-CN" sz="1200" b="1" dirty="0">
                <a:latin typeface="Arial" charset="0"/>
              </a:rPr>
              <a:t>Bob</a:t>
            </a:r>
            <a:r>
              <a:rPr lang="zh-CN" altLang="en-US" sz="1200" b="1" dirty="0">
                <a:latin typeface="Arial" charset="0"/>
              </a:rPr>
              <a:t>就得到</a:t>
            </a:r>
            <a:r>
              <a:rPr lang="en-US" altLang="zh-CN" sz="1200" b="1" dirty="0">
                <a:latin typeface="Arial" charset="0"/>
              </a:rPr>
              <a:t>Alice</a:t>
            </a:r>
            <a:r>
              <a:rPr lang="zh-CN" altLang="en-US" sz="1200" b="1" dirty="0">
                <a:latin typeface="Arial" charset="0"/>
              </a:rPr>
              <a:t>发给他的明文信息</a:t>
            </a:r>
            <a:r>
              <a:rPr lang="en-US" altLang="zh-CN" sz="1200" b="1" dirty="0">
                <a:latin typeface="Arial" charset="0"/>
              </a:rPr>
              <a:t>m=5</a:t>
            </a:r>
            <a:r>
              <a:rPr lang="zh-CN" altLang="en-US" sz="1200" b="1" dirty="0">
                <a:latin typeface="Arial" charset="0"/>
              </a:rPr>
              <a:t>了！！！</a:t>
            </a:r>
          </a:p>
        </p:txBody>
      </p:sp>
    </p:spTree>
  </p:cSld>
  <p:clrMapOvr>
    <a:masterClrMapping/>
  </p:clrMapOvr>
  <p:transition spd="med">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标注 9">
            <a:extLst>
              <a:ext uri="{FF2B5EF4-FFF2-40B4-BE49-F238E27FC236}">
                <a16:creationId xmlns:a16="http://schemas.microsoft.com/office/drawing/2014/main" id="{84E8D4B1-A840-4A3C-BA47-D1B54BA7AF8A}"/>
              </a:ext>
            </a:extLst>
          </p:cNvPr>
          <p:cNvSpPr>
            <a:spLocks noChangeArrowheads="1"/>
          </p:cNvSpPr>
          <p:nvPr/>
        </p:nvSpPr>
        <p:spPr bwMode="auto">
          <a:xfrm>
            <a:off x="4932363" y="50800"/>
            <a:ext cx="4032250" cy="1008063"/>
          </a:xfrm>
          <a:prstGeom prst="wedgeRoundRectCallout">
            <a:avLst>
              <a:gd name="adj1" fmla="val -7289"/>
              <a:gd name="adj2" fmla="val 121856"/>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解密过程：</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 typeface="Wingdings" pitchFamily="2" charset="2"/>
              <a:buAutoNum type="arabicParenBoth" startAt="7"/>
              <a:defRPr/>
            </a:pPr>
            <a:r>
              <a:rPr lang="zh-CN" altLang="en-US" sz="1200" b="1" dirty="0">
                <a:solidFill>
                  <a:srgbClr val="0033CC"/>
                </a:solidFill>
                <a:latin typeface="Arial" charset="0"/>
              </a:rPr>
              <a:t>接收方</a:t>
            </a:r>
            <a:r>
              <a:rPr lang="zh-CN" altLang="en-US" sz="1200" b="1" dirty="0">
                <a:solidFill>
                  <a:srgbClr val="FF0000"/>
                </a:solidFill>
                <a:latin typeface="Arial" charset="0"/>
              </a:rPr>
              <a:t>接收到</a:t>
            </a:r>
            <a:r>
              <a:rPr lang="zh-CN" altLang="en-US" sz="1200" b="1" dirty="0">
                <a:solidFill>
                  <a:srgbClr val="0033CC"/>
                </a:solidFill>
                <a:latin typeface="Arial" charset="0"/>
              </a:rPr>
              <a:t>密文</a:t>
            </a:r>
            <a:r>
              <a:rPr lang="en-US" altLang="zh-CN" sz="1200" b="1" dirty="0">
                <a:solidFill>
                  <a:srgbClr val="0033CC"/>
                </a:solidFill>
                <a:latin typeface="Arial" charset="0"/>
              </a:rPr>
              <a:t>c = 26</a:t>
            </a:r>
            <a:r>
              <a:rPr lang="zh-CN" altLang="en-US" sz="1200" b="1" dirty="0">
                <a:latin typeface="Arial" charset="0"/>
              </a:rPr>
              <a:t>时，</a:t>
            </a:r>
            <a:r>
              <a:rPr lang="zh-CN" altLang="en-US" sz="1200" b="1" dirty="0">
                <a:solidFill>
                  <a:srgbClr val="FF0000"/>
                </a:solidFill>
                <a:latin typeface="Arial" charset="0"/>
              </a:rPr>
              <a:t>用自己的</a:t>
            </a:r>
            <a:endParaRPr lang="en-US" altLang="zh-CN" sz="1200" b="1" dirty="0">
              <a:solidFill>
                <a:srgbClr val="FF0000"/>
              </a:solidFill>
              <a:latin typeface="Arial" charset="0"/>
            </a:endParaRPr>
          </a:p>
          <a:p>
            <a:pPr marL="228600" indent="-228600" eaLnBrk="1" hangingPunct="1">
              <a:defRPr/>
            </a:pPr>
            <a:r>
              <a:rPr lang="en-US" altLang="zh-CN" sz="1200" b="1" dirty="0">
                <a:solidFill>
                  <a:srgbClr val="FF0000"/>
                </a:solidFill>
                <a:latin typeface="Arial" charset="0"/>
              </a:rPr>
              <a:t>	</a:t>
            </a:r>
            <a:r>
              <a:rPr lang="zh-CN" altLang="en-US" sz="1200" b="1" dirty="0">
                <a:solidFill>
                  <a:srgbClr val="FF0000"/>
                </a:solidFill>
                <a:latin typeface="Arial" charset="0"/>
              </a:rPr>
              <a:t>私钥</a:t>
            </a:r>
            <a:r>
              <a:rPr lang="en-US" altLang="zh-CN" sz="1200" b="1" dirty="0" err="1">
                <a:latin typeface="Arial" charset="0"/>
              </a:rPr>
              <a:t>Kpri</a:t>
            </a:r>
            <a:r>
              <a:rPr lang="en-US" altLang="zh-CN" sz="1200" b="1" dirty="0">
                <a:latin typeface="Arial" charset="0"/>
              </a:rPr>
              <a:t> = {d=37, n=77}</a:t>
            </a:r>
            <a:r>
              <a:rPr lang="zh-CN" altLang="en-US" sz="1200" b="1" dirty="0">
                <a:solidFill>
                  <a:srgbClr val="FF0000"/>
                </a:solidFill>
                <a:latin typeface="Arial" charset="0"/>
              </a:rPr>
              <a:t>进行解密</a:t>
            </a:r>
            <a:r>
              <a:rPr lang="zh-CN" altLang="en-US" sz="1200" b="1" dirty="0">
                <a:latin typeface="Arial" charset="0"/>
              </a:rPr>
              <a:t>；</a:t>
            </a:r>
            <a:endParaRPr lang="en-US" altLang="zh-CN" sz="1200" b="1" dirty="0">
              <a:latin typeface="Arial" charset="0"/>
            </a:endParaRPr>
          </a:p>
          <a:p>
            <a:pPr marL="228600" indent="-228600" eaLnBrk="1" hangingPunct="1">
              <a:buFont typeface="Wingdings" pitchFamily="2" charset="2"/>
              <a:buAutoNum type="arabicParenBoth" startAt="8"/>
              <a:defRPr/>
            </a:pPr>
            <a:r>
              <a:rPr lang="zh-CN" altLang="en-US" sz="1200" b="1" dirty="0">
                <a:solidFill>
                  <a:srgbClr val="0033CC"/>
                </a:solidFill>
                <a:latin typeface="Arial" charset="0"/>
              </a:rPr>
              <a:t>接收方具体解密操作：</a:t>
            </a:r>
            <a:endParaRPr lang="en-US" altLang="zh-CN" sz="1200" b="1" dirty="0">
              <a:solidFill>
                <a:srgbClr val="0033CC"/>
              </a:solidFill>
              <a:latin typeface="Arial" charset="0"/>
            </a:endParaRPr>
          </a:p>
          <a:p>
            <a:pPr marL="228600" indent="-228600" eaLnBrk="1" hangingPunct="1">
              <a:defRPr/>
            </a:pPr>
            <a:r>
              <a:rPr lang="en-US" altLang="zh-CN" sz="1200" b="1" dirty="0">
                <a:latin typeface="Arial" charset="0"/>
              </a:rPr>
              <a:t>	m = </a:t>
            </a:r>
            <a:r>
              <a:rPr lang="en-US" altLang="zh-CN" sz="1200" b="1" dirty="0" err="1">
                <a:latin typeface="Arial" charset="0"/>
              </a:rPr>
              <a:t>c</a:t>
            </a:r>
            <a:r>
              <a:rPr lang="en-US" altLang="zh-CN" sz="1200" b="1" baseline="30000" dirty="0" err="1">
                <a:latin typeface="Arial" charset="0"/>
              </a:rPr>
              <a:t>d</a:t>
            </a:r>
            <a:r>
              <a:rPr lang="en-US" altLang="zh-CN" sz="1200" b="1" dirty="0">
                <a:latin typeface="Arial" charset="0"/>
              </a:rPr>
              <a:t> mod n = 26</a:t>
            </a:r>
            <a:r>
              <a:rPr lang="en-US" altLang="zh-CN" sz="1200" b="1" baseline="30000" dirty="0">
                <a:latin typeface="Arial" charset="0"/>
              </a:rPr>
              <a:t>37</a:t>
            </a:r>
            <a:r>
              <a:rPr lang="zh-CN" altLang="en-US" sz="1200" b="1" dirty="0">
                <a:latin typeface="Arial" charset="0"/>
              </a:rPr>
              <a:t> </a:t>
            </a:r>
            <a:r>
              <a:rPr lang="en-US" altLang="zh-CN" sz="1200" b="1" dirty="0">
                <a:latin typeface="Arial" charset="0"/>
              </a:rPr>
              <a:t>mod 77 = 5</a:t>
            </a:r>
            <a:endParaRPr lang="en-US" altLang="zh-CN" sz="1200" b="1" dirty="0">
              <a:solidFill>
                <a:srgbClr val="FF0000"/>
              </a:solidFill>
              <a:latin typeface="Arial" charset="0"/>
            </a:endParaRPr>
          </a:p>
        </p:txBody>
      </p:sp>
      <p:sp>
        <p:nvSpPr>
          <p:cNvPr id="9" name="圆角矩形标注 8">
            <a:extLst>
              <a:ext uri="{FF2B5EF4-FFF2-40B4-BE49-F238E27FC236}">
                <a16:creationId xmlns:a16="http://schemas.microsoft.com/office/drawing/2014/main" id="{B393B6BC-3859-4255-9B3B-2C36E533E27A}"/>
              </a:ext>
            </a:extLst>
          </p:cNvPr>
          <p:cNvSpPr>
            <a:spLocks noChangeArrowheads="1"/>
          </p:cNvSpPr>
          <p:nvPr/>
        </p:nvSpPr>
        <p:spPr bwMode="auto">
          <a:xfrm>
            <a:off x="179388" y="411163"/>
            <a:ext cx="4537075" cy="865187"/>
          </a:xfrm>
          <a:prstGeom prst="wedgeRoundRectCallout">
            <a:avLst>
              <a:gd name="adj1" fmla="val 3383"/>
              <a:gd name="adj2" fmla="val 118673"/>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加密过程：</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 typeface="Wingdings" pitchFamily="2" charset="2"/>
              <a:buAutoNum type="arabicParenBoth" startAt="4"/>
              <a:defRPr/>
            </a:pPr>
            <a:r>
              <a:rPr lang="zh-CN" altLang="en-US" sz="1200" b="1" dirty="0">
                <a:solidFill>
                  <a:srgbClr val="FF0000"/>
                </a:solidFill>
                <a:latin typeface="Arial" charset="0"/>
              </a:rPr>
              <a:t>发送方</a:t>
            </a:r>
            <a:r>
              <a:rPr lang="zh-CN" altLang="en-US" sz="1200" b="1" dirty="0">
                <a:solidFill>
                  <a:srgbClr val="0033CC"/>
                </a:solidFill>
                <a:latin typeface="Arial" charset="0"/>
              </a:rPr>
              <a:t>使用接收方的公钥</a:t>
            </a:r>
            <a:r>
              <a:rPr lang="en-US" altLang="zh-CN" sz="1200" b="1" dirty="0" err="1">
                <a:solidFill>
                  <a:srgbClr val="FF0000"/>
                </a:solidFill>
                <a:latin typeface="Arial" charset="0"/>
              </a:rPr>
              <a:t>Kpub</a:t>
            </a:r>
            <a:r>
              <a:rPr lang="en-US" altLang="zh-CN" sz="1200" b="1" dirty="0">
                <a:latin typeface="Arial" charset="0"/>
              </a:rPr>
              <a:t> = {e=13, n=77}</a:t>
            </a:r>
            <a:r>
              <a:rPr lang="zh-CN" altLang="en-US" sz="1200" b="1" dirty="0">
                <a:solidFill>
                  <a:srgbClr val="0033CC"/>
                </a:solidFill>
                <a:latin typeface="Arial" charset="0"/>
              </a:rPr>
              <a:t>加密</a:t>
            </a:r>
            <a:r>
              <a:rPr lang="zh-CN" altLang="en-US" sz="1200" b="1" dirty="0">
                <a:latin typeface="Arial" charset="0"/>
              </a:rPr>
              <a:t>明文</a:t>
            </a:r>
            <a:r>
              <a:rPr lang="en-US" altLang="zh-CN" sz="1200" b="1" dirty="0">
                <a:latin typeface="Arial" charset="0"/>
              </a:rPr>
              <a:t>m=5</a:t>
            </a:r>
            <a:r>
              <a:rPr lang="zh-CN" altLang="en-US" sz="1200" b="1" dirty="0">
                <a:latin typeface="Arial" charset="0"/>
              </a:rPr>
              <a:t>；</a:t>
            </a:r>
            <a:endParaRPr lang="en-US" altLang="zh-CN" sz="1200" b="1" dirty="0">
              <a:solidFill>
                <a:srgbClr val="FF0000"/>
              </a:solidFill>
              <a:latin typeface="Arial" charset="0"/>
            </a:endParaRPr>
          </a:p>
          <a:p>
            <a:pPr marL="228600" indent="-228600" eaLnBrk="1" hangingPunct="1">
              <a:buFontTx/>
              <a:buAutoNum type="arabicParenBoth" startAt="4"/>
              <a:defRPr/>
            </a:pPr>
            <a:r>
              <a:rPr lang="zh-CN" altLang="en-US" sz="1200" b="1" dirty="0">
                <a:solidFill>
                  <a:srgbClr val="FF0000"/>
                </a:solidFill>
                <a:latin typeface="Arial" charset="0"/>
              </a:rPr>
              <a:t>发送方</a:t>
            </a:r>
            <a:r>
              <a:rPr lang="zh-CN" altLang="en-US" sz="1200" b="1" dirty="0">
                <a:solidFill>
                  <a:srgbClr val="0033CC"/>
                </a:solidFill>
                <a:latin typeface="Arial" charset="0"/>
              </a:rPr>
              <a:t>具体加密操作：</a:t>
            </a:r>
            <a:r>
              <a:rPr lang="zh-CN" altLang="en-US" sz="1200" b="1" dirty="0">
                <a:latin typeface="Arial" charset="0"/>
              </a:rPr>
              <a:t>密文</a:t>
            </a:r>
            <a:r>
              <a:rPr lang="en-US" altLang="zh-CN" sz="1200" b="1" dirty="0">
                <a:latin typeface="Arial" charset="0"/>
              </a:rPr>
              <a:t>c = m</a:t>
            </a:r>
            <a:r>
              <a:rPr lang="en-US" altLang="zh-CN" sz="1200" b="1" baseline="30000" dirty="0">
                <a:latin typeface="Arial" charset="0"/>
              </a:rPr>
              <a:t>e</a:t>
            </a:r>
            <a:r>
              <a:rPr lang="en-US" altLang="zh-CN" sz="1200" b="1" dirty="0">
                <a:latin typeface="Arial" charset="0"/>
              </a:rPr>
              <a:t> mod n = 5</a:t>
            </a:r>
            <a:r>
              <a:rPr lang="en-US" altLang="zh-CN" sz="1200" b="1" baseline="30000" dirty="0">
                <a:latin typeface="Arial" charset="0"/>
              </a:rPr>
              <a:t>13</a:t>
            </a:r>
            <a:r>
              <a:rPr lang="zh-CN" altLang="en-US" sz="1200" b="1" dirty="0">
                <a:latin typeface="Arial" charset="0"/>
              </a:rPr>
              <a:t> </a:t>
            </a:r>
            <a:r>
              <a:rPr lang="en-US" altLang="zh-CN" sz="1200" b="1" dirty="0">
                <a:latin typeface="Arial" charset="0"/>
              </a:rPr>
              <a:t>mod 77 = 26</a:t>
            </a:r>
            <a:r>
              <a:rPr lang="zh-CN" altLang="en-US" sz="1200" b="1" dirty="0">
                <a:latin typeface="Arial" charset="0"/>
              </a:rPr>
              <a:t>；</a:t>
            </a:r>
            <a:endParaRPr lang="en-US" altLang="zh-CN" sz="1200" b="1" dirty="0">
              <a:latin typeface="Arial" charset="0"/>
            </a:endParaRPr>
          </a:p>
          <a:p>
            <a:pPr marL="228600" indent="-228600" eaLnBrk="1" hangingPunct="1">
              <a:buFontTx/>
              <a:buAutoNum type="arabicParenBoth" startAt="4"/>
              <a:defRPr/>
            </a:pPr>
            <a:r>
              <a:rPr lang="zh-CN" altLang="en-US" sz="1200" b="1" dirty="0">
                <a:solidFill>
                  <a:srgbClr val="FF0000"/>
                </a:solidFill>
                <a:latin typeface="Arial" charset="0"/>
              </a:rPr>
              <a:t>发送方</a:t>
            </a:r>
            <a:r>
              <a:rPr lang="zh-CN" altLang="en-US" sz="1200" b="1" dirty="0">
                <a:solidFill>
                  <a:srgbClr val="0033CC"/>
                </a:solidFill>
                <a:latin typeface="Arial" charset="0"/>
              </a:rPr>
              <a:t>然后</a:t>
            </a:r>
            <a:r>
              <a:rPr lang="zh-CN" altLang="en-US" sz="1200" b="1" dirty="0">
                <a:latin typeface="Arial" charset="0"/>
              </a:rPr>
              <a:t>在公共信道上</a:t>
            </a:r>
            <a:r>
              <a:rPr lang="zh-CN" altLang="en-US" sz="1200" b="1" dirty="0">
                <a:solidFill>
                  <a:srgbClr val="0033CC"/>
                </a:solidFill>
                <a:latin typeface="Arial" charset="0"/>
              </a:rPr>
              <a:t>发送密文</a:t>
            </a:r>
            <a:r>
              <a:rPr lang="en-US" altLang="zh-CN" sz="1200" b="1" dirty="0">
                <a:latin typeface="Arial" charset="0"/>
              </a:rPr>
              <a:t>c = 26.</a:t>
            </a:r>
            <a:endParaRPr lang="en-US" altLang="zh-CN" sz="1200" b="1" dirty="0">
              <a:solidFill>
                <a:srgbClr val="FF0000"/>
              </a:solidFill>
              <a:latin typeface="Arial" charset="0"/>
            </a:endParaRPr>
          </a:p>
        </p:txBody>
      </p:sp>
      <p:pic>
        <p:nvPicPr>
          <p:cNvPr id="84996" name="Picture 2">
            <a:extLst>
              <a:ext uri="{FF2B5EF4-FFF2-40B4-BE49-F238E27FC236}">
                <a16:creationId xmlns:a16="http://schemas.microsoft.com/office/drawing/2014/main" id="{C1E78E52-4E95-4BB3-8BC6-532DD6D351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0188" y="1357313"/>
            <a:ext cx="6243637" cy="2457450"/>
          </a:xfrm>
          <a:noFill/>
        </p:spPr>
      </p:pic>
      <p:sp>
        <p:nvSpPr>
          <p:cNvPr id="7" name="标题 1">
            <a:extLst>
              <a:ext uri="{FF2B5EF4-FFF2-40B4-BE49-F238E27FC236}">
                <a16:creationId xmlns:a16="http://schemas.microsoft.com/office/drawing/2014/main" id="{BD18DE00-C1E1-41E7-A754-5C07B8486154}"/>
              </a:ext>
            </a:extLst>
          </p:cNvPr>
          <p:cNvSpPr txBox="1">
            <a:spLocks/>
          </p:cNvSpPr>
          <p:nvPr/>
        </p:nvSpPr>
        <p:spPr bwMode="auto">
          <a:xfrm>
            <a:off x="214283" y="32107"/>
            <a:ext cx="3565629"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公钥密码算法举例</a:t>
            </a:r>
          </a:p>
        </p:txBody>
      </p:sp>
      <p:sp>
        <p:nvSpPr>
          <p:cNvPr id="8" name="圆角矩形标注 7">
            <a:extLst>
              <a:ext uri="{FF2B5EF4-FFF2-40B4-BE49-F238E27FC236}">
                <a16:creationId xmlns:a16="http://schemas.microsoft.com/office/drawing/2014/main" id="{D291C825-2D94-434D-A177-FCA016FE9222}"/>
              </a:ext>
            </a:extLst>
          </p:cNvPr>
          <p:cNvSpPr>
            <a:spLocks noChangeArrowheads="1"/>
          </p:cNvSpPr>
          <p:nvPr/>
        </p:nvSpPr>
        <p:spPr bwMode="auto">
          <a:xfrm>
            <a:off x="827088" y="4084638"/>
            <a:ext cx="8137525" cy="935037"/>
          </a:xfrm>
          <a:prstGeom prst="wedgeRoundRectCallout">
            <a:avLst>
              <a:gd name="adj1" fmla="val 21920"/>
              <a:gd name="adj2" fmla="val -114861"/>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初始化：</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Tx/>
              <a:buAutoNum type="arabicParenBoth"/>
              <a:defRPr/>
            </a:pPr>
            <a:r>
              <a:rPr lang="zh-CN" altLang="en-US" sz="1200" b="1" dirty="0">
                <a:solidFill>
                  <a:srgbClr val="0033CC"/>
                </a:solidFill>
                <a:latin typeface="Arial" charset="0"/>
              </a:rPr>
              <a:t>接收方</a:t>
            </a:r>
            <a:r>
              <a:rPr lang="zh-CN" altLang="en-US" sz="1200" b="1" dirty="0">
                <a:solidFill>
                  <a:srgbClr val="FF0000"/>
                </a:solidFill>
                <a:latin typeface="Arial" charset="0"/>
              </a:rPr>
              <a:t>选择</a:t>
            </a:r>
            <a:r>
              <a:rPr lang="zh-CN" altLang="en-US" sz="1200" b="1" dirty="0">
                <a:latin typeface="Arial" charset="0"/>
              </a:rPr>
              <a:t>两个</a:t>
            </a:r>
            <a:r>
              <a:rPr lang="zh-CN" altLang="en-US" sz="1200" b="1" dirty="0">
                <a:solidFill>
                  <a:srgbClr val="FF0000"/>
                </a:solidFill>
                <a:latin typeface="Arial" charset="0"/>
              </a:rPr>
              <a:t>素数</a:t>
            </a:r>
            <a:r>
              <a:rPr lang="en-US" altLang="zh-CN" sz="1200" b="1" dirty="0">
                <a:solidFill>
                  <a:srgbClr val="FF0000"/>
                </a:solidFill>
                <a:latin typeface="Arial" charset="0"/>
              </a:rPr>
              <a:t>p</a:t>
            </a:r>
            <a:r>
              <a:rPr lang="en-US" altLang="zh-CN" sz="1200" b="1" dirty="0">
                <a:latin typeface="Arial" charset="0"/>
              </a:rPr>
              <a:t> = 7</a:t>
            </a:r>
            <a:r>
              <a:rPr lang="zh-CN" altLang="en-US" sz="1200" b="1" dirty="0">
                <a:latin typeface="Arial" charset="0"/>
              </a:rPr>
              <a:t>和</a:t>
            </a:r>
            <a:r>
              <a:rPr lang="en-US" altLang="zh-CN" sz="1200" b="1" dirty="0">
                <a:solidFill>
                  <a:srgbClr val="FF0000"/>
                </a:solidFill>
                <a:latin typeface="Arial" charset="0"/>
              </a:rPr>
              <a:t>q</a:t>
            </a:r>
            <a:r>
              <a:rPr lang="en-US" altLang="zh-CN" sz="1200" b="1" dirty="0">
                <a:latin typeface="Arial" charset="0"/>
              </a:rPr>
              <a:t> = 11</a:t>
            </a:r>
            <a:r>
              <a:rPr lang="zh-CN" altLang="en-US" sz="1200" b="1" dirty="0">
                <a:latin typeface="Arial" charset="0"/>
              </a:rPr>
              <a:t>，计算：</a:t>
            </a:r>
            <a:r>
              <a:rPr lang="en-US" altLang="zh-CN" sz="1200" b="1" dirty="0">
                <a:solidFill>
                  <a:srgbClr val="FF0000"/>
                </a:solidFill>
                <a:latin typeface="Arial" charset="0"/>
              </a:rPr>
              <a:t>n</a:t>
            </a:r>
            <a:r>
              <a:rPr lang="en-US" altLang="zh-CN" sz="1200" b="1" dirty="0">
                <a:latin typeface="Arial" charset="0"/>
              </a:rPr>
              <a:t>=</a:t>
            </a:r>
            <a:r>
              <a:rPr lang="en-US" altLang="zh-CN" sz="1200" b="1" dirty="0" err="1">
                <a:latin typeface="Arial" charset="0"/>
              </a:rPr>
              <a:t>p×q</a:t>
            </a:r>
            <a:r>
              <a:rPr lang="en-US" altLang="zh-CN" sz="1200" b="1" dirty="0">
                <a:latin typeface="Arial" charset="0"/>
              </a:rPr>
              <a:t>=7×11=77; </a:t>
            </a:r>
            <a:r>
              <a:rPr lang="en-US" altLang="zh-CN" sz="1200" b="1" dirty="0">
                <a:solidFill>
                  <a:srgbClr val="FF0000"/>
                </a:solidFill>
                <a:latin typeface="Arial" charset="0"/>
              </a:rPr>
              <a:t>φ(n)</a:t>
            </a:r>
            <a:r>
              <a:rPr lang="en-US" altLang="zh-CN" sz="1200" b="1" dirty="0">
                <a:latin typeface="Arial" charset="0"/>
              </a:rPr>
              <a:t> = (p-1) ×(q-1) = 6×10 = 60 </a:t>
            </a:r>
            <a:endParaRPr lang="en-US" altLang="zh-CN" sz="1200" b="1" dirty="0">
              <a:solidFill>
                <a:srgbClr val="FF0000"/>
              </a:solidFill>
              <a:latin typeface="Arial" charset="0"/>
            </a:endParaRPr>
          </a:p>
          <a:p>
            <a:pPr marL="228600" indent="-228600" eaLnBrk="1" hangingPunct="1">
              <a:buFontTx/>
              <a:buAutoNum type="arabicParenBoth"/>
              <a:defRPr/>
            </a:pPr>
            <a:r>
              <a:rPr lang="zh-CN" altLang="en-US" sz="1200" b="1" dirty="0">
                <a:solidFill>
                  <a:srgbClr val="0033CC"/>
                </a:solidFill>
                <a:latin typeface="Arial" charset="0"/>
              </a:rPr>
              <a:t>接收方</a:t>
            </a:r>
            <a:r>
              <a:rPr lang="zh-CN" altLang="en-US" sz="1200" b="1" dirty="0">
                <a:solidFill>
                  <a:srgbClr val="FF0000"/>
                </a:solidFill>
                <a:latin typeface="Arial" charset="0"/>
              </a:rPr>
              <a:t>选择</a:t>
            </a:r>
            <a:r>
              <a:rPr lang="zh-CN" altLang="en-US" sz="1200" b="1" dirty="0">
                <a:latin typeface="Arial" charset="0"/>
              </a:rPr>
              <a:t>与</a:t>
            </a:r>
            <a:r>
              <a:rPr lang="en-US" altLang="zh-CN" sz="1200" b="1" dirty="0">
                <a:solidFill>
                  <a:srgbClr val="FF0000"/>
                </a:solidFill>
                <a:latin typeface="Arial" charset="0"/>
              </a:rPr>
              <a:t>φ(n) =60</a:t>
            </a:r>
            <a:r>
              <a:rPr lang="zh-CN" altLang="en-US" sz="1200" b="1" dirty="0">
                <a:solidFill>
                  <a:srgbClr val="0033CC"/>
                </a:solidFill>
                <a:latin typeface="Arial" charset="0"/>
              </a:rPr>
              <a:t>互质</a:t>
            </a:r>
            <a:r>
              <a:rPr lang="zh-CN" altLang="en-US" sz="1200" b="1" dirty="0">
                <a:latin typeface="Arial" charset="0"/>
              </a:rPr>
              <a:t>的整数</a:t>
            </a:r>
            <a:r>
              <a:rPr lang="en-US" altLang="zh-CN" sz="1200" b="1" dirty="0">
                <a:solidFill>
                  <a:srgbClr val="FF0000"/>
                </a:solidFill>
                <a:latin typeface="Arial" charset="0"/>
              </a:rPr>
              <a:t>e=13</a:t>
            </a:r>
            <a:r>
              <a:rPr lang="zh-CN" altLang="en-US" sz="1200" b="1" dirty="0">
                <a:solidFill>
                  <a:srgbClr val="FF0000"/>
                </a:solidFill>
                <a:latin typeface="Arial" charset="0"/>
              </a:rPr>
              <a:t>，</a:t>
            </a:r>
            <a:r>
              <a:rPr lang="zh-CN" altLang="en-US" sz="1200" b="1" u="sng" dirty="0">
                <a:effectLst>
                  <a:outerShdw blurRad="38100" dist="38100" dir="2700000" algn="tl">
                    <a:srgbClr val="000000">
                      <a:alpha val="43137"/>
                    </a:srgbClr>
                  </a:outerShdw>
                </a:effectLst>
                <a:latin typeface="Arial" charset="0"/>
              </a:rPr>
              <a:t>利用辗转相除法可求得</a:t>
            </a:r>
            <a:r>
              <a:rPr lang="en-US" altLang="zh-CN" sz="1200" b="1" u="sng" dirty="0">
                <a:effectLst>
                  <a:outerShdw blurRad="38100" dist="38100" dir="2700000" algn="tl">
                    <a:srgbClr val="000000">
                      <a:alpha val="43137"/>
                    </a:srgbClr>
                  </a:outerShdw>
                </a:effectLst>
                <a:latin typeface="Arial" charset="0"/>
              </a:rPr>
              <a:t>: d = e</a:t>
            </a:r>
            <a:r>
              <a:rPr lang="en-US" altLang="zh-CN" sz="1200" b="1" u="sng" baseline="30000" dirty="0">
                <a:effectLst>
                  <a:outerShdw blurRad="38100" dist="38100" dir="2700000" algn="tl">
                    <a:srgbClr val="000000">
                      <a:alpha val="43137"/>
                    </a:srgbClr>
                  </a:outerShdw>
                </a:effectLst>
                <a:latin typeface="Arial" charset="0"/>
              </a:rPr>
              <a:t>-1 </a:t>
            </a:r>
            <a:r>
              <a:rPr lang="en-US" altLang="zh-CN" sz="1200" b="1" u="sng" dirty="0">
                <a:effectLst>
                  <a:outerShdw blurRad="38100" dist="38100" dir="2700000" algn="tl">
                    <a:srgbClr val="000000">
                      <a:alpha val="43137"/>
                    </a:srgbClr>
                  </a:outerShdw>
                </a:effectLst>
                <a:latin typeface="Arial" charset="0"/>
              </a:rPr>
              <a:t>= 13</a:t>
            </a:r>
            <a:r>
              <a:rPr lang="en-US" altLang="zh-CN" sz="1200" b="1" u="sng" baseline="30000" dirty="0">
                <a:effectLst>
                  <a:outerShdw blurRad="38100" dist="38100" dir="2700000" algn="tl">
                    <a:srgbClr val="000000">
                      <a:alpha val="43137"/>
                    </a:srgbClr>
                  </a:outerShdw>
                </a:effectLst>
                <a:latin typeface="Arial" charset="0"/>
              </a:rPr>
              <a:t>-1</a:t>
            </a:r>
            <a:r>
              <a:rPr lang="zh-CN" altLang="en-US" sz="1200" b="1" u="sng" dirty="0">
                <a:effectLst>
                  <a:outerShdw blurRad="38100" dist="38100" dir="2700000" algn="tl">
                    <a:srgbClr val="000000">
                      <a:alpha val="43137"/>
                    </a:srgbClr>
                  </a:outerShdw>
                </a:effectLst>
                <a:latin typeface="Arial" charset="0"/>
              </a:rPr>
              <a:t> </a:t>
            </a:r>
            <a:r>
              <a:rPr lang="en-US" altLang="zh-CN" sz="1200" b="1" u="sng" dirty="0">
                <a:effectLst>
                  <a:outerShdw blurRad="38100" dist="38100" dir="2700000" algn="tl">
                    <a:srgbClr val="000000">
                      <a:alpha val="43137"/>
                    </a:srgbClr>
                  </a:outerShdw>
                </a:effectLst>
                <a:latin typeface="Arial" charset="0"/>
              </a:rPr>
              <a:t>mod 60 = 37</a:t>
            </a:r>
            <a:r>
              <a:rPr lang="zh-CN" altLang="en-US" sz="1200" b="1" u="sng" dirty="0">
                <a:effectLst>
                  <a:outerShdw blurRad="38100" dist="38100" dir="2700000" algn="tl">
                    <a:srgbClr val="000000">
                      <a:alpha val="43137"/>
                    </a:srgbClr>
                  </a:outerShdw>
                </a:effectLst>
                <a:latin typeface="Arial" charset="0"/>
              </a:rPr>
              <a:t>（即</a:t>
            </a:r>
            <a:r>
              <a:rPr lang="en-US" altLang="zh-CN" sz="1200" b="1" u="sng" dirty="0" err="1">
                <a:effectLst>
                  <a:outerShdw blurRad="38100" dist="38100" dir="2700000" algn="tl">
                    <a:srgbClr val="000000">
                      <a:alpha val="43137"/>
                    </a:srgbClr>
                  </a:outerShdw>
                </a:effectLst>
                <a:latin typeface="Arial" charset="0"/>
              </a:rPr>
              <a:t>ed</a:t>
            </a:r>
            <a:r>
              <a:rPr lang="en-US" altLang="zh-CN" sz="1200" b="1" u="sng" dirty="0">
                <a:effectLst>
                  <a:outerShdw blurRad="38100" dist="38100" dir="2700000" algn="tl">
                    <a:srgbClr val="000000">
                      <a:alpha val="43137"/>
                    </a:srgbClr>
                  </a:outerShdw>
                </a:effectLst>
                <a:latin typeface="Arial" charset="0"/>
              </a:rPr>
              <a:t> mod φ(n) =1</a:t>
            </a:r>
            <a:r>
              <a:rPr lang="zh-CN" altLang="en-US" sz="1200" b="1" u="sng" dirty="0">
                <a:effectLst>
                  <a:outerShdw blurRad="38100" dist="38100" dir="2700000" algn="tl">
                    <a:srgbClr val="000000">
                      <a:alpha val="43137"/>
                    </a:srgbClr>
                  </a:outerShdw>
                </a:effectLst>
                <a:latin typeface="Arial" charset="0"/>
              </a:rPr>
              <a:t>）</a:t>
            </a:r>
            <a:endParaRPr lang="en-US" altLang="zh-CN" sz="1200" b="1" u="sng" dirty="0">
              <a:effectLst>
                <a:outerShdw blurRad="38100" dist="38100" dir="2700000" algn="tl">
                  <a:srgbClr val="000000">
                    <a:alpha val="43137"/>
                  </a:srgbClr>
                </a:outerShdw>
              </a:effectLst>
              <a:latin typeface="Arial" charset="0"/>
            </a:endParaRPr>
          </a:p>
          <a:p>
            <a:pPr marL="228600" indent="-228600" eaLnBrk="1" hangingPunct="1">
              <a:buFontTx/>
              <a:buAutoNum type="arabicParenBoth"/>
              <a:defRPr/>
            </a:pPr>
            <a:r>
              <a:rPr lang="zh-CN" altLang="en-US" sz="1200" b="1" dirty="0">
                <a:solidFill>
                  <a:srgbClr val="0033CC"/>
                </a:solidFill>
                <a:latin typeface="Arial" charset="0"/>
              </a:rPr>
              <a:t>接收方</a:t>
            </a:r>
            <a:r>
              <a:rPr lang="zh-CN" altLang="en-US" sz="1200" b="1" dirty="0">
                <a:solidFill>
                  <a:srgbClr val="FF0000"/>
                </a:solidFill>
                <a:latin typeface="Arial" charset="0"/>
              </a:rPr>
              <a:t>公布</a:t>
            </a:r>
            <a:r>
              <a:rPr lang="zh-CN" altLang="en-US" sz="1200" b="1" dirty="0">
                <a:latin typeface="Arial" charset="0"/>
              </a:rPr>
              <a:t>他的公钥</a:t>
            </a:r>
            <a:r>
              <a:rPr lang="en-US" altLang="zh-CN" sz="1200" b="1" dirty="0" err="1">
                <a:solidFill>
                  <a:srgbClr val="FF0000"/>
                </a:solidFill>
                <a:latin typeface="Arial" charset="0"/>
              </a:rPr>
              <a:t>Kpub</a:t>
            </a:r>
            <a:r>
              <a:rPr lang="en-US" altLang="zh-CN" sz="1200" b="1" dirty="0">
                <a:latin typeface="Arial" charset="0"/>
              </a:rPr>
              <a:t> = {e=13, n=77}, </a:t>
            </a:r>
            <a:r>
              <a:rPr lang="zh-CN" altLang="en-US" sz="1200" b="1" dirty="0">
                <a:solidFill>
                  <a:srgbClr val="FF0000"/>
                </a:solidFill>
                <a:latin typeface="Arial" charset="0"/>
              </a:rPr>
              <a:t>将私钥</a:t>
            </a:r>
            <a:r>
              <a:rPr lang="en-US" altLang="zh-CN" sz="1200" b="1" dirty="0" err="1">
                <a:solidFill>
                  <a:srgbClr val="FF0000"/>
                </a:solidFill>
                <a:latin typeface="Arial" charset="0"/>
              </a:rPr>
              <a:t>Kpri</a:t>
            </a:r>
            <a:r>
              <a:rPr lang="en-US" altLang="zh-CN" sz="1200" b="1" dirty="0">
                <a:latin typeface="Arial" charset="0"/>
              </a:rPr>
              <a:t> = {d=37, n=77}</a:t>
            </a:r>
            <a:r>
              <a:rPr lang="zh-CN" altLang="en-US" sz="1200" b="1" dirty="0">
                <a:solidFill>
                  <a:srgbClr val="FF0000"/>
                </a:solidFill>
                <a:latin typeface="Arial" charset="0"/>
              </a:rPr>
              <a:t>保密</a:t>
            </a:r>
            <a:endParaRPr lang="en-US" altLang="zh-CN" sz="1200" b="1" dirty="0">
              <a:solidFill>
                <a:srgbClr val="FF0000"/>
              </a:solidFill>
              <a:latin typeface="Arial" charset="0"/>
            </a:endParaRPr>
          </a:p>
        </p:txBody>
      </p:sp>
    </p:spTree>
  </p:cSld>
  <p:clrMapOvr>
    <a:masterClrMapping/>
  </p:clrMapOvr>
  <p:transition spd="med">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450005C5-0C9D-4F6F-B0BF-62B192A1F4A8}"/>
              </a:ext>
            </a:extLst>
          </p:cNvPr>
          <p:cNvSpPr>
            <a:spLocks noGrp="1" noRot="1" noChangeAspect="1" noMove="1" noResize="1" noEditPoints="1" noAdjustHandles="1" noChangeArrowheads="1" noChangeShapeType="1" noTextEdit="1"/>
          </p:cNvSpPr>
          <p:nvPr>
            <p:ph idx="1"/>
          </p:nvPr>
        </p:nvSpPr>
        <p:spPr>
          <a:xfrm>
            <a:off x="323528" y="987574"/>
            <a:ext cx="8784976" cy="3600400"/>
          </a:xfrm>
          <a:blipFill>
            <a:blip r:embed="rId2"/>
            <a:stretch>
              <a:fillRect l="-416" r="-69" b="-12690"/>
            </a:stretch>
          </a:blipFill>
        </p:spPr>
        <p:txBody>
          <a:bodyPr/>
          <a:lstStyle/>
          <a:p>
            <a:pPr>
              <a:defRPr/>
            </a:pPr>
            <a:endParaRPr lang="zh-CN" altLang="en-US" dirty="0">
              <a:noFill/>
            </a:endParaRPr>
          </a:p>
        </p:txBody>
      </p:sp>
      <p:sp>
        <p:nvSpPr>
          <p:cNvPr id="4" name="标题 3">
            <a:extLst>
              <a:ext uri="{FF2B5EF4-FFF2-40B4-BE49-F238E27FC236}">
                <a16:creationId xmlns:a16="http://schemas.microsoft.com/office/drawing/2014/main" id="{B59F691B-753E-4788-9237-34AA2ACEE33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6FF7E9B-AAA1-4644-A68D-65536758C6A3}"/>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sp>
        <p:nvSpPr>
          <p:cNvPr id="81925" name="矩形 1">
            <a:extLst>
              <a:ext uri="{FF2B5EF4-FFF2-40B4-BE49-F238E27FC236}">
                <a16:creationId xmlns:a16="http://schemas.microsoft.com/office/drawing/2014/main" id="{FEC82B39-5AAC-4FBC-AFE8-40F07EE5C143}"/>
              </a:ext>
            </a:extLst>
          </p:cNvPr>
          <p:cNvSpPr>
            <a:spLocks noChangeArrowheads="1"/>
          </p:cNvSpPr>
          <p:nvPr/>
        </p:nvSpPr>
        <p:spPr bwMode="auto">
          <a:xfrm>
            <a:off x="359791" y="4764088"/>
            <a:ext cx="493228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b="1" dirty="0">
                <a:solidFill>
                  <a:srgbClr val="FFFF00"/>
                </a:solidFill>
                <a:latin typeface="Arial" panose="020B0604020202020204" pitchFamily="34" charset="0"/>
              </a:rPr>
              <a:t>一直除到</a:t>
            </a:r>
            <a:r>
              <a:rPr lang="en-US" altLang="zh-CN" b="1" dirty="0" err="1">
                <a:solidFill>
                  <a:srgbClr val="FFFF00"/>
                </a:solidFill>
                <a:latin typeface="Arial" panose="020B0604020202020204" pitchFamily="34" charset="0"/>
              </a:rPr>
              <a:t>r</a:t>
            </a:r>
            <a:r>
              <a:rPr lang="en-US" altLang="zh-CN" b="1" baseline="-25000" dirty="0" err="1">
                <a:solidFill>
                  <a:srgbClr val="FFFF00"/>
                </a:solidFill>
                <a:latin typeface="Arial" panose="020B0604020202020204" pitchFamily="34" charset="0"/>
              </a:rPr>
              <a:t>n</a:t>
            </a:r>
            <a:r>
              <a:rPr lang="zh-CN" altLang="en-US" b="1" dirty="0">
                <a:solidFill>
                  <a:srgbClr val="FFFF00"/>
                </a:solidFill>
                <a:latin typeface="Arial" panose="020B0604020202020204" pitchFamily="34" charset="0"/>
              </a:rPr>
              <a:t>等于</a:t>
            </a:r>
            <a:r>
              <a:rPr lang="en-US" altLang="zh-CN" b="1" dirty="0">
                <a:solidFill>
                  <a:srgbClr val="FFFF00"/>
                </a:solidFill>
                <a:latin typeface="Arial" panose="020B0604020202020204" pitchFamily="34" charset="0"/>
              </a:rPr>
              <a:t>0</a:t>
            </a:r>
            <a:r>
              <a:rPr lang="zh-CN" altLang="en-US" b="1" dirty="0">
                <a:solidFill>
                  <a:srgbClr val="FFFF00"/>
                </a:solidFill>
                <a:latin typeface="Arial" panose="020B0604020202020204" pitchFamily="34" charset="0"/>
              </a:rPr>
              <a:t>为止，</a:t>
            </a:r>
            <a:r>
              <a:rPr lang="en-US" altLang="zh-CN" b="1" dirty="0">
                <a:solidFill>
                  <a:srgbClr val="FFFF00"/>
                </a:solidFill>
                <a:latin typeface="Arial" panose="020B0604020202020204" pitchFamily="34" charset="0"/>
              </a:rPr>
              <a:t>r</a:t>
            </a:r>
            <a:r>
              <a:rPr lang="en-US" altLang="zh-CN" b="1" baseline="-25000" dirty="0">
                <a:solidFill>
                  <a:srgbClr val="FFFF00"/>
                </a:solidFill>
                <a:latin typeface="Arial" panose="020B0604020202020204" pitchFamily="34" charset="0"/>
              </a:rPr>
              <a:t>n-1</a:t>
            </a:r>
            <a:r>
              <a:rPr lang="zh-CN" altLang="en-US" b="1" dirty="0">
                <a:solidFill>
                  <a:srgbClr val="FFFF00"/>
                </a:solidFill>
                <a:latin typeface="Arial" panose="020B0604020202020204" pitchFamily="34" charset="0"/>
              </a:rPr>
              <a:t>即是</a:t>
            </a:r>
            <a:r>
              <a:rPr lang="en-US" altLang="zh-CN" b="1" dirty="0">
                <a:solidFill>
                  <a:srgbClr val="FFFF00"/>
                </a:solidFill>
                <a:latin typeface="Arial" panose="020B0604020202020204" pitchFamily="34" charset="0"/>
              </a:rPr>
              <a:t>φ(n)</a:t>
            </a:r>
            <a:r>
              <a:rPr lang="zh-CN" altLang="en-US" b="1" dirty="0">
                <a:solidFill>
                  <a:srgbClr val="FFFF00"/>
                </a:solidFill>
                <a:latin typeface="Arial" panose="020B0604020202020204" pitchFamily="34" charset="0"/>
              </a:rPr>
              <a:t>和</a:t>
            </a:r>
            <a:r>
              <a:rPr lang="en-US" altLang="zh-CN" b="1" dirty="0">
                <a:solidFill>
                  <a:srgbClr val="FFFF00"/>
                </a:solidFill>
                <a:latin typeface="Arial" panose="020B0604020202020204" pitchFamily="34" charset="0"/>
              </a:rPr>
              <a:t>e</a:t>
            </a:r>
            <a:r>
              <a:rPr lang="zh-CN" altLang="en-US" b="1" dirty="0">
                <a:solidFill>
                  <a:srgbClr val="FFFF00"/>
                </a:solidFill>
                <a:latin typeface="Arial" panose="020B0604020202020204" pitchFamily="34" charset="0"/>
              </a:rPr>
              <a:t>的最大公因数</a:t>
            </a:r>
            <a:endParaRPr lang="zh-CN" altLang="zh-CN" b="1" dirty="0">
              <a:solidFill>
                <a:srgbClr val="FFFF00"/>
              </a:solidFill>
              <a:latin typeface="Arial" panose="020B0604020202020204" pitchFamily="34" charset="0"/>
            </a:endParaRPr>
          </a:p>
        </p:txBody>
      </p:sp>
      <p:sp>
        <p:nvSpPr>
          <p:cNvPr id="6" name="矩形 5">
            <a:extLst>
              <a:ext uri="{FF2B5EF4-FFF2-40B4-BE49-F238E27FC236}">
                <a16:creationId xmlns:a16="http://schemas.microsoft.com/office/drawing/2014/main" id="{E2BF8010-F7A1-43A0-A6FB-51A453B3B60E}"/>
              </a:ext>
            </a:extLst>
          </p:cNvPr>
          <p:cNvSpPr/>
          <p:nvPr/>
        </p:nvSpPr>
        <p:spPr bwMode="auto">
          <a:xfrm>
            <a:off x="2124075" y="3875088"/>
            <a:ext cx="360363" cy="360362"/>
          </a:xfrm>
          <a:prstGeom prst="rect">
            <a:avLst/>
          </a:prstGeom>
          <a:solidFill>
            <a:srgbClr val="F1F1F1"/>
          </a:solidFill>
          <a:ln w="9525" cap="flat" cmpd="sng" algn="ctr">
            <a:noFill/>
            <a:prstDash val="solid"/>
            <a:round/>
            <a:headEnd type="none" w="med" len="med"/>
            <a:tailEnd type="none" w="med" len="med"/>
          </a:ln>
          <a:effectLst/>
        </p:spPr>
        <p:txBody>
          <a:bodyPr wrap="none" anchor="ctr"/>
          <a:lstStyle/>
          <a:p>
            <a:pPr algn="ctr" eaLnBrk="1" hangingPunct="1">
              <a:defRPr/>
            </a:pPr>
            <a:r>
              <a:rPr lang="en-US" altLang="zh-CN" sz="1600" b="1" dirty="0">
                <a:effectLst>
                  <a:outerShdw blurRad="38100" dist="38100" dir="2700000" algn="tl">
                    <a:srgbClr val="000000">
                      <a:alpha val="43137"/>
                    </a:srgbClr>
                  </a:outerShdw>
                </a:effectLst>
                <a:latin typeface="+mj-ea"/>
                <a:ea typeface="+mj-ea"/>
              </a:rPr>
              <a:t>q</a:t>
            </a:r>
            <a:r>
              <a:rPr lang="en-US" altLang="zh-CN" sz="1600" b="1" baseline="-25000" dirty="0">
                <a:effectLst>
                  <a:outerShdw blurRad="38100" dist="38100" dir="2700000" algn="tl">
                    <a:srgbClr val="000000">
                      <a:alpha val="43137"/>
                    </a:srgbClr>
                  </a:outerShdw>
                </a:effectLst>
                <a:latin typeface="+mj-ea"/>
                <a:ea typeface="+mj-ea"/>
              </a:rPr>
              <a:t>n-1</a:t>
            </a:r>
            <a:endParaRPr lang="zh-CN" altLang="en-US" sz="1600" b="1" baseline="-25000" dirty="0">
              <a:effectLst>
                <a:outerShdw blurRad="38100" dist="38100" dir="2700000" algn="tl">
                  <a:srgbClr val="000000">
                    <a:alpha val="43137"/>
                  </a:srgbClr>
                </a:outerShdw>
              </a:effectLst>
              <a:latin typeface="+mj-ea"/>
              <a:ea typeface="+mj-ea"/>
            </a:endParaRPr>
          </a:p>
        </p:txBody>
      </p:sp>
    </p:spTree>
  </p:cSld>
  <p:clrMapOvr>
    <a:masterClrMapping/>
  </p:clrMapOvr>
  <p:transition spd="med">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450005C5-0C9D-4F6F-B0BF-62B192A1F4A8}"/>
              </a:ext>
            </a:extLst>
          </p:cNvPr>
          <p:cNvSpPr>
            <a:spLocks noGrp="1" noRot="1" noChangeAspect="1" noMove="1" noResize="1" noEditPoints="1" noAdjustHandles="1" noChangeArrowheads="1" noChangeShapeType="1" noTextEdit="1"/>
          </p:cNvSpPr>
          <p:nvPr>
            <p:ph idx="1"/>
          </p:nvPr>
        </p:nvSpPr>
        <p:spPr>
          <a:xfrm>
            <a:off x="323528" y="987574"/>
            <a:ext cx="8784976" cy="3600400"/>
          </a:xfrm>
          <a:blipFill>
            <a:blip r:embed="rId2"/>
            <a:stretch>
              <a:fillRect l="-416" r="-69" b="-12690"/>
            </a:stretch>
          </a:blipFill>
        </p:spPr>
        <p:txBody>
          <a:bodyPr/>
          <a:lstStyle/>
          <a:p>
            <a:pPr>
              <a:defRPr/>
            </a:pPr>
            <a:r>
              <a:rPr lang="zh-CN" altLang="en-US" dirty="0">
                <a:noFill/>
              </a:rPr>
              <a:t> </a:t>
            </a:r>
          </a:p>
        </p:txBody>
      </p:sp>
      <p:sp>
        <p:nvSpPr>
          <p:cNvPr id="4" name="标题 3">
            <a:extLst>
              <a:ext uri="{FF2B5EF4-FFF2-40B4-BE49-F238E27FC236}">
                <a16:creationId xmlns:a16="http://schemas.microsoft.com/office/drawing/2014/main" id="{B59F691B-753E-4788-9237-34AA2ACEE33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6FF7E9B-AAA1-4644-A68D-65536758C6A3}"/>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sp>
        <p:nvSpPr>
          <p:cNvPr id="7" name="矩形 6">
            <a:extLst>
              <a:ext uri="{FF2B5EF4-FFF2-40B4-BE49-F238E27FC236}">
                <a16:creationId xmlns:a16="http://schemas.microsoft.com/office/drawing/2014/main" id="{49CADA34-1F17-435A-9AF9-62C591DF188E}"/>
              </a:ext>
            </a:extLst>
          </p:cNvPr>
          <p:cNvSpPr/>
          <p:nvPr/>
        </p:nvSpPr>
        <p:spPr>
          <a:xfrm>
            <a:off x="5795963" y="4321175"/>
            <a:ext cx="3348037" cy="338138"/>
          </a:xfrm>
          <a:prstGeom prst="rect">
            <a:avLst/>
          </a:prstGeom>
        </p:spPr>
        <p:txBody>
          <a:bodyPr>
            <a:spAutoFit/>
          </a:bodyPr>
          <a:lstStyle/>
          <a:p>
            <a:pPr>
              <a:defRPr/>
            </a:pPr>
            <a:r>
              <a:rPr lang="zh-CN" altLang="en-US" sz="1600" b="1" dirty="0">
                <a:effectLst>
                  <a:outerShdw blurRad="38100" dist="38100" dir="2700000" algn="tl">
                    <a:srgbClr val="000000">
                      <a:alpha val="43137"/>
                    </a:srgbClr>
                  </a:outerShdw>
                </a:effectLst>
              </a:rPr>
              <a:t>将</a:t>
            </a:r>
            <a:r>
              <a:rPr lang="en-US" altLang="zh-CN" sz="1600" b="1" dirty="0">
                <a:effectLst>
                  <a:outerShdw blurRad="38100" dist="38100" dir="2700000" algn="tl">
                    <a:srgbClr val="000000">
                      <a:alpha val="43137"/>
                    </a:srgbClr>
                  </a:outerShdw>
                </a:effectLst>
              </a:rPr>
              <a:t>r</a:t>
            </a:r>
            <a:r>
              <a:rPr lang="en-US" altLang="zh-CN" sz="1600" b="1" baseline="-25000" dirty="0">
                <a:effectLst>
                  <a:outerShdw blurRad="38100" dist="38100" dir="2700000" algn="tl">
                    <a:srgbClr val="000000">
                      <a:alpha val="43137"/>
                    </a:srgbClr>
                  </a:outerShdw>
                </a:effectLst>
              </a:rPr>
              <a:t>n-2</a:t>
            </a:r>
            <a:r>
              <a:rPr lang="en-US" altLang="zh-CN" sz="1600" b="1" dirty="0">
                <a:effectLst>
                  <a:outerShdw blurRad="38100" dist="38100" dir="2700000" algn="tl">
                    <a:srgbClr val="000000">
                      <a:alpha val="43137"/>
                    </a:srgbClr>
                  </a:outerShdw>
                </a:effectLst>
              </a:rPr>
              <a:t>, r</a:t>
            </a:r>
            <a:r>
              <a:rPr lang="en-US" altLang="zh-CN" sz="1600" b="1" baseline="-25000" dirty="0">
                <a:effectLst>
                  <a:outerShdw blurRad="38100" dist="38100" dir="2700000" algn="tl">
                    <a:srgbClr val="000000">
                      <a:alpha val="43137"/>
                    </a:srgbClr>
                  </a:outerShdw>
                </a:effectLst>
              </a:rPr>
              <a:t>n-3</a:t>
            </a:r>
            <a:r>
              <a:rPr lang="en-US" altLang="zh-CN" sz="1600" b="1" dirty="0">
                <a:effectLst>
                  <a:outerShdw blurRad="38100" dist="38100" dir="2700000" algn="tl">
                    <a:srgbClr val="000000">
                      <a:alpha val="43137"/>
                    </a:srgbClr>
                  </a:outerShdw>
                </a:effectLst>
              </a:rPr>
              <a:t>, … r</a:t>
            </a:r>
            <a:r>
              <a:rPr lang="en-US" altLang="zh-CN" sz="1600" b="1" baseline="-25000" dirty="0">
                <a:effectLst>
                  <a:outerShdw blurRad="38100" dist="38100" dir="2700000" algn="tl">
                    <a:srgbClr val="000000">
                      <a:alpha val="43137"/>
                    </a:srgbClr>
                  </a:outerShdw>
                </a:effectLst>
              </a:rPr>
              <a:t>1</a:t>
            </a:r>
            <a:r>
              <a:rPr lang="en-US" altLang="zh-CN" sz="1600" b="1" dirty="0">
                <a:effectLst>
                  <a:outerShdw blurRad="38100" dist="38100" dir="2700000" algn="tl">
                    <a:srgbClr val="000000">
                      <a:alpha val="43137"/>
                    </a:srgbClr>
                  </a:outerShdw>
                </a:effectLst>
              </a:rPr>
              <a:t>, r</a:t>
            </a:r>
            <a:r>
              <a:rPr lang="en-US" altLang="zh-CN" sz="1600" b="1" baseline="-25000" dirty="0">
                <a:effectLst>
                  <a:outerShdw blurRad="38100" dist="38100" dir="2700000" algn="tl">
                    <a:srgbClr val="000000">
                      <a:alpha val="43137"/>
                    </a:srgbClr>
                  </a:outerShdw>
                </a:effectLst>
              </a:rPr>
              <a:t>0</a:t>
            </a:r>
            <a:r>
              <a:rPr lang="zh-CN" altLang="en-US" sz="1600" b="1" dirty="0">
                <a:effectLst>
                  <a:outerShdw blurRad="38100" dist="38100" dir="2700000" algn="tl">
                    <a:srgbClr val="000000">
                      <a:alpha val="43137"/>
                    </a:srgbClr>
                  </a:outerShdw>
                </a:effectLst>
              </a:rPr>
              <a:t>带入上式</a:t>
            </a:r>
            <a:r>
              <a:rPr lang="en-US" altLang="zh-CN" sz="1600" b="1" dirty="0">
                <a:effectLst>
                  <a:outerShdw blurRad="38100" dist="38100" dir="2700000" algn="tl">
                    <a:srgbClr val="000000">
                      <a:alpha val="43137"/>
                    </a:srgbClr>
                  </a:outerShdw>
                </a:effectLst>
              </a:rPr>
              <a:t>,</a:t>
            </a:r>
            <a:r>
              <a:rPr lang="zh-CN" altLang="en-US" sz="1600" b="1" dirty="0">
                <a:effectLst>
                  <a:outerShdw blurRad="38100" dist="38100" dir="2700000" algn="tl">
                    <a:srgbClr val="000000">
                      <a:alpha val="43137"/>
                    </a:srgbClr>
                  </a:outerShdw>
                </a:effectLst>
              </a:rPr>
              <a:t>得到：</a:t>
            </a:r>
            <a:endParaRPr lang="zh-CN" altLang="zh-CN" sz="1600" b="1" dirty="0">
              <a:effectLst>
                <a:outerShdw blurRad="38100" dist="38100" dir="2700000" algn="tl">
                  <a:srgbClr val="000000">
                    <a:alpha val="43137"/>
                  </a:srgbClr>
                </a:outerShdw>
              </a:effectLst>
            </a:endParaRPr>
          </a:p>
        </p:txBody>
      </p:sp>
      <p:sp>
        <p:nvSpPr>
          <p:cNvPr id="82951" name="矩形 7">
            <a:extLst>
              <a:ext uri="{FF2B5EF4-FFF2-40B4-BE49-F238E27FC236}">
                <a16:creationId xmlns:a16="http://schemas.microsoft.com/office/drawing/2014/main" id="{E5ADADFD-621B-4FC5-A456-83D6BA84742D}"/>
              </a:ext>
            </a:extLst>
          </p:cNvPr>
          <p:cNvSpPr>
            <a:spLocks noChangeArrowheads="1"/>
          </p:cNvSpPr>
          <p:nvPr/>
        </p:nvSpPr>
        <p:spPr bwMode="auto">
          <a:xfrm>
            <a:off x="5800725" y="4764088"/>
            <a:ext cx="3308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b="1">
                <a:solidFill>
                  <a:schemeClr val="bg1"/>
                </a:solidFill>
                <a:latin typeface="Arial" panose="020B0604020202020204" pitchFamily="34" charset="0"/>
              </a:rPr>
              <a:t>1	=	x</a:t>
            </a:r>
            <a:r>
              <a:rPr lang="en-US" altLang="zh-CN" b="1">
                <a:solidFill>
                  <a:schemeClr val="bg1"/>
                </a:solidFill>
                <a:latin typeface="Arial" panose="020B0604020202020204" pitchFamily="34" charset="0"/>
                <a:sym typeface="Wingdings" panose="05000000000000000000" pitchFamily="2" charset="2"/>
              </a:rPr>
              <a:t></a:t>
            </a:r>
            <a:r>
              <a:rPr lang="en-US" altLang="zh-CN" b="1">
                <a:solidFill>
                  <a:srgbClr val="FFFF00"/>
                </a:solidFill>
                <a:latin typeface="Arial" panose="020B0604020202020204" pitchFamily="34" charset="0"/>
              </a:rPr>
              <a:t>φ(n)</a:t>
            </a:r>
            <a:r>
              <a:rPr lang="en-US" altLang="zh-CN" b="1">
                <a:solidFill>
                  <a:schemeClr val="bg1"/>
                </a:solidFill>
                <a:latin typeface="Arial" panose="020B0604020202020204" pitchFamily="34" charset="0"/>
              </a:rPr>
              <a:t> + y</a:t>
            </a:r>
            <a:r>
              <a:rPr lang="en-US" altLang="zh-CN" b="1">
                <a:solidFill>
                  <a:schemeClr val="bg1"/>
                </a:solidFill>
                <a:latin typeface="Arial" panose="020B0604020202020204" pitchFamily="34" charset="0"/>
                <a:sym typeface="Wingdings" panose="05000000000000000000" pitchFamily="2" charset="2"/>
              </a:rPr>
              <a:t></a:t>
            </a:r>
            <a:r>
              <a:rPr lang="en-US" altLang="zh-CN" b="1">
                <a:solidFill>
                  <a:srgbClr val="FFFF00"/>
                </a:solidFill>
                <a:latin typeface="Arial" panose="020B0604020202020204" pitchFamily="34" charset="0"/>
              </a:rPr>
              <a:t>e</a:t>
            </a:r>
            <a:endParaRPr lang="zh-CN" altLang="zh-CN" b="1">
              <a:solidFill>
                <a:srgbClr val="FFFF00"/>
              </a:solidFill>
              <a:latin typeface="Arial" panose="020B0604020202020204" pitchFamily="34" charset="0"/>
            </a:endParaRPr>
          </a:p>
        </p:txBody>
      </p:sp>
      <p:sp>
        <p:nvSpPr>
          <p:cNvPr id="2" name="矩形 1">
            <a:extLst>
              <a:ext uri="{FF2B5EF4-FFF2-40B4-BE49-F238E27FC236}">
                <a16:creationId xmlns:a16="http://schemas.microsoft.com/office/drawing/2014/main" id="{D301AD5A-38F1-41CE-9EFD-85E773F23144}"/>
              </a:ext>
            </a:extLst>
          </p:cNvPr>
          <p:cNvSpPr/>
          <p:nvPr/>
        </p:nvSpPr>
        <p:spPr bwMode="auto">
          <a:xfrm>
            <a:off x="2124075" y="3875088"/>
            <a:ext cx="360363" cy="360362"/>
          </a:xfrm>
          <a:prstGeom prst="rect">
            <a:avLst/>
          </a:prstGeom>
          <a:solidFill>
            <a:srgbClr val="F1F1F1"/>
          </a:solidFill>
          <a:ln w="9525" cap="flat" cmpd="sng" algn="ctr">
            <a:noFill/>
            <a:prstDash val="solid"/>
            <a:round/>
            <a:headEnd type="none" w="med" len="med"/>
            <a:tailEnd type="none" w="med" len="med"/>
          </a:ln>
          <a:effectLst/>
        </p:spPr>
        <p:txBody>
          <a:bodyPr wrap="none" anchor="ctr"/>
          <a:lstStyle/>
          <a:p>
            <a:pPr algn="ctr" eaLnBrk="1" hangingPunct="1">
              <a:defRPr/>
            </a:pPr>
            <a:r>
              <a:rPr lang="en-US" altLang="zh-CN" sz="1600" b="1" dirty="0">
                <a:effectLst>
                  <a:outerShdw blurRad="38100" dist="38100" dir="2700000" algn="tl">
                    <a:srgbClr val="000000">
                      <a:alpha val="43137"/>
                    </a:srgbClr>
                  </a:outerShdw>
                </a:effectLst>
                <a:latin typeface="+mj-ea"/>
                <a:ea typeface="+mj-ea"/>
              </a:rPr>
              <a:t>q</a:t>
            </a:r>
            <a:r>
              <a:rPr lang="en-US" altLang="zh-CN" sz="1600" b="1" baseline="-25000" dirty="0">
                <a:effectLst>
                  <a:outerShdw blurRad="38100" dist="38100" dir="2700000" algn="tl">
                    <a:srgbClr val="000000">
                      <a:alpha val="43137"/>
                    </a:srgbClr>
                  </a:outerShdw>
                </a:effectLst>
                <a:latin typeface="+mj-ea"/>
                <a:ea typeface="+mj-ea"/>
              </a:rPr>
              <a:t>n-1</a:t>
            </a:r>
            <a:endParaRPr lang="zh-CN" altLang="en-US" sz="1600" b="1" baseline="-25000" dirty="0">
              <a:effectLst>
                <a:outerShdw blurRad="38100" dist="38100" dir="2700000" algn="tl">
                  <a:srgbClr val="000000">
                    <a:alpha val="43137"/>
                  </a:srgbClr>
                </a:outerShdw>
              </a:effectLst>
              <a:latin typeface="+mj-ea"/>
              <a:ea typeface="+mj-ea"/>
            </a:endParaRPr>
          </a:p>
        </p:txBody>
      </p:sp>
      <p:sp>
        <p:nvSpPr>
          <p:cNvPr id="9" name="矩形 8">
            <a:extLst>
              <a:ext uri="{FF2B5EF4-FFF2-40B4-BE49-F238E27FC236}">
                <a16:creationId xmlns:a16="http://schemas.microsoft.com/office/drawing/2014/main" id="{95789ED9-FF98-4667-BEE7-58F4FB1C195A}"/>
              </a:ext>
            </a:extLst>
          </p:cNvPr>
          <p:cNvSpPr/>
          <p:nvPr/>
        </p:nvSpPr>
        <p:spPr bwMode="auto">
          <a:xfrm>
            <a:off x="8140700" y="3889375"/>
            <a:ext cx="860425" cy="360363"/>
          </a:xfrm>
          <a:prstGeom prst="rect">
            <a:avLst/>
          </a:prstGeom>
          <a:solidFill>
            <a:srgbClr val="E5E5E5"/>
          </a:solidFill>
          <a:ln w="9525" cap="flat" cmpd="sng" algn="ctr">
            <a:noFill/>
            <a:prstDash val="solid"/>
            <a:round/>
            <a:headEnd type="none" w="med" len="med"/>
            <a:tailEnd type="none" w="med" len="med"/>
          </a:ln>
          <a:effectLst/>
        </p:spPr>
        <p:txBody>
          <a:bodyPr wrap="none" anchor="ctr"/>
          <a:lstStyle/>
          <a:p>
            <a:pPr eaLnBrk="1" hangingPunct="1">
              <a:defRPr/>
            </a:pPr>
            <a:r>
              <a:rPr lang="en-US" altLang="zh-CN" sz="1600" b="1" dirty="0">
                <a:effectLst>
                  <a:outerShdw blurRad="38100" dist="38100" dir="2700000" algn="tl">
                    <a:srgbClr val="000000">
                      <a:alpha val="43137"/>
                    </a:srgbClr>
                  </a:outerShdw>
                </a:effectLst>
                <a:latin typeface="+mj-ea"/>
                <a:ea typeface="+mj-ea"/>
              </a:rPr>
              <a:t>q</a:t>
            </a:r>
            <a:r>
              <a:rPr lang="en-US" altLang="zh-CN" sz="1600" b="1" baseline="-25000" dirty="0">
                <a:effectLst>
                  <a:outerShdw blurRad="38100" dist="38100" dir="2700000" algn="tl">
                    <a:srgbClr val="000000">
                      <a:alpha val="43137"/>
                    </a:srgbClr>
                  </a:outerShdw>
                </a:effectLst>
                <a:latin typeface="+mj-ea"/>
                <a:ea typeface="+mj-ea"/>
              </a:rPr>
              <a:t>n-1</a:t>
            </a:r>
            <a:r>
              <a:rPr lang="en-US" altLang="zh-CN" sz="1600" b="1" dirty="0">
                <a:solidFill>
                  <a:srgbClr val="FF0000"/>
                </a:solidFill>
                <a:effectLst>
                  <a:outerShdw blurRad="38100" dist="38100" dir="2700000" algn="tl">
                    <a:srgbClr val="000000">
                      <a:alpha val="43137"/>
                    </a:srgbClr>
                  </a:outerShdw>
                </a:effectLst>
                <a:latin typeface="+mj-ea"/>
              </a:rPr>
              <a:t>r</a:t>
            </a:r>
            <a:r>
              <a:rPr lang="en-US" altLang="zh-CN" sz="1600" b="1" baseline="-25000" dirty="0">
                <a:solidFill>
                  <a:srgbClr val="FF0000"/>
                </a:solidFill>
                <a:effectLst>
                  <a:outerShdw blurRad="38100" dist="38100" dir="2700000" algn="tl">
                    <a:srgbClr val="000000">
                      <a:alpha val="43137"/>
                    </a:srgbClr>
                  </a:outerShdw>
                </a:effectLst>
                <a:latin typeface="+mj-ea"/>
                <a:ea typeface="+mj-ea"/>
              </a:rPr>
              <a:t>n-2</a:t>
            </a:r>
            <a:endParaRPr lang="zh-CN" altLang="en-US" sz="1600" b="1" baseline="-25000" dirty="0">
              <a:solidFill>
                <a:srgbClr val="FF0000"/>
              </a:solidFill>
              <a:effectLst>
                <a:outerShdw blurRad="38100" dist="38100" dir="2700000" algn="tl">
                  <a:srgbClr val="000000">
                    <a:alpha val="43137"/>
                  </a:srgbClr>
                </a:outerShdw>
              </a:effectLst>
              <a:latin typeface="+mj-ea"/>
              <a:ea typeface="+mj-ea"/>
            </a:endParaRPr>
          </a:p>
        </p:txBody>
      </p:sp>
      <p:sp>
        <p:nvSpPr>
          <p:cNvPr id="10" name="矩形 1">
            <a:extLst>
              <a:ext uri="{FF2B5EF4-FFF2-40B4-BE49-F238E27FC236}">
                <a16:creationId xmlns:a16="http://schemas.microsoft.com/office/drawing/2014/main" id="{D9194504-0A24-4034-A075-D8227A9303B1}"/>
              </a:ext>
            </a:extLst>
          </p:cNvPr>
          <p:cNvSpPr>
            <a:spLocks noChangeArrowheads="1"/>
          </p:cNvSpPr>
          <p:nvPr/>
        </p:nvSpPr>
        <p:spPr bwMode="auto">
          <a:xfrm>
            <a:off x="359791" y="4764088"/>
            <a:ext cx="493228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zh-CN" altLang="en-US" b="1" dirty="0">
                <a:solidFill>
                  <a:srgbClr val="FFFF00"/>
                </a:solidFill>
                <a:latin typeface="Arial" panose="020B0604020202020204" pitchFamily="34" charset="0"/>
              </a:rPr>
              <a:t>一直除到</a:t>
            </a:r>
            <a:r>
              <a:rPr lang="en-US" altLang="zh-CN" b="1" dirty="0" err="1">
                <a:solidFill>
                  <a:srgbClr val="FFFF00"/>
                </a:solidFill>
                <a:latin typeface="Arial" panose="020B0604020202020204" pitchFamily="34" charset="0"/>
              </a:rPr>
              <a:t>r</a:t>
            </a:r>
            <a:r>
              <a:rPr lang="en-US" altLang="zh-CN" b="1" baseline="-25000" dirty="0" err="1">
                <a:solidFill>
                  <a:srgbClr val="FFFF00"/>
                </a:solidFill>
                <a:latin typeface="Arial" panose="020B0604020202020204" pitchFamily="34" charset="0"/>
              </a:rPr>
              <a:t>n</a:t>
            </a:r>
            <a:r>
              <a:rPr lang="zh-CN" altLang="en-US" b="1" dirty="0">
                <a:solidFill>
                  <a:srgbClr val="FFFF00"/>
                </a:solidFill>
                <a:latin typeface="Arial" panose="020B0604020202020204" pitchFamily="34" charset="0"/>
              </a:rPr>
              <a:t>等于</a:t>
            </a:r>
            <a:r>
              <a:rPr lang="en-US" altLang="zh-CN" b="1" dirty="0">
                <a:solidFill>
                  <a:srgbClr val="FFFF00"/>
                </a:solidFill>
                <a:latin typeface="Arial" panose="020B0604020202020204" pitchFamily="34" charset="0"/>
              </a:rPr>
              <a:t>0</a:t>
            </a:r>
            <a:r>
              <a:rPr lang="zh-CN" altLang="en-US" b="1" dirty="0">
                <a:solidFill>
                  <a:srgbClr val="FFFF00"/>
                </a:solidFill>
                <a:latin typeface="Arial" panose="020B0604020202020204" pitchFamily="34" charset="0"/>
              </a:rPr>
              <a:t>为止，</a:t>
            </a:r>
            <a:r>
              <a:rPr lang="en-US" altLang="zh-CN" b="1" dirty="0">
                <a:solidFill>
                  <a:srgbClr val="FFFF00"/>
                </a:solidFill>
                <a:latin typeface="Arial" panose="020B0604020202020204" pitchFamily="34" charset="0"/>
              </a:rPr>
              <a:t>r</a:t>
            </a:r>
            <a:r>
              <a:rPr lang="en-US" altLang="zh-CN" b="1" baseline="-25000" dirty="0">
                <a:solidFill>
                  <a:srgbClr val="FFFF00"/>
                </a:solidFill>
                <a:latin typeface="Arial" panose="020B0604020202020204" pitchFamily="34" charset="0"/>
              </a:rPr>
              <a:t>n-1</a:t>
            </a:r>
            <a:r>
              <a:rPr lang="zh-CN" altLang="en-US" b="1" dirty="0">
                <a:solidFill>
                  <a:srgbClr val="FFFF00"/>
                </a:solidFill>
                <a:latin typeface="Arial" panose="020B0604020202020204" pitchFamily="34" charset="0"/>
              </a:rPr>
              <a:t>即是</a:t>
            </a:r>
            <a:r>
              <a:rPr lang="en-US" altLang="zh-CN" b="1" dirty="0">
                <a:solidFill>
                  <a:srgbClr val="FFFF00"/>
                </a:solidFill>
                <a:latin typeface="Arial" panose="020B0604020202020204" pitchFamily="34" charset="0"/>
              </a:rPr>
              <a:t>φ(n)</a:t>
            </a:r>
            <a:r>
              <a:rPr lang="zh-CN" altLang="en-US" b="1" dirty="0">
                <a:solidFill>
                  <a:srgbClr val="FFFF00"/>
                </a:solidFill>
                <a:latin typeface="Arial" panose="020B0604020202020204" pitchFamily="34" charset="0"/>
              </a:rPr>
              <a:t>和</a:t>
            </a:r>
            <a:r>
              <a:rPr lang="en-US" altLang="zh-CN" b="1" dirty="0">
                <a:solidFill>
                  <a:srgbClr val="FFFF00"/>
                </a:solidFill>
                <a:latin typeface="Arial" panose="020B0604020202020204" pitchFamily="34" charset="0"/>
              </a:rPr>
              <a:t>e</a:t>
            </a:r>
            <a:r>
              <a:rPr lang="zh-CN" altLang="en-US" b="1" dirty="0">
                <a:solidFill>
                  <a:srgbClr val="FFFF00"/>
                </a:solidFill>
                <a:latin typeface="Arial" panose="020B0604020202020204" pitchFamily="34" charset="0"/>
              </a:rPr>
              <a:t>的最大公因数</a:t>
            </a:r>
            <a:endParaRPr lang="zh-CN" altLang="zh-CN" b="1" dirty="0">
              <a:solidFill>
                <a:srgbClr val="FFFF00"/>
              </a:solidFill>
              <a:latin typeface="Arial" panose="020B0604020202020204" pitchFamily="34" charset="0"/>
            </a:endParaRPr>
          </a:p>
        </p:txBody>
      </p:sp>
    </p:spTree>
  </p:cSld>
  <p:clrMapOvr>
    <a:masterClrMapping/>
  </p:clrMapOvr>
  <p:transition spd="med">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9F691B-753E-4788-9237-34AA2ACEE33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6FF7E9B-AAA1-4644-A68D-65536758C6A3}"/>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sp>
        <p:nvSpPr>
          <p:cNvPr id="3" name="内容占位符 2">
            <a:extLst>
              <a:ext uri="{FF2B5EF4-FFF2-40B4-BE49-F238E27FC236}">
                <a16:creationId xmlns:a16="http://schemas.microsoft.com/office/drawing/2014/main" id="{9727BB36-0A97-4100-91AF-E210BAFF4BFC}"/>
              </a:ext>
            </a:extLst>
          </p:cNvPr>
          <p:cNvSpPr>
            <a:spLocks noGrp="1"/>
          </p:cNvSpPr>
          <p:nvPr>
            <p:ph idx="1"/>
          </p:nvPr>
        </p:nvSpPr>
        <p:spPr>
          <a:xfrm>
            <a:off x="428625" y="1217910"/>
            <a:ext cx="8229600" cy="2794000"/>
          </a:xfrm>
        </p:spPr>
        <p:txBody>
          <a:bodyPr/>
          <a:lstStyle/>
          <a:p>
            <a:r>
              <a:rPr lang="zh-CN" altLang="en-US" b="1" dirty="0"/>
              <a:t>辗转相除法编程：</a:t>
            </a:r>
            <a:endParaRPr lang="en-US" altLang="zh-CN" b="1" dirty="0"/>
          </a:p>
          <a:p>
            <a:pPr marL="0" indent="0">
              <a:buNone/>
            </a:pPr>
            <a:r>
              <a:rPr lang="en-US" altLang="zh-CN" b="1" dirty="0"/>
              <a:t>      </a:t>
            </a:r>
            <a:r>
              <a:rPr lang="en-US" altLang="zh-CN" b="1" dirty="0" err="1"/>
              <a:t>gcd</a:t>
            </a:r>
            <a:r>
              <a:rPr lang="en-US" altLang="zh-CN" b="1" dirty="0"/>
              <a:t>(</a:t>
            </a:r>
            <a:r>
              <a:rPr lang="en-US" altLang="zh-CN" b="1" dirty="0" err="1"/>
              <a:t>a,b</a:t>
            </a:r>
            <a:r>
              <a:rPr lang="en-US" altLang="zh-CN" b="1" dirty="0"/>
              <a:t>)</a:t>
            </a:r>
          </a:p>
          <a:p>
            <a:pPr marL="0" indent="0">
              <a:buNone/>
            </a:pPr>
            <a:r>
              <a:rPr lang="en-US" altLang="zh-CN" b="1" dirty="0"/>
              <a:t>	if a&lt;b</a:t>
            </a:r>
          </a:p>
          <a:p>
            <a:pPr marL="0" indent="0">
              <a:buNone/>
            </a:pPr>
            <a:r>
              <a:rPr lang="en-US" altLang="zh-CN" b="1" dirty="0"/>
              <a:t>	    swap(</a:t>
            </a:r>
            <a:r>
              <a:rPr lang="en-US" altLang="zh-CN" b="1" dirty="0" err="1"/>
              <a:t>a,b</a:t>
            </a:r>
            <a:r>
              <a:rPr lang="en-US" altLang="zh-CN" b="1" dirty="0"/>
              <a:t>);</a:t>
            </a:r>
          </a:p>
          <a:p>
            <a:pPr marL="0" indent="0">
              <a:buNone/>
            </a:pPr>
            <a:r>
              <a:rPr lang="en-US" altLang="zh-CN" b="1" dirty="0"/>
              <a:t>	if b==0</a:t>
            </a:r>
          </a:p>
          <a:p>
            <a:pPr marL="0" indent="0">
              <a:buNone/>
            </a:pPr>
            <a:r>
              <a:rPr lang="en-US" altLang="zh-CN" b="1" dirty="0"/>
              <a:t>	    then return a;</a:t>
            </a:r>
          </a:p>
          <a:p>
            <a:pPr marL="0" indent="0">
              <a:buNone/>
            </a:pPr>
            <a:r>
              <a:rPr lang="en-US" altLang="zh-CN" b="1" dirty="0"/>
              <a:t>	else</a:t>
            </a:r>
          </a:p>
          <a:p>
            <a:pPr marL="0" indent="0">
              <a:buNone/>
            </a:pPr>
            <a:r>
              <a:rPr lang="en-US" altLang="zh-CN" b="1" dirty="0"/>
              <a:t>	    return </a:t>
            </a:r>
            <a:r>
              <a:rPr lang="en-US" altLang="zh-CN" b="1" dirty="0" err="1"/>
              <a:t>gcd</a:t>
            </a:r>
            <a:r>
              <a:rPr lang="en-US" altLang="zh-CN" b="1" dirty="0"/>
              <a:t>(b, a mod b)</a:t>
            </a:r>
            <a:endParaRPr lang="zh-CN" altLang="en-US" b="1" dirty="0"/>
          </a:p>
        </p:txBody>
      </p:sp>
    </p:spTree>
    <p:extLst>
      <p:ext uri="{BB962C8B-B14F-4D97-AF65-F5344CB8AC3E}">
        <p14:creationId xmlns:p14="http://schemas.microsoft.com/office/powerpoint/2010/main" val="2865823889"/>
      </p:ext>
    </p:extLst>
  </p:cSld>
  <p:clrMapOvr>
    <a:masterClrMapping/>
  </p:clrMapOvr>
  <p:transition spd="med">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F3E28D98-E0B5-4A27-9760-37F573BEA66E}"/>
              </a:ext>
            </a:extLst>
          </p:cNvPr>
          <p:cNvSpPr>
            <a:spLocks noGrp="1" noChangeArrowheads="1"/>
          </p:cNvSpPr>
          <p:nvPr>
            <p:ph idx="1"/>
          </p:nvPr>
        </p:nvSpPr>
        <p:spPr>
          <a:xfrm>
            <a:off x="250825" y="1276350"/>
            <a:ext cx="8785225" cy="2946400"/>
          </a:xfrm>
        </p:spPr>
        <p:txBody>
          <a:bodyPr/>
          <a:lstStyle/>
          <a:p>
            <a:r>
              <a:rPr lang="zh-CN" altLang="en-US" b="1">
                <a:solidFill>
                  <a:srgbClr val="FF0000"/>
                </a:solidFill>
                <a:sym typeface="Wingdings" panose="05000000000000000000" pitchFamily="2" charset="2"/>
              </a:rPr>
              <a:t>扩展欧拉定理：</a:t>
            </a:r>
            <a:r>
              <a:rPr lang="zh-CN" altLang="en-US" sz="1200" b="1">
                <a:solidFill>
                  <a:srgbClr val="FF0000"/>
                </a:solidFill>
                <a:sym typeface="Wingdings" panose="05000000000000000000" pitchFamily="2" charset="2"/>
              </a:rPr>
              <a:t>（用于解决整数幂方取模问题）</a:t>
            </a:r>
            <a:endParaRPr lang="en-US" altLang="zh-CN" sz="1200" b="1">
              <a:solidFill>
                <a:srgbClr val="FF0000"/>
              </a:solidFill>
            </a:endParaRPr>
          </a:p>
        </p:txBody>
      </p:sp>
      <p:sp>
        <p:nvSpPr>
          <p:cNvPr id="4" name="标题 3">
            <a:extLst>
              <a:ext uri="{FF2B5EF4-FFF2-40B4-BE49-F238E27FC236}">
                <a16:creationId xmlns:a16="http://schemas.microsoft.com/office/drawing/2014/main" id="{B59F691B-753E-4788-9237-34AA2ACEE338}"/>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6FF7E9B-AAA1-4644-A68D-65536758C6A3}"/>
              </a:ext>
            </a:extLst>
          </p:cNvPr>
          <p:cNvSpPr txBox="1">
            <a:spLocks/>
          </p:cNvSpPr>
          <p:nvPr/>
        </p:nvSpPr>
        <p:spPr bwMode="auto">
          <a:xfrm>
            <a:off x="214283" y="642924"/>
            <a:ext cx="2928957"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p>
        </p:txBody>
      </p:sp>
      <p:pic>
        <p:nvPicPr>
          <p:cNvPr id="83973" name="图片 5">
            <a:extLst>
              <a:ext uri="{FF2B5EF4-FFF2-40B4-BE49-F238E27FC236}">
                <a16:creationId xmlns:a16="http://schemas.microsoft.com/office/drawing/2014/main" id="{6DF3BA1A-BD83-413D-A9B8-56818707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1900238"/>
            <a:ext cx="63150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226EF-D261-400B-B43B-47EB221B5F3A}"/>
              </a:ext>
            </a:extLst>
          </p:cNvPr>
          <p:cNvSpPr>
            <a:spLocks noGrp="1"/>
          </p:cNvSpPr>
          <p:nvPr>
            <p:ph type="title"/>
          </p:nvPr>
        </p:nvSpPr>
        <p:spPr>
          <a:xfrm>
            <a:off x="285720" y="1285866"/>
            <a:ext cx="2071683" cy="379403"/>
          </a:xfrm>
        </p:spPr>
        <p:txBody>
          <a:bodyPr/>
          <a:lstStyle/>
          <a:p>
            <a:pPr>
              <a:defRPr/>
            </a:pPr>
            <a:r>
              <a:rPr lang="en-US" sz="2000" dirty="0">
                <a:solidFill>
                  <a:srgbClr val="FF0000"/>
                </a:solidFill>
                <a:effectLst/>
              </a:rPr>
              <a:t>1.</a:t>
            </a:r>
            <a:r>
              <a:rPr sz="2000" dirty="0">
                <a:solidFill>
                  <a:srgbClr val="FF0000"/>
                </a:solidFill>
                <a:effectLst/>
              </a:rPr>
              <a:t>古典密码时期</a:t>
            </a:r>
            <a:endParaRPr altLang="en-US" sz="2000" dirty="0">
              <a:solidFill>
                <a:srgbClr val="FF0000"/>
              </a:solidFill>
            </a:endParaRPr>
          </a:p>
        </p:txBody>
      </p:sp>
      <p:sp>
        <p:nvSpPr>
          <p:cNvPr id="13315" name="内容占位符 2">
            <a:extLst>
              <a:ext uri="{FF2B5EF4-FFF2-40B4-BE49-F238E27FC236}">
                <a16:creationId xmlns:a16="http://schemas.microsoft.com/office/drawing/2014/main" id="{CB23A9AE-42D6-41E3-B731-8A3980BF3465}"/>
              </a:ext>
            </a:extLst>
          </p:cNvPr>
          <p:cNvSpPr>
            <a:spLocks noGrp="1"/>
          </p:cNvSpPr>
          <p:nvPr>
            <p:ph idx="1"/>
          </p:nvPr>
        </p:nvSpPr>
        <p:spPr>
          <a:xfrm>
            <a:off x="428625" y="1785938"/>
            <a:ext cx="8535988" cy="2730500"/>
          </a:xfrm>
        </p:spPr>
        <p:txBody>
          <a:bodyPr/>
          <a:lstStyle/>
          <a:p>
            <a:pPr>
              <a:defRPr/>
            </a:pPr>
            <a:r>
              <a:rPr lang="zh-CN" altLang="zh-CN" b="1" dirty="0"/>
              <a:t>一般认为古典密码时期是从古代到</a:t>
            </a:r>
            <a:r>
              <a:rPr lang="en-US" altLang="zh-CN" b="1" dirty="0"/>
              <a:t>19</a:t>
            </a:r>
            <a:r>
              <a:rPr lang="zh-CN" altLang="zh-CN" b="1" dirty="0"/>
              <a:t>世纪末</a:t>
            </a:r>
            <a:endParaRPr lang="en-US" altLang="zh-CN" b="1" dirty="0"/>
          </a:p>
          <a:p>
            <a:pPr>
              <a:defRPr/>
            </a:pPr>
            <a:r>
              <a:rPr lang="zh-CN" altLang="en-US" b="1" dirty="0"/>
              <a:t>古典密码</a:t>
            </a:r>
            <a:r>
              <a:rPr lang="zh-CN" altLang="zh-CN" b="1" dirty="0"/>
              <a:t>加解密方法主要基于手工完成，此时期也被称为密码学发展的</a:t>
            </a:r>
            <a:r>
              <a:rPr lang="zh-CN" altLang="zh-CN" b="1" dirty="0">
                <a:solidFill>
                  <a:srgbClr val="FF0000"/>
                </a:solidFill>
              </a:rPr>
              <a:t>手工阶段</a:t>
            </a:r>
            <a:endParaRPr lang="en-US" altLang="zh-CN" b="1" dirty="0">
              <a:solidFill>
                <a:srgbClr val="FF0000"/>
              </a:solidFill>
            </a:endParaRPr>
          </a:p>
          <a:p>
            <a:pPr>
              <a:defRPr/>
            </a:pPr>
            <a:r>
              <a:rPr lang="zh-CN" altLang="zh-CN" b="1" dirty="0"/>
              <a:t>密文信息一般通过人（信使）来传递</a:t>
            </a:r>
            <a:endParaRPr lang="en-US" altLang="zh-CN" b="1" dirty="0"/>
          </a:p>
          <a:p>
            <a:pPr>
              <a:defRPr/>
            </a:pPr>
            <a:r>
              <a:rPr lang="zh-CN" altLang="zh-CN" b="1" dirty="0"/>
              <a:t>这个时期的经典案例有</a:t>
            </a:r>
            <a:r>
              <a:rPr lang="zh-CN" altLang="en-US" b="1" dirty="0"/>
              <a:t>（这些密码全部已被破译）</a:t>
            </a:r>
            <a:r>
              <a:rPr lang="zh-CN" altLang="zh-CN" b="1" dirty="0"/>
              <a:t>：</a:t>
            </a:r>
            <a:endParaRPr lang="en-US" altLang="zh-CN" b="1" dirty="0"/>
          </a:p>
          <a:p>
            <a:pPr lvl="1">
              <a:defRPr/>
            </a:pPr>
            <a:r>
              <a:rPr lang="zh-CN" altLang="zh-CN" b="1" dirty="0"/>
              <a:t>公元前</a:t>
            </a:r>
            <a:r>
              <a:rPr lang="en-US" altLang="zh-CN" b="1" dirty="0"/>
              <a:t>2</a:t>
            </a:r>
            <a:r>
              <a:rPr lang="zh-CN" altLang="zh-CN" b="1" dirty="0"/>
              <a:t>世纪希腊人设计的</a:t>
            </a:r>
            <a:r>
              <a:rPr lang="zh-CN" altLang="zh-CN" b="1" dirty="0">
                <a:solidFill>
                  <a:srgbClr val="FF0000"/>
                </a:solidFill>
              </a:rPr>
              <a:t>棋盘密码</a:t>
            </a:r>
            <a:r>
              <a:rPr lang="zh-CN" altLang="en-US" sz="1100" b="1" dirty="0">
                <a:solidFill>
                  <a:srgbClr val="FF0000"/>
                </a:solidFill>
              </a:rPr>
              <a:t>（替代密码</a:t>
            </a:r>
            <a:r>
              <a:rPr lang="en-US" altLang="zh-CN" sz="1100" b="1" dirty="0">
                <a:solidFill>
                  <a:srgbClr val="FF0000"/>
                </a:solidFill>
              </a:rPr>
              <a:t>, Substitution Cipher</a:t>
            </a:r>
            <a:r>
              <a:rPr lang="zh-CN" altLang="en-US" sz="1100" b="1" dirty="0">
                <a:solidFill>
                  <a:srgbClr val="FF0000"/>
                </a:solidFill>
              </a:rPr>
              <a:t>）</a:t>
            </a:r>
            <a:r>
              <a:rPr lang="zh-CN" altLang="en-US" b="1" dirty="0">
                <a:solidFill>
                  <a:srgbClr val="FF0000"/>
                </a:solidFill>
              </a:rPr>
              <a:t>；</a:t>
            </a:r>
            <a:endParaRPr lang="en-US" altLang="zh-CN" b="1" dirty="0"/>
          </a:p>
          <a:p>
            <a:pPr lvl="1">
              <a:defRPr/>
            </a:pPr>
            <a:r>
              <a:rPr lang="zh-CN" altLang="zh-CN" b="1" dirty="0"/>
              <a:t>公元前约</a:t>
            </a:r>
            <a:r>
              <a:rPr lang="en-US" altLang="zh-CN" b="1" dirty="0"/>
              <a:t>50</a:t>
            </a:r>
            <a:r>
              <a:rPr lang="zh-CN" altLang="zh-CN" b="1" dirty="0"/>
              <a:t>年古罗马凯撒大帝发明的</a:t>
            </a:r>
            <a:r>
              <a:rPr lang="zh-CN" altLang="zh-CN" b="1" dirty="0">
                <a:solidFill>
                  <a:srgbClr val="FF0000"/>
                </a:solidFill>
              </a:rPr>
              <a:t>凯撒密码</a:t>
            </a:r>
            <a:r>
              <a:rPr lang="zh-CN" altLang="en-US" sz="1050" b="1" dirty="0">
                <a:solidFill>
                  <a:srgbClr val="FF0000"/>
                </a:solidFill>
              </a:rPr>
              <a:t>（替代密码</a:t>
            </a:r>
            <a:r>
              <a:rPr lang="en-US" altLang="zh-CN" sz="1050" b="1" dirty="0">
                <a:solidFill>
                  <a:srgbClr val="FF0000"/>
                </a:solidFill>
              </a:rPr>
              <a:t>, Substitution Cipher</a:t>
            </a:r>
            <a:r>
              <a:rPr lang="zh-CN" altLang="en-US" sz="1050" b="1" dirty="0">
                <a:solidFill>
                  <a:srgbClr val="FF0000"/>
                </a:solidFill>
              </a:rPr>
              <a:t>）</a:t>
            </a:r>
            <a:r>
              <a:rPr lang="zh-CN" altLang="en-US" b="1" dirty="0">
                <a:solidFill>
                  <a:srgbClr val="FF0000"/>
                </a:solidFill>
              </a:rPr>
              <a:t>；</a:t>
            </a:r>
            <a:endParaRPr lang="en-US" altLang="zh-CN" b="1" dirty="0"/>
          </a:p>
          <a:p>
            <a:pPr lvl="1">
              <a:defRPr/>
            </a:pPr>
            <a:r>
              <a:rPr lang="zh-CN" altLang="zh-CN" b="1" dirty="0"/>
              <a:t>美国南北战争时期军队中使用过的</a:t>
            </a:r>
            <a:r>
              <a:rPr lang="zh-CN" altLang="zh-CN" b="1" dirty="0">
                <a:solidFill>
                  <a:srgbClr val="FF0000"/>
                </a:solidFill>
              </a:rPr>
              <a:t>栅栏密码</a:t>
            </a:r>
            <a:r>
              <a:rPr lang="zh-CN" altLang="en-US" sz="1050" b="1" dirty="0">
                <a:solidFill>
                  <a:srgbClr val="FF0000"/>
                </a:solidFill>
              </a:rPr>
              <a:t>（置换密码</a:t>
            </a:r>
            <a:r>
              <a:rPr lang="en-US" altLang="zh-CN" sz="1050" b="1" dirty="0">
                <a:solidFill>
                  <a:srgbClr val="FF0000"/>
                </a:solidFill>
              </a:rPr>
              <a:t>, Permutation Cipher </a:t>
            </a:r>
            <a:r>
              <a:rPr lang="zh-CN" altLang="en-US" sz="1050" b="1" dirty="0">
                <a:solidFill>
                  <a:srgbClr val="FF0000"/>
                </a:solidFill>
              </a:rPr>
              <a:t>）</a:t>
            </a:r>
            <a:r>
              <a:rPr lang="zh-CN" altLang="en-US" b="1" dirty="0">
                <a:solidFill>
                  <a:srgbClr val="FF0000"/>
                </a:solidFill>
              </a:rPr>
              <a:t>。</a:t>
            </a:r>
            <a:endParaRPr lang="zh-CN" altLang="en-US" b="1" dirty="0"/>
          </a:p>
        </p:txBody>
      </p:sp>
      <p:sp>
        <p:nvSpPr>
          <p:cNvPr id="4" name="标题 3">
            <a:extLst>
              <a:ext uri="{FF2B5EF4-FFF2-40B4-BE49-F238E27FC236}">
                <a16:creationId xmlns:a16="http://schemas.microsoft.com/office/drawing/2014/main" id="{F46BE864-7C05-46CF-9ADF-2C66CD3245EE}"/>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
        <p:nvSpPr>
          <p:cNvPr id="5" name="标题 3">
            <a:extLst>
              <a:ext uri="{FF2B5EF4-FFF2-40B4-BE49-F238E27FC236}">
                <a16:creationId xmlns:a16="http://schemas.microsoft.com/office/drawing/2014/main" id="{3B6A86A3-A62B-4187-9CD3-98B8C2F69D55}"/>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Tree>
  </p:cSld>
  <p:clrMapOvr>
    <a:masterClrMapping/>
  </p:clrMapOvr>
  <p:transition spd="med">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标注 9">
            <a:extLst>
              <a:ext uri="{FF2B5EF4-FFF2-40B4-BE49-F238E27FC236}">
                <a16:creationId xmlns:a16="http://schemas.microsoft.com/office/drawing/2014/main" id="{420D813A-A86F-4619-A9BB-CE27016E7135}"/>
              </a:ext>
            </a:extLst>
          </p:cNvPr>
          <p:cNvSpPr>
            <a:spLocks noChangeArrowheads="1"/>
          </p:cNvSpPr>
          <p:nvPr/>
        </p:nvSpPr>
        <p:spPr bwMode="auto">
          <a:xfrm>
            <a:off x="4932363" y="50800"/>
            <a:ext cx="4032250" cy="1008063"/>
          </a:xfrm>
          <a:prstGeom prst="wedgeRoundRectCallout">
            <a:avLst>
              <a:gd name="adj1" fmla="val -7289"/>
              <a:gd name="adj2" fmla="val 121856"/>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解密过程：</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 typeface="Wingdings" pitchFamily="2" charset="2"/>
              <a:buAutoNum type="arabicParenBoth" startAt="7"/>
              <a:defRPr/>
            </a:pPr>
            <a:r>
              <a:rPr lang="zh-CN" altLang="en-US" sz="1200" b="1" dirty="0">
                <a:solidFill>
                  <a:srgbClr val="0033CC"/>
                </a:solidFill>
                <a:latin typeface="Arial" charset="0"/>
              </a:rPr>
              <a:t>接收方</a:t>
            </a:r>
            <a:r>
              <a:rPr lang="zh-CN" altLang="en-US" sz="1200" b="1" dirty="0">
                <a:solidFill>
                  <a:srgbClr val="FF0000"/>
                </a:solidFill>
                <a:latin typeface="Arial" charset="0"/>
              </a:rPr>
              <a:t>接收到</a:t>
            </a:r>
            <a:r>
              <a:rPr lang="zh-CN" altLang="en-US" sz="1200" b="1" dirty="0">
                <a:solidFill>
                  <a:srgbClr val="0033CC"/>
                </a:solidFill>
                <a:latin typeface="Arial" charset="0"/>
              </a:rPr>
              <a:t>密文</a:t>
            </a:r>
            <a:r>
              <a:rPr lang="en-US" altLang="zh-CN" sz="1200" b="1" dirty="0">
                <a:solidFill>
                  <a:srgbClr val="0033CC"/>
                </a:solidFill>
                <a:latin typeface="Arial" charset="0"/>
              </a:rPr>
              <a:t>c </a:t>
            </a:r>
            <a:r>
              <a:rPr lang="zh-CN" altLang="en-US" sz="1200" b="1" dirty="0">
                <a:latin typeface="Arial" charset="0"/>
              </a:rPr>
              <a:t>时，</a:t>
            </a:r>
            <a:r>
              <a:rPr lang="zh-CN" altLang="en-US" sz="1200" b="1" dirty="0">
                <a:solidFill>
                  <a:srgbClr val="FF0000"/>
                </a:solidFill>
                <a:latin typeface="Arial" charset="0"/>
              </a:rPr>
              <a:t>用自己的</a:t>
            </a:r>
            <a:endParaRPr lang="en-US" altLang="zh-CN" sz="1200" b="1" dirty="0">
              <a:solidFill>
                <a:srgbClr val="FF0000"/>
              </a:solidFill>
              <a:latin typeface="Arial" charset="0"/>
            </a:endParaRPr>
          </a:p>
          <a:p>
            <a:pPr marL="228600" indent="-228600" eaLnBrk="1" hangingPunct="1">
              <a:defRPr/>
            </a:pPr>
            <a:r>
              <a:rPr lang="en-US" altLang="zh-CN" sz="1200" b="1" dirty="0">
                <a:solidFill>
                  <a:srgbClr val="FF0000"/>
                </a:solidFill>
                <a:latin typeface="Arial" charset="0"/>
              </a:rPr>
              <a:t>	</a:t>
            </a:r>
            <a:r>
              <a:rPr lang="zh-CN" altLang="en-US" sz="1200" b="1" dirty="0">
                <a:solidFill>
                  <a:srgbClr val="FF0000"/>
                </a:solidFill>
                <a:latin typeface="Arial" charset="0"/>
              </a:rPr>
              <a:t>私钥</a:t>
            </a:r>
            <a:r>
              <a:rPr lang="en-US" altLang="zh-CN" sz="1200" b="1" dirty="0" err="1">
                <a:latin typeface="Arial" charset="0"/>
              </a:rPr>
              <a:t>Kpri</a:t>
            </a:r>
            <a:r>
              <a:rPr lang="en-US" altLang="zh-CN" sz="1200" b="1" dirty="0">
                <a:latin typeface="Arial" charset="0"/>
              </a:rPr>
              <a:t> = {d, n}</a:t>
            </a:r>
            <a:r>
              <a:rPr lang="zh-CN" altLang="en-US" sz="1200" b="1" dirty="0">
                <a:solidFill>
                  <a:srgbClr val="FF0000"/>
                </a:solidFill>
                <a:latin typeface="Arial" charset="0"/>
              </a:rPr>
              <a:t>进行解密</a:t>
            </a:r>
            <a:r>
              <a:rPr lang="zh-CN" altLang="en-US" sz="1200" b="1" dirty="0">
                <a:latin typeface="Arial" charset="0"/>
              </a:rPr>
              <a:t>；</a:t>
            </a:r>
            <a:endParaRPr lang="en-US" altLang="zh-CN" sz="1200" b="1" dirty="0">
              <a:latin typeface="Arial" charset="0"/>
            </a:endParaRPr>
          </a:p>
          <a:p>
            <a:pPr marL="228600" indent="-228600" eaLnBrk="1" hangingPunct="1">
              <a:buFont typeface="Wingdings" pitchFamily="2" charset="2"/>
              <a:buAutoNum type="arabicParenBoth" startAt="8"/>
              <a:defRPr/>
            </a:pPr>
            <a:r>
              <a:rPr lang="zh-CN" altLang="en-US" sz="1200" b="1" dirty="0">
                <a:solidFill>
                  <a:srgbClr val="0033CC"/>
                </a:solidFill>
                <a:latin typeface="Arial" charset="0"/>
              </a:rPr>
              <a:t>接收方具体解密操作：</a:t>
            </a:r>
            <a:endParaRPr lang="en-US" altLang="zh-CN" sz="1200" b="1" dirty="0">
              <a:solidFill>
                <a:srgbClr val="0033CC"/>
              </a:solidFill>
              <a:latin typeface="Arial" charset="0"/>
            </a:endParaRPr>
          </a:p>
          <a:p>
            <a:pPr marL="228600" indent="-228600" eaLnBrk="1" hangingPunct="1">
              <a:defRPr/>
            </a:pPr>
            <a:r>
              <a:rPr lang="en-US" altLang="zh-CN" sz="1200" b="1" dirty="0">
                <a:latin typeface="Arial" charset="0"/>
              </a:rPr>
              <a:t>	m = </a:t>
            </a:r>
            <a:r>
              <a:rPr lang="en-US" altLang="zh-CN" sz="1200" b="1" dirty="0" err="1">
                <a:latin typeface="Arial" charset="0"/>
              </a:rPr>
              <a:t>c</a:t>
            </a:r>
            <a:r>
              <a:rPr lang="en-US" altLang="zh-CN" sz="1200" b="1" baseline="30000" dirty="0" err="1">
                <a:latin typeface="Arial" charset="0"/>
              </a:rPr>
              <a:t>d</a:t>
            </a:r>
            <a:r>
              <a:rPr lang="en-US" altLang="zh-CN" sz="1200" b="1" dirty="0">
                <a:latin typeface="Arial" charset="0"/>
              </a:rPr>
              <a:t> mod n = </a:t>
            </a:r>
            <a:r>
              <a:rPr lang="zh-CN" altLang="en-US" sz="1200" b="1" dirty="0">
                <a:solidFill>
                  <a:srgbClr val="FF0000"/>
                </a:solidFill>
                <a:latin typeface="Arial" charset="0"/>
              </a:rPr>
              <a:t>？？？</a:t>
            </a:r>
            <a:endParaRPr lang="en-US" altLang="zh-CN" sz="1200" b="1" dirty="0">
              <a:solidFill>
                <a:srgbClr val="FF0000"/>
              </a:solidFill>
              <a:latin typeface="Arial" charset="0"/>
            </a:endParaRPr>
          </a:p>
        </p:txBody>
      </p:sp>
      <p:sp>
        <p:nvSpPr>
          <p:cNvPr id="9" name="圆角矩形标注 8">
            <a:extLst>
              <a:ext uri="{FF2B5EF4-FFF2-40B4-BE49-F238E27FC236}">
                <a16:creationId xmlns:a16="http://schemas.microsoft.com/office/drawing/2014/main" id="{89B692DB-CBD4-4EC3-95CB-10226F2A5674}"/>
              </a:ext>
            </a:extLst>
          </p:cNvPr>
          <p:cNvSpPr>
            <a:spLocks noChangeArrowheads="1"/>
          </p:cNvSpPr>
          <p:nvPr/>
        </p:nvSpPr>
        <p:spPr bwMode="auto">
          <a:xfrm>
            <a:off x="179388" y="411163"/>
            <a:ext cx="4537075" cy="865187"/>
          </a:xfrm>
          <a:prstGeom prst="wedgeRoundRectCallout">
            <a:avLst>
              <a:gd name="adj1" fmla="val 3383"/>
              <a:gd name="adj2" fmla="val 118673"/>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加密过程：</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 typeface="Wingdings" pitchFamily="2" charset="2"/>
              <a:buAutoNum type="arabicParenBoth" startAt="4"/>
              <a:defRPr/>
            </a:pPr>
            <a:r>
              <a:rPr lang="zh-CN" altLang="en-US" sz="1200" b="1" dirty="0">
                <a:solidFill>
                  <a:srgbClr val="FF0000"/>
                </a:solidFill>
                <a:latin typeface="Arial" charset="0"/>
              </a:rPr>
              <a:t>发送方</a:t>
            </a:r>
            <a:r>
              <a:rPr lang="zh-CN" altLang="en-US" sz="1200" b="1" dirty="0">
                <a:solidFill>
                  <a:srgbClr val="0033CC"/>
                </a:solidFill>
                <a:latin typeface="Arial" charset="0"/>
              </a:rPr>
              <a:t>使用接收方的公钥</a:t>
            </a:r>
            <a:r>
              <a:rPr lang="en-US" altLang="zh-CN" sz="1200" b="1" dirty="0" err="1">
                <a:solidFill>
                  <a:srgbClr val="FF0000"/>
                </a:solidFill>
                <a:latin typeface="Arial" charset="0"/>
              </a:rPr>
              <a:t>Kpub</a:t>
            </a:r>
            <a:r>
              <a:rPr lang="en-US" altLang="zh-CN" sz="1200" b="1" dirty="0">
                <a:latin typeface="Arial" charset="0"/>
              </a:rPr>
              <a:t> = {e, n}</a:t>
            </a:r>
            <a:r>
              <a:rPr lang="zh-CN" altLang="en-US" sz="1200" b="1" dirty="0">
                <a:solidFill>
                  <a:srgbClr val="0033CC"/>
                </a:solidFill>
                <a:latin typeface="Arial" charset="0"/>
              </a:rPr>
              <a:t>加密</a:t>
            </a:r>
            <a:r>
              <a:rPr lang="zh-CN" altLang="en-US" sz="1200" b="1" dirty="0">
                <a:latin typeface="Arial" charset="0"/>
              </a:rPr>
              <a:t>明文</a:t>
            </a:r>
            <a:r>
              <a:rPr lang="en-US" altLang="zh-CN" sz="1200" b="1" dirty="0">
                <a:latin typeface="Arial" charset="0"/>
              </a:rPr>
              <a:t>m=8</a:t>
            </a:r>
            <a:r>
              <a:rPr lang="zh-CN" altLang="en-US" sz="1200" b="1" dirty="0">
                <a:latin typeface="Arial" charset="0"/>
              </a:rPr>
              <a:t>；</a:t>
            </a:r>
            <a:endParaRPr lang="en-US" altLang="zh-CN" sz="1200" b="1" dirty="0">
              <a:solidFill>
                <a:srgbClr val="FF0000"/>
              </a:solidFill>
              <a:latin typeface="Arial" charset="0"/>
            </a:endParaRPr>
          </a:p>
          <a:p>
            <a:pPr marL="228600" indent="-228600" eaLnBrk="1" hangingPunct="1">
              <a:buFontTx/>
              <a:buAutoNum type="arabicParenBoth" startAt="4"/>
              <a:defRPr/>
            </a:pPr>
            <a:r>
              <a:rPr lang="zh-CN" altLang="en-US" sz="1200" b="1" dirty="0">
                <a:solidFill>
                  <a:srgbClr val="FF0000"/>
                </a:solidFill>
                <a:latin typeface="Arial" charset="0"/>
              </a:rPr>
              <a:t>发送方</a:t>
            </a:r>
            <a:r>
              <a:rPr lang="zh-CN" altLang="en-US" sz="1200" b="1" dirty="0">
                <a:solidFill>
                  <a:srgbClr val="0033CC"/>
                </a:solidFill>
                <a:latin typeface="Arial" charset="0"/>
              </a:rPr>
              <a:t>具体加密操作：</a:t>
            </a:r>
            <a:r>
              <a:rPr lang="zh-CN" altLang="en-US" sz="1200" b="1" dirty="0">
                <a:latin typeface="Arial" charset="0"/>
              </a:rPr>
              <a:t>密文</a:t>
            </a:r>
            <a:r>
              <a:rPr lang="en-US" altLang="zh-CN" sz="1200" b="1" dirty="0">
                <a:latin typeface="Arial" charset="0"/>
              </a:rPr>
              <a:t>c = m</a:t>
            </a:r>
            <a:r>
              <a:rPr lang="en-US" altLang="zh-CN" sz="1200" b="1" baseline="30000" dirty="0">
                <a:latin typeface="Arial" charset="0"/>
              </a:rPr>
              <a:t>e</a:t>
            </a:r>
            <a:r>
              <a:rPr lang="en-US" altLang="zh-CN" sz="1200" b="1" dirty="0">
                <a:latin typeface="Arial" charset="0"/>
              </a:rPr>
              <a:t> mod n =</a:t>
            </a:r>
            <a:r>
              <a:rPr lang="en-US" altLang="zh-CN" sz="1200" b="1" dirty="0">
                <a:solidFill>
                  <a:srgbClr val="FF0000"/>
                </a:solidFill>
                <a:latin typeface="Arial" charset="0"/>
              </a:rPr>
              <a:t> </a:t>
            </a:r>
            <a:r>
              <a:rPr lang="zh-CN" altLang="en-US" sz="1200" b="1" dirty="0">
                <a:solidFill>
                  <a:srgbClr val="FF0000"/>
                </a:solidFill>
                <a:latin typeface="Arial" charset="0"/>
              </a:rPr>
              <a:t>？？？</a:t>
            </a:r>
            <a:endParaRPr lang="en-US" altLang="zh-CN" sz="1200" b="1" dirty="0">
              <a:solidFill>
                <a:srgbClr val="FF0000"/>
              </a:solidFill>
              <a:latin typeface="Arial" charset="0"/>
            </a:endParaRPr>
          </a:p>
          <a:p>
            <a:pPr marL="228600" indent="-228600" eaLnBrk="1" hangingPunct="1">
              <a:buFontTx/>
              <a:buAutoNum type="arabicParenBoth" startAt="4"/>
              <a:defRPr/>
            </a:pPr>
            <a:r>
              <a:rPr lang="zh-CN" altLang="en-US" sz="1200" b="1" dirty="0">
                <a:solidFill>
                  <a:srgbClr val="FF0000"/>
                </a:solidFill>
                <a:latin typeface="Arial" charset="0"/>
              </a:rPr>
              <a:t>发送方</a:t>
            </a:r>
            <a:r>
              <a:rPr lang="zh-CN" altLang="en-US" sz="1200" b="1" dirty="0">
                <a:solidFill>
                  <a:srgbClr val="0033CC"/>
                </a:solidFill>
                <a:latin typeface="Arial" charset="0"/>
              </a:rPr>
              <a:t>然后</a:t>
            </a:r>
            <a:r>
              <a:rPr lang="zh-CN" altLang="en-US" sz="1200" b="1" dirty="0">
                <a:latin typeface="Arial" charset="0"/>
              </a:rPr>
              <a:t>在公共信道上</a:t>
            </a:r>
            <a:r>
              <a:rPr lang="zh-CN" altLang="en-US" sz="1200" b="1" dirty="0">
                <a:solidFill>
                  <a:srgbClr val="0033CC"/>
                </a:solidFill>
                <a:latin typeface="Arial" charset="0"/>
              </a:rPr>
              <a:t>发送密文</a:t>
            </a:r>
            <a:r>
              <a:rPr lang="en-US" altLang="zh-CN" sz="1200" b="1" dirty="0">
                <a:latin typeface="Arial" charset="0"/>
              </a:rPr>
              <a:t>c.</a:t>
            </a:r>
            <a:endParaRPr lang="en-US" altLang="zh-CN" sz="1200" b="1" dirty="0">
              <a:solidFill>
                <a:srgbClr val="FF0000"/>
              </a:solidFill>
              <a:latin typeface="Arial" charset="0"/>
            </a:endParaRPr>
          </a:p>
        </p:txBody>
      </p:sp>
      <p:pic>
        <p:nvPicPr>
          <p:cNvPr id="86020" name="Picture 2">
            <a:extLst>
              <a:ext uri="{FF2B5EF4-FFF2-40B4-BE49-F238E27FC236}">
                <a16:creationId xmlns:a16="http://schemas.microsoft.com/office/drawing/2014/main" id="{3D75FB2E-E40A-4C13-B12F-7A2030E364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0188" y="1357313"/>
            <a:ext cx="6243637" cy="2457450"/>
          </a:xfrm>
          <a:noFill/>
        </p:spPr>
      </p:pic>
      <p:sp>
        <p:nvSpPr>
          <p:cNvPr id="7" name="标题 1">
            <a:extLst>
              <a:ext uri="{FF2B5EF4-FFF2-40B4-BE49-F238E27FC236}">
                <a16:creationId xmlns:a16="http://schemas.microsoft.com/office/drawing/2014/main" id="{FBA1B95D-AC01-4E59-82F0-0BEBE0294146}"/>
              </a:ext>
            </a:extLst>
          </p:cNvPr>
          <p:cNvSpPr txBox="1">
            <a:spLocks/>
          </p:cNvSpPr>
          <p:nvPr/>
        </p:nvSpPr>
        <p:spPr bwMode="auto">
          <a:xfrm>
            <a:off x="214283" y="32107"/>
            <a:ext cx="5293821" cy="379403"/>
          </a:xfrm>
          <a:prstGeom prst="rect">
            <a:avLst/>
          </a:prstGeom>
          <a:noFill/>
          <a:ln w="9525">
            <a:noFill/>
            <a:miter lim="800000"/>
            <a:headEnd/>
            <a:tailEnd/>
          </a:ln>
        </p:spPr>
        <p:txBody>
          <a:bodyPr anchor="ctr"/>
          <a:lstStyle/>
          <a:p>
            <a:pPr>
              <a:defRPr/>
            </a:pPr>
            <a:r>
              <a:rPr lang="en-US" altLang="zh-CN" sz="2000" b="1" dirty="0">
                <a:solidFill>
                  <a:srgbClr val="FF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FF0000"/>
                </a:solidFill>
                <a:effectLst>
                  <a:reflection blurRad="6350" stA="50000" endA="300" endPos="50000" dist="60007" dir="5400000" sy="-100000" algn="bl" rotWithShape="0"/>
                </a:effectLst>
                <a:latin typeface="+mj-ea"/>
                <a:ea typeface="+mj-ea"/>
                <a:cs typeface="+mj-cs"/>
              </a:rPr>
              <a:t>算法作业</a:t>
            </a:r>
            <a:r>
              <a:rPr lang="zh-CN" altLang="en-US" sz="2000" b="1" dirty="0">
                <a:solidFill>
                  <a:srgbClr val="0033CC"/>
                </a:solidFill>
                <a:effectLst>
                  <a:reflection blurRad="6350" stA="50000" endA="300" endPos="50000" dist="60007" dir="5400000" sy="-100000" algn="bl" rotWithShape="0"/>
                </a:effectLst>
                <a:latin typeface="+mj-ea"/>
                <a:ea typeface="+mj-ea"/>
                <a:cs typeface="+mj-cs"/>
              </a:rPr>
              <a:t>（写清计算步骤</a:t>
            </a:r>
            <a:r>
              <a:rPr lang="en-US" altLang="zh-CN" sz="2000" b="1" dirty="0">
                <a:solidFill>
                  <a:srgbClr val="0033CC"/>
                </a:solidFill>
                <a:effectLst>
                  <a:reflection blurRad="6350" stA="50000" endA="300" endPos="50000" dist="60007" dir="5400000" sy="-100000" algn="bl" rotWithShape="0"/>
                </a:effectLst>
                <a:latin typeface="+mj-ea"/>
                <a:ea typeface="+mj-ea"/>
                <a:cs typeface="+mj-cs"/>
              </a:rPr>
              <a:t>)</a:t>
            </a:r>
            <a:endParaRPr lang="zh-CN" altLang="en-US" sz="2000" b="1" dirty="0">
              <a:solidFill>
                <a:srgbClr val="0033CC"/>
              </a:solidFill>
              <a:effectLst>
                <a:reflection blurRad="6350" stA="50000" endA="300" endPos="50000" dist="60007" dir="5400000" sy="-100000" algn="bl" rotWithShape="0"/>
              </a:effectLst>
              <a:latin typeface="+mj-ea"/>
              <a:ea typeface="+mj-ea"/>
              <a:cs typeface="+mj-cs"/>
            </a:endParaRPr>
          </a:p>
        </p:txBody>
      </p:sp>
      <p:sp>
        <p:nvSpPr>
          <p:cNvPr id="8" name="圆角矩形标注 7">
            <a:extLst>
              <a:ext uri="{FF2B5EF4-FFF2-40B4-BE49-F238E27FC236}">
                <a16:creationId xmlns:a16="http://schemas.microsoft.com/office/drawing/2014/main" id="{F9A603C9-D425-4D48-A27A-D63E3F52422B}"/>
              </a:ext>
            </a:extLst>
          </p:cNvPr>
          <p:cNvSpPr>
            <a:spLocks noChangeArrowheads="1"/>
          </p:cNvSpPr>
          <p:nvPr/>
        </p:nvSpPr>
        <p:spPr bwMode="auto">
          <a:xfrm>
            <a:off x="827088" y="4084638"/>
            <a:ext cx="8137525" cy="935037"/>
          </a:xfrm>
          <a:prstGeom prst="wedgeRoundRectCallout">
            <a:avLst>
              <a:gd name="adj1" fmla="val 21920"/>
              <a:gd name="adj2" fmla="val -114861"/>
              <a:gd name="adj3" fmla="val 16667"/>
            </a:avLst>
          </a:prstGeom>
          <a:solidFill>
            <a:srgbClr val="FFFF00"/>
          </a:solidFill>
          <a:ln w="9525" algn="ctr">
            <a:solidFill>
              <a:schemeClr val="tx1"/>
            </a:solidFill>
            <a:round/>
            <a:headEnd/>
            <a:tailEnd/>
          </a:ln>
        </p:spPr>
        <p:txBody>
          <a:bodyPr wrap="none" anchor="ctr"/>
          <a:lstStyle/>
          <a:p>
            <a:pPr marL="228600" indent="-228600" eaLnBrk="1" hangingPunct="1">
              <a:defRPr/>
            </a:pPr>
            <a:r>
              <a:rPr lang="zh-CN" altLang="en-US" sz="1200" b="1" u="sng" dirty="0">
                <a:solidFill>
                  <a:srgbClr val="FF0000"/>
                </a:solidFill>
                <a:effectLst>
                  <a:outerShdw blurRad="38100" dist="38100" dir="2700000" algn="tl">
                    <a:srgbClr val="000000">
                      <a:alpha val="43137"/>
                    </a:srgbClr>
                  </a:outerShdw>
                </a:effectLst>
                <a:latin typeface="Arial" charset="0"/>
              </a:rPr>
              <a:t>初始化：</a:t>
            </a:r>
            <a:endParaRPr lang="en-US" altLang="zh-CN" sz="1200" b="1" u="sng" dirty="0">
              <a:solidFill>
                <a:srgbClr val="FF0000"/>
              </a:solidFill>
              <a:effectLst>
                <a:outerShdw blurRad="38100" dist="38100" dir="2700000" algn="tl">
                  <a:srgbClr val="000000">
                    <a:alpha val="43137"/>
                  </a:srgbClr>
                </a:outerShdw>
              </a:effectLst>
              <a:latin typeface="Arial" charset="0"/>
            </a:endParaRPr>
          </a:p>
          <a:p>
            <a:pPr marL="228600" indent="-228600" eaLnBrk="1" hangingPunct="1">
              <a:buFontTx/>
              <a:buAutoNum type="arabicParenBoth"/>
              <a:defRPr/>
            </a:pPr>
            <a:r>
              <a:rPr lang="zh-CN" altLang="en-US" sz="1200" b="1" dirty="0">
                <a:solidFill>
                  <a:srgbClr val="0033CC"/>
                </a:solidFill>
                <a:latin typeface="Arial" charset="0"/>
              </a:rPr>
              <a:t>接收方</a:t>
            </a:r>
            <a:r>
              <a:rPr lang="zh-CN" altLang="en-US" sz="1200" b="1" dirty="0">
                <a:solidFill>
                  <a:srgbClr val="FF0000"/>
                </a:solidFill>
                <a:latin typeface="Arial" charset="0"/>
              </a:rPr>
              <a:t>选择</a:t>
            </a:r>
            <a:r>
              <a:rPr lang="zh-CN" altLang="en-US" sz="1200" b="1" dirty="0">
                <a:latin typeface="Arial" charset="0"/>
              </a:rPr>
              <a:t>两个</a:t>
            </a:r>
            <a:r>
              <a:rPr lang="zh-CN" altLang="en-US" sz="1200" b="1" dirty="0">
                <a:solidFill>
                  <a:srgbClr val="FF0000"/>
                </a:solidFill>
                <a:latin typeface="Arial" charset="0"/>
              </a:rPr>
              <a:t>素数</a:t>
            </a:r>
            <a:r>
              <a:rPr lang="en-US" altLang="zh-CN" sz="1200" b="1" dirty="0">
                <a:solidFill>
                  <a:srgbClr val="FF0000"/>
                </a:solidFill>
                <a:latin typeface="Arial" charset="0"/>
              </a:rPr>
              <a:t>p</a:t>
            </a:r>
            <a:r>
              <a:rPr lang="en-US" altLang="zh-CN" sz="1200" b="1" dirty="0">
                <a:latin typeface="Arial" charset="0"/>
              </a:rPr>
              <a:t> =11</a:t>
            </a:r>
            <a:r>
              <a:rPr lang="zh-CN" altLang="en-US" sz="1200" b="1" dirty="0">
                <a:latin typeface="Arial" charset="0"/>
              </a:rPr>
              <a:t>和</a:t>
            </a:r>
            <a:r>
              <a:rPr lang="en-US" altLang="zh-CN" sz="1200" b="1" dirty="0">
                <a:solidFill>
                  <a:srgbClr val="FF0000"/>
                </a:solidFill>
                <a:latin typeface="Arial" charset="0"/>
              </a:rPr>
              <a:t>q</a:t>
            </a:r>
            <a:r>
              <a:rPr lang="en-US" altLang="zh-CN" sz="1200" b="1" dirty="0">
                <a:latin typeface="Arial" charset="0"/>
              </a:rPr>
              <a:t> = 13</a:t>
            </a:r>
            <a:r>
              <a:rPr lang="zh-CN" altLang="en-US" sz="1200" b="1" dirty="0">
                <a:latin typeface="Arial" charset="0"/>
              </a:rPr>
              <a:t>，计算：</a:t>
            </a:r>
            <a:r>
              <a:rPr lang="en-US" altLang="zh-CN" sz="1200" b="1" dirty="0">
                <a:solidFill>
                  <a:srgbClr val="FF0000"/>
                </a:solidFill>
                <a:latin typeface="Arial" charset="0"/>
              </a:rPr>
              <a:t>n</a:t>
            </a:r>
            <a:r>
              <a:rPr lang="en-US" altLang="zh-CN" sz="1200" b="1" dirty="0">
                <a:latin typeface="Arial" charset="0"/>
              </a:rPr>
              <a:t>=</a:t>
            </a:r>
            <a:r>
              <a:rPr lang="zh-CN" altLang="en-US" sz="1200" b="1" dirty="0">
                <a:solidFill>
                  <a:srgbClr val="FF0000"/>
                </a:solidFill>
                <a:latin typeface="Arial" charset="0"/>
              </a:rPr>
              <a:t> ？？？</a:t>
            </a:r>
            <a:r>
              <a:rPr lang="en-US" altLang="zh-CN" sz="1200" b="1" dirty="0">
                <a:latin typeface="Arial" charset="0"/>
              </a:rPr>
              <a:t>; </a:t>
            </a:r>
            <a:r>
              <a:rPr lang="en-US" altLang="zh-CN" sz="1200" b="1" dirty="0">
                <a:solidFill>
                  <a:srgbClr val="FF0000"/>
                </a:solidFill>
                <a:latin typeface="Arial" charset="0"/>
              </a:rPr>
              <a:t>φ(n)</a:t>
            </a:r>
            <a:r>
              <a:rPr lang="en-US" altLang="zh-CN" sz="1200" b="1" dirty="0">
                <a:latin typeface="Arial" charset="0"/>
              </a:rPr>
              <a:t> = </a:t>
            </a:r>
            <a:r>
              <a:rPr lang="zh-CN" altLang="en-US" sz="1200" b="1" dirty="0">
                <a:solidFill>
                  <a:srgbClr val="FF0000"/>
                </a:solidFill>
                <a:latin typeface="Arial" charset="0"/>
              </a:rPr>
              <a:t>？？？</a:t>
            </a:r>
            <a:endParaRPr lang="en-US" altLang="zh-CN" sz="1200" b="1" dirty="0">
              <a:solidFill>
                <a:srgbClr val="FF0000"/>
              </a:solidFill>
              <a:latin typeface="Arial" charset="0"/>
            </a:endParaRPr>
          </a:p>
          <a:p>
            <a:pPr marL="228600" indent="-228600" eaLnBrk="1" hangingPunct="1">
              <a:buFontTx/>
              <a:buAutoNum type="arabicParenBoth"/>
              <a:defRPr/>
            </a:pPr>
            <a:r>
              <a:rPr lang="zh-CN" altLang="en-US" sz="1200" b="1" dirty="0">
                <a:solidFill>
                  <a:srgbClr val="0033CC"/>
                </a:solidFill>
                <a:latin typeface="Arial" charset="0"/>
              </a:rPr>
              <a:t>接收方</a:t>
            </a:r>
            <a:r>
              <a:rPr lang="zh-CN" altLang="en-US" sz="1200" b="1" dirty="0">
                <a:solidFill>
                  <a:srgbClr val="FF0000"/>
                </a:solidFill>
                <a:latin typeface="Arial" charset="0"/>
              </a:rPr>
              <a:t>选择</a:t>
            </a:r>
            <a:r>
              <a:rPr lang="zh-CN" altLang="en-US" sz="1200" b="1" dirty="0">
                <a:latin typeface="Arial" charset="0"/>
              </a:rPr>
              <a:t>与</a:t>
            </a:r>
            <a:r>
              <a:rPr lang="en-US" altLang="zh-CN" sz="1200" b="1" dirty="0">
                <a:solidFill>
                  <a:srgbClr val="FF0000"/>
                </a:solidFill>
                <a:latin typeface="Arial" charset="0"/>
              </a:rPr>
              <a:t>φ(n) </a:t>
            </a:r>
            <a:r>
              <a:rPr lang="zh-CN" altLang="en-US" sz="1200" b="1" dirty="0">
                <a:solidFill>
                  <a:srgbClr val="0033CC"/>
                </a:solidFill>
                <a:latin typeface="Arial" charset="0"/>
              </a:rPr>
              <a:t>互质</a:t>
            </a:r>
            <a:r>
              <a:rPr lang="zh-CN" altLang="en-US" sz="1200" b="1" dirty="0">
                <a:latin typeface="Arial" charset="0"/>
              </a:rPr>
              <a:t>的整数</a:t>
            </a:r>
            <a:r>
              <a:rPr lang="en-US" altLang="zh-CN" sz="1200" b="1" dirty="0">
                <a:solidFill>
                  <a:srgbClr val="FF0000"/>
                </a:solidFill>
                <a:latin typeface="Arial" charset="0"/>
              </a:rPr>
              <a:t>e=23</a:t>
            </a:r>
            <a:r>
              <a:rPr lang="zh-CN" altLang="en-US" sz="1200" b="1" dirty="0">
                <a:solidFill>
                  <a:srgbClr val="FF0000"/>
                </a:solidFill>
                <a:latin typeface="Arial" charset="0"/>
              </a:rPr>
              <a:t>，</a:t>
            </a:r>
            <a:r>
              <a:rPr lang="zh-CN" altLang="en-US" sz="1200" b="1" dirty="0">
                <a:latin typeface="Arial" charset="0"/>
              </a:rPr>
              <a:t>利用辗转相除法求得</a:t>
            </a:r>
            <a:r>
              <a:rPr lang="en-US" altLang="zh-CN" sz="1200" b="1" dirty="0">
                <a:latin typeface="Arial" charset="0"/>
              </a:rPr>
              <a:t>: d = e</a:t>
            </a:r>
            <a:r>
              <a:rPr lang="en-US" altLang="zh-CN" sz="1200" b="1" baseline="30000" dirty="0">
                <a:latin typeface="Arial" charset="0"/>
              </a:rPr>
              <a:t>-1 </a:t>
            </a:r>
            <a:r>
              <a:rPr lang="en-US" altLang="zh-CN" sz="1200" b="1" dirty="0">
                <a:latin typeface="Arial" charset="0"/>
              </a:rPr>
              <a:t>= </a:t>
            </a:r>
            <a:r>
              <a:rPr lang="zh-CN" altLang="en-US" sz="1200" b="1" dirty="0">
                <a:solidFill>
                  <a:srgbClr val="FF0000"/>
                </a:solidFill>
                <a:latin typeface="Arial" charset="0"/>
              </a:rPr>
              <a:t>？？？</a:t>
            </a:r>
            <a:r>
              <a:rPr lang="zh-CN" altLang="en-US" sz="1200" b="1" dirty="0">
                <a:latin typeface="Arial" charset="0"/>
              </a:rPr>
              <a:t>（即</a:t>
            </a:r>
            <a:r>
              <a:rPr lang="en-US" altLang="zh-CN" sz="1200" b="1" dirty="0">
                <a:latin typeface="Arial" charset="0"/>
              </a:rPr>
              <a:t>ed mod φ(n) =1</a:t>
            </a:r>
            <a:r>
              <a:rPr lang="zh-CN" altLang="en-US" sz="1200" b="1" dirty="0">
                <a:latin typeface="Arial" charset="0"/>
              </a:rPr>
              <a:t>）</a:t>
            </a:r>
            <a:endParaRPr lang="en-US" altLang="zh-CN" sz="1200" b="1" dirty="0">
              <a:latin typeface="Arial" charset="0"/>
            </a:endParaRPr>
          </a:p>
          <a:p>
            <a:pPr marL="228600" indent="-228600" eaLnBrk="1" hangingPunct="1">
              <a:buFontTx/>
              <a:buAutoNum type="arabicParenBoth"/>
              <a:defRPr/>
            </a:pPr>
            <a:r>
              <a:rPr lang="zh-CN" altLang="en-US" sz="1200" b="1" dirty="0">
                <a:solidFill>
                  <a:srgbClr val="0033CC"/>
                </a:solidFill>
                <a:latin typeface="Arial" charset="0"/>
              </a:rPr>
              <a:t>接收方</a:t>
            </a:r>
            <a:r>
              <a:rPr lang="zh-CN" altLang="en-US" sz="1200" b="1" dirty="0">
                <a:solidFill>
                  <a:srgbClr val="FF0000"/>
                </a:solidFill>
                <a:latin typeface="Arial" charset="0"/>
              </a:rPr>
              <a:t>公布</a:t>
            </a:r>
            <a:r>
              <a:rPr lang="zh-CN" altLang="en-US" sz="1200" b="1" dirty="0">
                <a:latin typeface="Arial" charset="0"/>
              </a:rPr>
              <a:t>他的公钥</a:t>
            </a:r>
            <a:r>
              <a:rPr lang="en-US" altLang="zh-CN" sz="1200" b="1" dirty="0" err="1">
                <a:solidFill>
                  <a:srgbClr val="FF0000"/>
                </a:solidFill>
                <a:latin typeface="Arial" charset="0"/>
              </a:rPr>
              <a:t>Kpub</a:t>
            </a:r>
            <a:r>
              <a:rPr lang="en-US" altLang="zh-CN" sz="1200" b="1" dirty="0">
                <a:latin typeface="Arial" charset="0"/>
              </a:rPr>
              <a:t> = {e, n}, </a:t>
            </a:r>
            <a:r>
              <a:rPr lang="zh-CN" altLang="en-US" sz="1200" b="1" dirty="0">
                <a:solidFill>
                  <a:srgbClr val="FF0000"/>
                </a:solidFill>
                <a:latin typeface="Arial" charset="0"/>
              </a:rPr>
              <a:t>将私钥</a:t>
            </a:r>
            <a:r>
              <a:rPr lang="en-US" altLang="zh-CN" sz="1200" b="1" dirty="0" err="1">
                <a:solidFill>
                  <a:srgbClr val="FF0000"/>
                </a:solidFill>
                <a:latin typeface="Arial" charset="0"/>
              </a:rPr>
              <a:t>Kpri</a:t>
            </a:r>
            <a:r>
              <a:rPr lang="en-US" altLang="zh-CN" sz="1200" b="1" dirty="0">
                <a:latin typeface="Arial" charset="0"/>
              </a:rPr>
              <a:t> = {d, n}</a:t>
            </a:r>
            <a:r>
              <a:rPr lang="zh-CN" altLang="en-US" sz="1200" b="1" dirty="0">
                <a:solidFill>
                  <a:srgbClr val="FF0000"/>
                </a:solidFill>
                <a:latin typeface="Arial" charset="0"/>
              </a:rPr>
              <a:t>保密</a:t>
            </a:r>
            <a:endParaRPr lang="en-US" altLang="zh-CN" sz="1200" b="1" dirty="0">
              <a:solidFill>
                <a:srgbClr val="FF0000"/>
              </a:solidFill>
              <a:latin typeface="Arial" charset="0"/>
            </a:endParaRPr>
          </a:p>
        </p:txBody>
      </p:sp>
      <p:sp>
        <p:nvSpPr>
          <p:cNvPr id="86023" name="矩形 10">
            <a:extLst>
              <a:ext uri="{FF2B5EF4-FFF2-40B4-BE49-F238E27FC236}">
                <a16:creationId xmlns:a16="http://schemas.microsoft.com/office/drawing/2014/main" id="{B990C0E4-16F5-4DD0-A860-8DF46B5DD3A5}"/>
              </a:ext>
            </a:extLst>
          </p:cNvPr>
          <p:cNvSpPr>
            <a:spLocks noChangeArrowheads="1"/>
          </p:cNvSpPr>
          <p:nvPr/>
        </p:nvSpPr>
        <p:spPr bwMode="auto">
          <a:xfrm>
            <a:off x="1638300" y="4314825"/>
            <a:ext cx="1997075" cy="417513"/>
          </a:xfrm>
          <a:prstGeom prst="rect">
            <a:avLst/>
          </a:prstGeom>
          <a:solidFill>
            <a:schemeClr val="accent1">
              <a:alpha val="50195"/>
            </a:schemeClr>
          </a:solidFill>
          <a:ln w="38100" algn="ctr">
            <a:solidFill>
              <a:srgbClr val="FF0000"/>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86024" name="矩形 11">
            <a:extLst>
              <a:ext uri="{FF2B5EF4-FFF2-40B4-BE49-F238E27FC236}">
                <a16:creationId xmlns:a16="http://schemas.microsoft.com/office/drawing/2014/main" id="{626C5C25-FDED-4496-BDF2-6565E9872DA3}"/>
              </a:ext>
            </a:extLst>
          </p:cNvPr>
          <p:cNvSpPr>
            <a:spLocks noChangeArrowheads="1"/>
          </p:cNvSpPr>
          <p:nvPr/>
        </p:nvSpPr>
        <p:spPr bwMode="auto">
          <a:xfrm>
            <a:off x="3450314" y="625475"/>
            <a:ext cx="719758" cy="217488"/>
          </a:xfrm>
          <a:prstGeom prst="rect">
            <a:avLst/>
          </a:prstGeom>
          <a:solidFill>
            <a:schemeClr val="accent1">
              <a:alpha val="50195"/>
            </a:schemeClr>
          </a:solidFill>
          <a:ln w="38100" algn="ctr">
            <a:solidFill>
              <a:srgbClr val="FF0000"/>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
        <p:nvSpPr>
          <p:cNvPr id="86025" name="矩形 11">
            <a:extLst>
              <a:ext uri="{FF2B5EF4-FFF2-40B4-BE49-F238E27FC236}">
                <a16:creationId xmlns:a16="http://schemas.microsoft.com/office/drawing/2014/main" id="{82352C1B-F384-4125-83D6-68B927261F31}"/>
              </a:ext>
            </a:extLst>
          </p:cNvPr>
          <p:cNvSpPr>
            <a:spLocks noChangeArrowheads="1"/>
          </p:cNvSpPr>
          <p:nvPr/>
        </p:nvSpPr>
        <p:spPr bwMode="auto">
          <a:xfrm>
            <a:off x="2339975" y="822325"/>
            <a:ext cx="1871663" cy="217488"/>
          </a:xfrm>
          <a:prstGeom prst="rect">
            <a:avLst/>
          </a:prstGeom>
          <a:solidFill>
            <a:schemeClr val="accent1">
              <a:alpha val="0"/>
            </a:schemeClr>
          </a:solidFill>
          <a:ln w="38100" algn="ctr">
            <a:solidFill>
              <a:srgbClr val="7030A0"/>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 typeface="Wingdings" panose="05000000000000000000" pitchFamily="2" charset="2"/>
              <a:buNone/>
            </a:pPr>
            <a:endParaRPr lang="zh-CN" altLang="en-US"/>
          </a:p>
        </p:txBody>
      </p:sp>
      <p:sp>
        <p:nvSpPr>
          <p:cNvPr id="86026" name="矩形 11">
            <a:extLst>
              <a:ext uri="{FF2B5EF4-FFF2-40B4-BE49-F238E27FC236}">
                <a16:creationId xmlns:a16="http://schemas.microsoft.com/office/drawing/2014/main" id="{85BF32AF-805C-41F9-B32D-1A713DE972F5}"/>
              </a:ext>
            </a:extLst>
          </p:cNvPr>
          <p:cNvSpPr>
            <a:spLocks noChangeArrowheads="1"/>
          </p:cNvSpPr>
          <p:nvPr/>
        </p:nvSpPr>
        <p:spPr bwMode="auto">
          <a:xfrm>
            <a:off x="5219700" y="822325"/>
            <a:ext cx="1657350" cy="207963"/>
          </a:xfrm>
          <a:prstGeom prst="rect">
            <a:avLst/>
          </a:prstGeom>
          <a:solidFill>
            <a:schemeClr val="accent1">
              <a:alpha val="0"/>
            </a:schemeClr>
          </a:solidFill>
          <a:ln w="38100" algn="ctr">
            <a:solidFill>
              <a:srgbClr val="7030A0"/>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 typeface="Wingdings" panose="05000000000000000000" pitchFamily="2" charset="2"/>
              <a:buNone/>
            </a:pPr>
            <a:endParaRPr lang="zh-CN" altLang="en-US"/>
          </a:p>
        </p:txBody>
      </p:sp>
      <p:sp>
        <p:nvSpPr>
          <p:cNvPr id="86027" name="矩形 12">
            <a:extLst>
              <a:ext uri="{FF2B5EF4-FFF2-40B4-BE49-F238E27FC236}">
                <a16:creationId xmlns:a16="http://schemas.microsoft.com/office/drawing/2014/main" id="{2F116FFD-E2A0-45C7-A2E7-EA1CD94CB3B1}"/>
              </a:ext>
            </a:extLst>
          </p:cNvPr>
          <p:cNvSpPr>
            <a:spLocks noChangeArrowheads="1"/>
          </p:cNvSpPr>
          <p:nvPr/>
        </p:nvSpPr>
        <p:spPr bwMode="auto">
          <a:xfrm>
            <a:off x="5148263" y="4551363"/>
            <a:ext cx="1079500" cy="179387"/>
          </a:xfrm>
          <a:prstGeom prst="rect">
            <a:avLst/>
          </a:prstGeom>
          <a:solidFill>
            <a:schemeClr val="accent1">
              <a:alpha val="0"/>
            </a:schemeClr>
          </a:solidFill>
          <a:ln w="38100" algn="ctr">
            <a:solidFill>
              <a:srgbClr val="7030A0"/>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 typeface="Wingdings" panose="05000000000000000000" pitchFamily="2" charset="2"/>
              <a:buNone/>
            </a:pPr>
            <a:endParaRPr lang="zh-CN" altLang="en-US"/>
          </a:p>
        </p:txBody>
      </p:sp>
      <p:sp>
        <p:nvSpPr>
          <p:cNvPr id="86028" name="矩形 13">
            <a:extLst>
              <a:ext uri="{FF2B5EF4-FFF2-40B4-BE49-F238E27FC236}">
                <a16:creationId xmlns:a16="http://schemas.microsoft.com/office/drawing/2014/main" id="{5FED25C9-6E88-4F3F-B70E-C7E0C66CCB90}"/>
              </a:ext>
            </a:extLst>
          </p:cNvPr>
          <p:cNvSpPr>
            <a:spLocks noChangeArrowheads="1"/>
          </p:cNvSpPr>
          <p:nvPr/>
        </p:nvSpPr>
        <p:spPr bwMode="auto">
          <a:xfrm>
            <a:off x="4135438" y="4370388"/>
            <a:ext cx="1731962" cy="180975"/>
          </a:xfrm>
          <a:prstGeom prst="rect">
            <a:avLst/>
          </a:prstGeom>
          <a:solidFill>
            <a:schemeClr val="accent1">
              <a:alpha val="0"/>
            </a:schemeClr>
          </a:solidFill>
          <a:ln w="38100" algn="ctr">
            <a:solidFill>
              <a:srgbClr val="7030A0"/>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a:latin typeface="Arial" panose="020B0604020202020204" pitchFamily="34" charset="0"/>
            </a:endParaRPr>
          </a:p>
        </p:txBody>
      </p:sp>
    </p:spTree>
  </p:cSld>
  <p:clrMapOvr>
    <a:masterClrMapping/>
  </p:clrMapOvr>
  <p:transition spd="med">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标注 6">
            <a:extLst>
              <a:ext uri="{FF2B5EF4-FFF2-40B4-BE49-F238E27FC236}">
                <a16:creationId xmlns:a16="http://schemas.microsoft.com/office/drawing/2014/main" id="{756F057D-D295-4B2C-8509-A5DE3CDB81B3}"/>
              </a:ext>
            </a:extLst>
          </p:cNvPr>
          <p:cNvSpPr>
            <a:spLocks noChangeArrowheads="1"/>
          </p:cNvSpPr>
          <p:nvPr/>
        </p:nvSpPr>
        <p:spPr bwMode="auto">
          <a:xfrm>
            <a:off x="3059113" y="0"/>
            <a:ext cx="3600450" cy="1492250"/>
          </a:xfrm>
          <a:prstGeom prst="wedgeRoundRectCallout">
            <a:avLst>
              <a:gd name="adj1" fmla="val -23093"/>
              <a:gd name="adj2" fmla="val 213037"/>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sz="800" b="1">
                <a:latin typeface="Arial" panose="020B0604020202020204" pitchFamily="34" charset="0"/>
              </a:rPr>
              <a:t>12301866845301177551304949</a:t>
            </a:r>
            <a:br>
              <a:rPr lang="zh-CN" altLang="en-US" sz="800" b="1">
                <a:latin typeface="Arial" panose="020B0604020202020204" pitchFamily="34" charset="0"/>
              </a:rPr>
            </a:br>
            <a:r>
              <a:rPr lang="en-US" altLang="zh-CN" sz="800" b="1">
                <a:latin typeface="Arial" panose="020B0604020202020204" pitchFamily="34" charset="0"/>
              </a:rPr>
              <a:t>58384962720772853569595334</a:t>
            </a:r>
            <a:br>
              <a:rPr lang="zh-CN" altLang="en-US" sz="800" b="1">
                <a:latin typeface="Arial" panose="020B0604020202020204" pitchFamily="34" charset="0"/>
              </a:rPr>
            </a:br>
            <a:r>
              <a:rPr lang="en-US" altLang="zh-CN" sz="800" b="1">
                <a:latin typeface="Arial" panose="020B0604020202020204" pitchFamily="34" charset="0"/>
              </a:rPr>
              <a:t>79219732245215172640050726</a:t>
            </a:r>
            <a:br>
              <a:rPr lang="zh-CN" altLang="en-US" sz="800" b="1">
                <a:latin typeface="Arial" panose="020B0604020202020204" pitchFamily="34" charset="0"/>
              </a:rPr>
            </a:br>
            <a:r>
              <a:rPr lang="en-US" altLang="zh-CN" sz="800" b="1">
                <a:latin typeface="Arial" panose="020B0604020202020204" pitchFamily="34" charset="0"/>
              </a:rPr>
              <a:t>36575187452021997864693899</a:t>
            </a:r>
            <a:br>
              <a:rPr lang="zh-CN" altLang="en-US" sz="800" b="1">
                <a:latin typeface="Arial" panose="020B0604020202020204" pitchFamily="34" charset="0"/>
              </a:rPr>
            </a:br>
            <a:r>
              <a:rPr lang="en-US" altLang="zh-CN" sz="800" b="1">
                <a:latin typeface="Arial" panose="020B0604020202020204" pitchFamily="34" charset="0"/>
              </a:rPr>
              <a:t>56474942774063845925192557</a:t>
            </a:r>
            <a:br>
              <a:rPr lang="zh-CN" altLang="en-US" sz="800" b="1">
                <a:latin typeface="Arial" panose="020B0604020202020204" pitchFamily="34" charset="0"/>
              </a:rPr>
            </a:br>
            <a:r>
              <a:rPr lang="en-US" altLang="zh-CN" sz="800" b="1">
                <a:latin typeface="Arial" panose="020B0604020202020204" pitchFamily="34" charset="0"/>
              </a:rPr>
              <a:t>32630345373154826850791702</a:t>
            </a:r>
            <a:br>
              <a:rPr lang="zh-CN" altLang="en-US" sz="800" b="1">
                <a:latin typeface="Arial" panose="020B0604020202020204" pitchFamily="34" charset="0"/>
              </a:rPr>
            </a:br>
            <a:r>
              <a:rPr lang="en-US" altLang="zh-CN" sz="800" b="1">
                <a:latin typeface="Arial" panose="020B0604020202020204" pitchFamily="34" charset="0"/>
              </a:rPr>
              <a:t>61221429134616704292143116</a:t>
            </a:r>
            <a:br>
              <a:rPr lang="zh-CN" altLang="en-US" sz="800" b="1">
                <a:latin typeface="Arial" panose="020B0604020202020204" pitchFamily="34" charset="0"/>
              </a:rPr>
            </a:br>
            <a:r>
              <a:rPr lang="en-US" altLang="zh-CN" sz="800" b="1">
                <a:latin typeface="Arial" panose="020B0604020202020204" pitchFamily="34" charset="0"/>
              </a:rPr>
              <a:t>02221240479274737794080665</a:t>
            </a:r>
            <a:br>
              <a:rPr lang="zh-CN" altLang="en-US" sz="800" b="1">
                <a:latin typeface="Arial" panose="020B0604020202020204" pitchFamily="34" charset="0"/>
              </a:rPr>
            </a:br>
            <a:r>
              <a:rPr lang="en-US" altLang="zh-CN" sz="800" b="1">
                <a:latin typeface="Arial" panose="020B0604020202020204" pitchFamily="34" charset="0"/>
              </a:rPr>
              <a:t>351419597459856902143413</a:t>
            </a:r>
            <a:endParaRPr lang="zh-CN" altLang="en-US" sz="800" b="1">
              <a:latin typeface="Arial" panose="020B0604020202020204" pitchFamily="34" charset="0"/>
            </a:endParaRPr>
          </a:p>
        </p:txBody>
      </p:sp>
      <p:sp>
        <p:nvSpPr>
          <p:cNvPr id="87043" name="内容占位符 2">
            <a:extLst>
              <a:ext uri="{FF2B5EF4-FFF2-40B4-BE49-F238E27FC236}">
                <a16:creationId xmlns:a16="http://schemas.microsoft.com/office/drawing/2014/main" id="{97A38F0A-3DC1-4AFE-8FC0-184227E22C4B}"/>
              </a:ext>
            </a:extLst>
          </p:cNvPr>
          <p:cNvSpPr>
            <a:spLocks noGrp="1" noChangeArrowheads="1"/>
          </p:cNvSpPr>
          <p:nvPr>
            <p:ph idx="1"/>
          </p:nvPr>
        </p:nvSpPr>
        <p:spPr>
          <a:xfrm>
            <a:off x="428625" y="1428750"/>
            <a:ext cx="8229600" cy="2794000"/>
          </a:xfrm>
        </p:spPr>
        <p:txBody>
          <a:bodyPr/>
          <a:lstStyle/>
          <a:p>
            <a:r>
              <a:rPr lang="zh-CN" altLang="en-US" b="1">
                <a:solidFill>
                  <a:srgbClr val="FF0000"/>
                </a:solidFill>
              </a:rPr>
              <a:t>选择</a:t>
            </a:r>
            <a:r>
              <a:rPr lang="zh-CN" altLang="en-US" b="1">
                <a:solidFill>
                  <a:srgbClr val="0033CC"/>
                </a:solidFill>
              </a:rPr>
              <a:t>两个素数</a:t>
            </a:r>
            <a:r>
              <a:rPr lang="en-US" altLang="zh-CN" b="1">
                <a:solidFill>
                  <a:srgbClr val="0033CC"/>
                </a:solidFill>
              </a:rPr>
              <a:t>p</a:t>
            </a:r>
            <a:r>
              <a:rPr lang="zh-CN" altLang="en-US" b="1">
                <a:solidFill>
                  <a:srgbClr val="0033CC"/>
                </a:solidFill>
              </a:rPr>
              <a:t>和</a:t>
            </a:r>
            <a:r>
              <a:rPr lang="en-US" altLang="zh-CN" b="1">
                <a:solidFill>
                  <a:srgbClr val="0033CC"/>
                </a:solidFill>
              </a:rPr>
              <a:t>q</a:t>
            </a:r>
            <a:r>
              <a:rPr lang="en-US" altLang="zh-CN" b="1">
                <a:solidFill>
                  <a:srgbClr val="FF0000"/>
                </a:solidFill>
                <a:sym typeface="Wingdings" panose="05000000000000000000" pitchFamily="2" charset="2"/>
              </a:rPr>
              <a:t>   </a:t>
            </a:r>
            <a:r>
              <a:rPr lang="zh-CN" altLang="en-US" b="1">
                <a:solidFill>
                  <a:srgbClr val="FF0000"/>
                </a:solidFill>
              </a:rPr>
              <a:t>计算</a:t>
            </a:r>
            <a:r>
              <a:rPr lang="en-US" altLang="zh-CN" b="1">
                <a:solidFill>
                  <a:srgbClr val="0033CC"/>
                </a:solidFill>
              </a:rPr>
              <a:t>n=p*q</a:t>
            </a:r>
            <a:r>
              <a:rPr lang="zh-CN" altLang="en-US" b="1"/>
              <a:t>和</a:t>
            </a:r>
            <a:r>
              <a:rPr lang="zh-CN" altLang="en-US" b="1">
                <a:solidFill>
                  <a:srgbClr val="0033CC"/>
                </a:solidFill>
              </a:rPr>
              <a:t>欧拉函数</a:t>
            </a:r>
            <a:r>
              <a:rPr lang="el-GR" altLang="zh-CN" b="1">
                <a:solidFill>
                  <a:srgbClr val="0033CC"/>
                </a:solidFill>
              </a:rPr>
              <a:t>φ(</a:t>
            </a:r>
            <a:r>
              <a:rPr lang="en-US" altLang="zh-CN" b="1">
                <a:solidFill>
                  <a:srgbClr val="0033CC"/>
                </a:solidFill>
              </a:rPr>
              <a:t>n)=(p-1)(q-1)</a:t>
            </a:r>
            <a:r>
              <a:rPr lang="zh-CN" altLang="en-US" b="1"/>
              <a:t>，</a:t>
            </a:r>
            <a:r>
              <a:rPr lang="zh-CN" altLang="en-US" b="1">
                <a:solidFill>
                  <a:srgbClr val="FF0000"/>
                </a:solidFill>
              </a:rPr>
              <a:t>选择</a:t>
            </a:r>
            <a:r>
              <a:rPr lang="zh-CN" altLang="en-US" b="1">
                <a:solidFill>
                  <a:srgbClr val="0033CC"/>
                </a:solidFill>
              </a:rPr>
              <a:t>整数</a:t>
            </a:r>
            <a:r>
              <a:rPr lang="en-US" altLang="zh-CN" b="1">
                <a:solidFill>
                  <a:srgbClr val="0033CC"/>
                </a:solidFill>
              </a:rPr>
              <a:t>e</a:t>
            </a:r>
            <a:r>
              <a:rPr lang="zh-CN" altLang="en-US" b="1"/>
              <a:t>，</a:t>
            </a:r>
            <a:r>
              <a:rPr lang="zh-CN" altLang="en-US" b="1">
                <a:solidFill>
                  <a:srgbClr val="FF0000"/>
                </a:solidFill>
              </a:rPr>
              <a:t>使</a:t>
            </a:r>
            <a:r>
              <a:rPr lang="en-US" altLang="zh-CN" b="1">
                <a:solidFill>
                  <a:srgbClr val="0033CC"/>
                </a:solidFill>
              </a:rPr>
              <a:t>gcd(</a:t>
            </a:r>
            <a:r>
              <a:rPr lang="el-GR" altLang="zh-CN" b="1">
                <a:solidFill>
                  <a:srgbClr val="0033CC"/>
                </a:solidFill>
              </a:rPr>
              <a:t>φ(</a:t>
            </a:r>
            <a:r>
              <a:rPr lang="en-US" altLang="zh-CN" b="1">
                <a:solidFill>
                  <a:srgbClr val="0033CC"/>
                </a:solidFill>
              </a:rPr>
              <a:t>n), e)=1</a:t>
            </a:r>
            <a:r>
              <a:rPr lang="zh-CN" altLang="en-US" b="1"/>
              <a:t>（即</a:t>
            </a:r>
            <a:r>
              <a:rPr lang="el-GR" altLang="zh-CN" b="1"/>
              <a:t>φ(</a:t>
            </a:r>
            <a:r>
              <a:rPr lang="en-US" altLang="zh-CN" b="1"/>
              <a:t>n)</a:t>
            </a:r>
            <a:r>
              <a:rPr lang="zh-CN" altLang="en-US" b="1"/>
              <a:t>和</a:t>
            </a:r>
            <a:r>
              <a:rPr lang="en-US" altLang="zh-CN" b="1"/>
              <a:t>e</a:t>
            </a:r>
            <a:r>
              <a:rPr lang="zh-CN" altLang="en-US" b="1"/>
              <a:t>是互素），</a:t>
            </a:r>
            <a:r>
              <a:rPr lang="en-US" altLang="zh-CN" b="1">
                <a:solidFill>
                  <a:srgbClr val="0033CC"/>
                </a:solidFill>
              </a:rPr>
              <a:t>1&lt;e&lt;</a:t>
            </a:r>
            <a:r>
              <a:rPr lang="el-GR" altLang="zh-CN" b="1">
                <a:solidFill>
                  <a:srgbClr val="0033CC"/>
                </a:solidFill>
              </a:rPr>
              <a:t>φ(</a:t>
            </a:r>
            <a:r>
              <a:rPr lang="en-US" altLang="zh-CN" b="1">
                <a:solidFill>
                  <a:srgbClr val="0033CC"/>
                </a:solidFill>
              </a:rPr>
              <a:t>n)</a:t>
            </a:r>
            <a:r>
              <a:rPr lang="zh-CN" altLang="en-US" b="1"/>
              <a:t>；</a:t>
            </a:r>
            <a:endParaRPr lang="en-US" altLang="zh-CN" b="1"/>
          </a:p>
          <a:p>
            <a:r>
              <a:rPr lang="zh-CN" altLang="en-US" b="1">
                <a:solidFill>
                  <a:srgbClr val="FF0000"/>
                </a:solidFill>
              </a:rPr>
              <a:t>计算</a:t>
            </a:r>
            <a:r>
              <a:rPr lang="en-US" altLang="zh-CN" b="1">
                <a:solidFill>
                  <a:srgbClr val="0033CC"/>
                </a:solidFill>
              </a:rPr>
              <a:t>e</a:t>
            </a:r>
            <a:r>
              <a:rPr lang="zh-CN" altLang="en-US" b="1">
                <a:solidFill>
                  <a:srgbClr val="0033CC"/>
                </a:solidFill>
              </a:rPr>
              <a:t>的逆元</a:t>
            </a:r>
            <a:r>
              <a:rPr lang="en-US" altLang="zh-CN" b="1">
                <a:solidFill>
                  <a:srgbClr val="0033CC"/>
                </a:solidFill>
              </a:rPr>
              <a:t>d=e</a:t>
            </a:r>
            <a:r>
              <a:rPr lang="en-US" altLang="zh-CN" b="1" baseline="30000">
                <a:solidFill>
                  <a:srgbClr val="0033CC"/>
                </a:solidFill>
              </a:rPr>
              <a:t>-1</a:t>
            </a:r>
            <a:r>
              <a:rPr lang="en-US" altLang="zh-CN" b="1">
                <a:solidFill>
                  <a:srgbClr val="0033CC"/>
                </a:solidFill>
              </a:rPr>
              <a:t>mod </a:t>
            </a:r>
            <a:r>
              <a:rPr lang="el-GR" altLang="zh-CN" b="1">
                <a:solidFill>
                  <a:srgbClr val="0033CC"/>
                </a:solidFill>
              </a:rPr>
              <a:t>φ(</a:t>
            </a:r>
            <a:r>
              <a:rPr lang="en-US" altLang="zh-CN" b="1">
                <a:solidFill>
                  <a:srgbClr val="0033CC"/>
                </a:solidFill>
              </a:rPr>
              <a:t>n)</a:t>
            </a:r>
            <a:r>
              <a:rPr lang="zh-CN" altLang="en-US" b="1">
                <a:solidFill>
                  <a:srgbClr val="0033CC"/>
                </a:solidFill>
              </a:rPr>
              <a:t>（即</a:t>
            </a:r>
            <a:r>
              <a:rPr lang="en-US" altLang="zh-CN" b="1">
                <a:solidFill>
                  <a:srgbClr val="0033CC"/>
                </a:solidFill>
              </a:rPr>
              <a:t>ed = 1 mod</a:t>
            </a:r>
            <a:r>
              <a:rPr lang="el-GR" altLang="zh-CN" b="1">
                <a:solidFill>
                  <a:srgbClr val="0033CC"/>
                </a:solidFill>
              </a:rPr>
              <a:t> φ(</a:t>
            </a:r>
            <a:r>
              <a:rPr lang="en-US" altLang="zh-CN" b="1">
                <a:solidFill>
                  <a:srgbClr val="0033CC"/>
                </a:solidFill>
              </a:rPr>
              <a:t>n)</a:t>
            </a:r>
            <a:r>
              <a:rPr lang="zh-CN" altLang="en-US" b="1">
                <a:solidFill>
                  <a:srgbClr val="0033CC"/>
                </a:solidFill>
              </a:rPr>
              <a:t>）</a:t>
            </a:r>
            <a:r>
              <a:rPr lang="zh-CN" altLang="en-US" b="1"/>
              <a:t>；</a:t>
            </a:r>
            <a:endParaRPr lang="en-US" altLang="zh-CN" b="1">
              <a:sym typeface="Wingdings" panose="05000000000000000000" pitchFamily="2" charset="2"/>
            </a:endParaRPr>
          </a:p>
          <a:p>
            <a:r>
              <a:rPr lang="zh-CN" altLang="en-US" b="1">
                <a:solidFill>
                  <a:srgbClr val="FF0000"/>
                </a:solidFill>
              </a:rPr>
              <a:t>得到</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zh-CN" altLang="en-US" b="1">
                <a:solidFill>
                  <a:srgbClr val="0033CC"/>
                </a:solidFill>
              </a:rPr>
              <a:t>＝</a:t>
            </a:r>
            <a:r>
              <a:rPr lang="en-US" altLang="zh-CN" b="1">
                <a:solidFill>
                  <a:srgbClr val="0033CC"/>
                </a:solidFill>
              </a:rPr>
              <a:t>{e, n}</a:t>
            </a:r>
            <a:r>
              <a:rPr lang="zh-CN" altLang="en-US" b="1"/>
              <a:t>，</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zh-CN" altLang="en-US" b="1">
                <a:solidFill>
                  <a:srgbClr val="0033CC"/>
                </a:solidFill>
              </a:rPr>
              <a:t>＝</a:t>
            </a:r>
            <a:r>
              <a:rPr lang="en-US" altLang="zh-CN" b="1">
                <a:solidFill>
                  <a:srgbClr val="0033CC"/>
                </a:solidFill>
              </a:rPr>
              <a:t>{d, n}</a:t>
            </a:r>
            <a:r>
              <a:rPr lang="zh-CN" altLang="en-US" b="1"/>
              <a:t>（</a:t>
            </a:r>
            <a:r>
              <a:rPr lang="zh-CN" altLang="en-US" b="1">
                <a:solidFill>
                  <a:srgbClr val="FF0000"/>
                </a:solidFill>
              </a:rPr>
              <a:t>公开</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en-US" altLang="zh-CN" b="1">
                <a:solidFill>
                  <a:srgbClr val="0033CC"/>
                </a:solidFill>
              </a:rPr>
              <a:t> </a:t>
            </a:r>
            <a:r>
              <a:rPr lang="zh-CN" altLang="en-US" b="1"/>
              <a:t>，</a:t>
            </a:r>
            <a:r>
              <a:rPr lang="zh-CN" altLang="en-US" b="1">
                <a:solidFill>
                  <a:srgbClr val="FF0000"/>
                </a:solidFill>
              </a:rPr>
              <a:t>保密</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en-US" altLang="zh-CN" b="1">
                <a:solidFill>
                  <a:srgbClr val="0033CC"/>
                </a:solidFill>
              </a:rPr>
              <a:t> </a:t>
            </a:r>
            <a:r>
              <a:rPr lang="zh-CN" altLang="en-US" b="1"/>
              <a:t>）；</a:t>
            </a:r>
          </a:p>
          <a:p>
            <a:r>
              <a:rPr lang="zh-CN" altLang="en-US" b="1">
                <a:solidFill>
                  <a:srgbClr val="FF0000"/>
                </a:solidFill>
              </a:rPr>
              <a:t>加密</a:t>
            </a:r>
            <a:r>
              <a:rPr lang="en-US" altLang="zh-CN" b="1"/>
              <a:t>(</a:t>
            </a:r>
            <a:r>
              <a:rPr lang="zh-CN" altLang="en-US" b="1">
                <a:solidFill>
                  <a:srgbClr val="FF0000"/>
                </a:solidFill>
              </a:rPr>
              <a:t>使用</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en-US" altLang="zh-CN" b="1"/>
              <a:t>)</a:t>
            </a:r>
            <a:r>
              <a:rPr lang="zh-CN" altLang="en-US" b="1"/>
              <a:t>：</a:t>
            </a:r>
            <a:r>
              <a:rPr lang="zh-CN" altLang="en-US" b="1">
                <a:solidFill>
                  <a:srgbClr val="FF0000"/>
                </a:solidFill>
              </a:rPr>
              <a:t>对于</a:t>
            </a:r>
            <a:r>
              <a:rPr lang="zh-CN" altLang="en-US" b="1">
                <a:solidFill>
                  <a:srgbClr val="0033CC"/>
                </a:solidFill>
              </a:rPr>
              <a:t>明文</a:t>
            </a:r>
            <a:r>
              <a:rPr lang="en-US" altLang="zh-CN" b="1">
                <a:solidFill>
                  <a:srgbClr val="0033CC"/>
                </a:solidFill>
              </a:rPr>
              <a:t>m&lt;n</a:t>
            </a:r>
            <a:r>
              <a:rPr lang="zh-CN" altLang="en-US" b="1"/>
              <a:t>，</a:t>
            </a:r>
            <a:r>
              <a:rPr lang="zh-CN" altLang="en-US" b="1">
                <a:solidFill>
                  <a:srgbClr val="FF0000"/>
                </a:solidFill>
              </a:rPr>
              <a:t>密文</a:t>
            </a:r>
            <a:r>
              <a:rPr lang="en-US" altLang="zh-CN" b="1">
                <a:solidFill>
                  <a:srgbClr val="FF0000"/>
                </a:solidFill>
              </a:rPr>
              <a:t>c=m</a:t>
            </a:r>
            <a:r>
              <a:rPr lang="en-US" altLang="zh-CN" b="1" baseline="30000">
                <a:solidFill>
                  <a:srgbClr val="FF0000"/>
                </a:solidFill>
              </a:rPr>
              <a:t>e </a:t>
            </a:r>
            <a:r>
              <a:rPr lang="en-US" altLang="zh-CN" b="1">
                <a:solidFill>
                  <a:srgbClr val="FF0000"/>
                </a:solidFill>
              </a:rPr>
              <a:t>mod n</a:t>
            </a:r>
          </a:p>
          <a:p>
            <a:r>
              <a:rPr lang="zh-CN" altLang="en-US" b="1">
                <a:solidFill>
                  <a:srgbClr val="FF0000"/>
                </a:solidFill>
              </a:rPr>
              <a:t>解密</a:t>
            </a:r>
            <a:r>
              <a:rPr lang="en-US" altLang="zh-CN" b="1"/>
              <a:t>(</a:t>
            </a:r>
            <a:r>
              <a:rPr lang="zh-CN" altLang="en-US" b="1">
                <a:solidFill>
                  <a:srgbClr val="FF0000"/>
                </a:solidFill>
              </a:rPr>
              <a:t>使用</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en-US" altLang="zh-CN" b="1"/>
              <a:t>)</a:t>
            </a:r>
            <a:r>
              <a:rPr lang="zh-CN" altLang="en-US" b="1"/>
              <a:t>：</a:t>
            </a:r>
            <a:r>
              <a:rPr lang="zh-CN" altLang="en-US" b="1">
                <a:solidFill>
                  <a:srgbClr val="FF0000"/>
                </a:solidFill>
              </a:rPr>
              <a:t>对于</a:t>
            </a:r>
            <a:r>
              <a:rPr lang="zh-CN" altLang="en-US" b="1">
                <a:solidFill>
                  <a:srgbClr val="0033CC"/>
                </a:solidFill>
              </a:rPr>
              <a:t>密文</a:t>
            </a:r>
            <a:r>
              <a:rPr lang="en-US" altLang="zh-CN" b="1">
                <a:solidFill>
                  <a:srgbClr val="0033CC"/>
                </a:solidFill>
              </a:rPr>
              <a:t>c</a:t>
            </a:r>
            <a:r>
              <a:rPr lang="zh-CN" altLang="en-US" b="1"/>
              <a:t>，</a:t>
            </a:r>
            <a:r>
              <a:rPr lang="zh-CN" altLang="en-US" b="1">
                <a:solidFill>
                  <a:srgbClr val="FF0000"/>
                </a:solidFill>
              </a:rPr>
              <a:t>明文</a:t>
            </a:r>
            <a:r>
              <a:rPr lang="en-US" altLang="zh-CN" b="1">
                <a:solidFill>
                  <a:srgbClr val="FF0000"/>
                </a:solidFill>
              </a:rPr>
              <a:t>m=c</a:t>
            </a:r>
            <a:r>
              <a:rPr lang="en-US" altLang="zh-CN" b="1" baseline="30000">
                <a:solidFill>
                  <a:srgbClr val="FF0000"/>
                </a:solidFill>
              </a:rPr>
              <a:t>d</a:t>
            </a:r>
            <a:r>
              <a:rPr lang="en-US" altLang="zh-CN" b="1">
                <a:solidFill>
                  <a:srgbClr val="FF0000"/>
                </a:solidFill>
              </a:rPr>
              <a:t> mod n</a:t>
            </a:r>
          </a:p>
          <a:p>
            <a:endParaRPr lang="en-US" altLang="zh-CN" sz="800" b="1"/>
          </a:p>
          <a:p>
            <a:r>
              <a:rPr lang="en-US" altLang="zh-CN" b="1">
                <a:solidFill>
                  <a:srgbClr val="FF0000"/>
                </a:solidFill>
              </a:rPr>
              <a:t>RSA</a:t>
            </a:r>
            <a:r>
              <a:rPr lang="zh-CN" altLang="en-US" b="1">
                <a:solidFill>
                  <a:srgbClr val="FF0000"/>
                </a:solidFill>
              </a:rPr>
              <a:t>安全性</a:t>
            </a:r>
            <a:r>
              <a:rPr lang="zh-CN" altLang="en-US" b="1"/>
              <a:t>：已知</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zh-CN" altLang="en-US" b="1">
                <a:solidFill>
                  <a:srgbClr val="0033CC"/>
                </a:solidFill>
              </a:rPr>
              <a:t>＝</a:t>
            </a:r>
            <a:r>
              <a:rPr lang="en-US" altLang="zh-CN" b="1">
                <a:solidFill>
                  <a:srgbClr val="0033CC"/>
                </a:solidFill>
              </a:rPr>
              <a:t>{e, n} </a:t>
            </a:r>
            <a:r>
              <a:rPr lang="zh-CN" altLang="en-US" b="1"/>
              <a:t>，能否计算出</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zh-CN" altLang="en-US" b="1">
                <a:solidFill>
                  <a:srgbClr val="0033CC"/>
                </a:solidFill>
              </a:rPr>
              <a:t>＝</a:t>
            </a:r>
            <a:r>
              <a:rPr lang="en-US" altLang="zh-CN" b="1">
                <a:solidFill>
                  <a:srgbClr val="0033CC"/>
                </a:solidFill>
              </a:rPr>
              <a:t>{d, n}</a:t>
            </a:r>
            <a:endParaRPr lang="en-US" altLang="zh-CN" b="1">
              <a:solidFill>
                <a:srgbClr val="FF0000"/>
              </a:solidFill>
            </a:endParaRPr>
          </a:p>
        </p:txBody>
      </p:sp>
      <p:sp>
        <p:nvSpPr>
          <p:cNvPr id="4" name="标题 3">
            <a:extLst>
              <a:ext uri="{FF2B5EF4-FFF2-40B4-BE49-F238E27FC236}">
                <a16:creationId xmlns:a16="http://schemas.microsoft.com/office/drawing/2014/main" id="{017393AF-639A-4776-AE57-E67F1DAC9095}"/>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00CC91A-F0A0-4CDD-8AED-6074D269FEA4}"/>
              </a:ext>
            </a:extLst>
          </p:cNvPr>
          <p:cNvSpPr txBox="1">
            <a:spLocks/>
          </p:cNvSpPr>
          <p:nvPr/>
        </p:nvSpPr>
        <p:spPr bwMode="auto">
          <a:xfrm>
            <a:off x="214283" y="642924"/>
            <a:ext cx="2928957" cy="7046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endParaRPr lang="en-US" altLang="zh-CN" sz="2000" b="1" dirty="0">
              <a:solidFill>
                <a:srgbClr val="C00000"/>
              </a:solidFill>
              <a:effectLst>
                <a:reflection blurRad="6350" stA="50000" endA="300" endPos="50000" dist="60007" dir="5400000" sy="-100000" algn="bl" rotWithShape="0"/>
              </a:effectLst>
              <a:latin typeface="+mj-ea"/>
              <a:ea typeface="+mj-ea"/>
              <a:cs typeface="+mj-cs"/>
            </a:endParaRPr>
          </a:p>
          <a:p>
            <a:pPr>
              <a:defRPr/>
            </a:pP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安全性讨论</a:t>
            </a:r>
          </a:p>
        </p:txBody>
      </p:sp>
      <p:sp>
        <p:nvSpPr>
          <p:cNvPr id="8" name="右箭头 7">
            <a:extLst>
              <a:ext uri="{FF2B5EF4-FFF2-40B4-BE49-F238E27FC236}">
                <a16:creationId xmlns:a16="http://schemas.microsoft.com/office/drawing/2014/main" id="{A127109C-6042-45E2-B47E-379322AF7F0B}"/>
              </a:ext>
            </a:extLst>
          </p:cNvPr>
          <p:cNvSpPr>
            <a:spLocks noChangeArrowheads="1"/>
          </p:cNvSpPr>
          <p:nvPr/>
        </p:nvSpPr>
        <p:spPr bwMode="auto">
          <a:xfrm>
            <a:off x="4787900" y="627063"/>
            <a:ext cx="215900" cy="215900"/>
          </a:xfrm>
          <a:prstGeom prst="rightArrow">
            <a:avLst>
              <a:gd name="adj1" fmla="val 50000"/>
              <a:gd name="adj2" fmla="val 50000"/>
            </a:avLst>
          </a:prstGeom>
          <a:solidFill>
            <a:srgbClr val="FF00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solidFill>
                <a:srgbClr val="FF0000"/>
              </a:solidFill>
              <a:latin typeface="Arial" panose="020B0604020202020204" pitchFamily="34" charset="0"/>
            </a:endParaRPr>
          </a:p>
        </p:txBody>
      </p:sp>
      <p:sp>
        <p:nvSpPr>
          <p:cNvPr id="9" name="矩形 8">
            <a:extLst>
              <a:ext uri="{FF2B5EF4-FFF2-40B4-BE49-F238E27FC236}">
                <a16:creationId xmlns:a16="http://schemas.microsoft.com/office/drawing/2014/main" id="{8E3705B6-8C42-4C27-97D5-F221F1CF4D3B}"/>
              </a:ext>
            </a:extLst>
          </p:cNvPr>
          <p:cNvSpPr>
            <a:spLocks noChangeArrowheads="1"/>
          </p:cNvSpPr>
          <p:nvPr/>
        </p:nvSpPr>
        <p:spPr bwMode="auto">
          <a:xfrm>
            <a:off x="4932363" y="-11113"/>
            <a:ext cx="1943100" cy="15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800" b="1">
                <a:latin typeface="Arial" panose="020B0604020202020204" pitchFamily="34" charset="0"/>
              </a:rPr>
              <a:t>33478071698956898786044169</a:t>
            </a:r>
            <a:br>
              <a:rPr lang="zh-CN" altLang="en-US" sz="800" b="1">
                <a:latin typeface="Arial" panose="020B0604020202020204" pitchFamily="34" charset="0"/>
              </a:rPr>
            </a:br>
            <a:r>
              <a:rPr lang="en-US" altLang="zh-CN" sz="800" b="1">
                <a:latin typeface="Arial" panose="020B0604020202020204" pitchFamily="34" charset="0"/>
              </a:rPr>
              <a:t>84821269081770479498371376</a:t>
            </a:r>
            <a:br>
              <a:rPr lang="zh-CN" altLang="en-US" sz="800" b="1">
                <a:latin typeface="Arial" panose="020B0604020202020204" pitchFamily="34" charset="0"/>
              </a:rPr>
            </a:br>
            <a:r>
              <a:rPr lang="en-US" altLang="zh-CN" sz="800" b="1">
                <a:latin typeface="Arial" panose="020B0604020202020204" pitchFamily="34" charset="0"/>
              </a:rPr>
              <a:t>85689124313889828837938780</a:t>
            </a:r>
            <a:br>
              <a:rPr lang="zh-CN" altLang="en-US" sz="800" b="1">
                <a:latin typeface="Arial" panose="020B0604020202020204" pitchFamily="34" charset="0"/>
              </a:rPr>
            </a:br>
            <a:r>
              <a:rPr lang="en-US" altLang="zh-CN" sz="800" b="1">
                <a:latin typeface="Arial" panose="020B0604020202020204" pitchFamily="34" charset="0"/>
              </a:rPr>
              <a:t>02287614711652531743087737</a:t>
            </a:r>
            <a:br>
              <a:rPr lang="zh-CN" altLang="en-US" sz="800" b="1">
                <a:latin typeface="Arial" panose="020B0604020202020204" pitchFamily="34" charset="0"/>
              </a:rPr>
            </a:br>
            <a:r>
              <a:rPr lang="en-US" altLang="zh-CN" sz="800" b="1">
                <a:latin typeface="Arial" panose="020B0604020202020204" pitchFamily="34" charset="0"/>
              </a:rPr>
              <a:t>814467999489</a:t>
            </a:r>
            <a:br>
              <a:rPr lang="zh-CN" altLang="en-US" sz="800" b="1">
                <a:latin typeface="Arial" panose="020B0604020202020204" pitchFamily="34" charset="0"/>
              </a:rPr>
            </a:br>
            <a:r>
              <a:rPr lang="zh-CN" altLang="en-US" sz="800" b="1">
                <a:latin typeface="Arial" panose="020B0604020202020204" pitchFamily="34" charset="0"/>
              </a:rPr>
              <a:t>　　　　</a:t>
            </a:r>
            <a:r>
              <a:rPr lang="en-US" altLang="zh-CN" sz="1200" b="1">
                <a:latin typeface="Arial" panose="020B0604020202020204" pitchFamily="34" charset="0"/>
              </a:rPr>
              <a:t>×</a:t>
            </a:r>
            <a:br>
              <a:rPr lang="zh-CN" altLang="en-US" sz="800" b="1">
                <a:latin typeface="Arial" panose="020B0604020202020204" pitchFamily="34" charset="0"/>
              </a:rPr>
            </a:br>
            <a:r>
              <a:rPr lang="en-US" altLang="zh-CN" sz="800" b="1">
                <a:latin typeface="Arial" panose="020B0604020202020204" pitchFamily="34" charset="0"/>
              </a:rPr>
              <a:t>36746043666799590428244633</a:t>
            </a:r>
            <a:br>
              <a:rPr lang="zh-CN" altLang="en-US" sz="800" b="1">
                <a:latin typeface="Arial" panose="020B0604020202020204" pitchFamily="34" charset="0"/>
              </a:rPr>
            </a:br>
            <a:r>
              <a:rPr lang="en-US" altLang="zh-CN" sz="800" b="1">
                <a:latin typeface="Arial" panose="020B0604020202020204" pitchFamily="34" charset="0"/>
              </a:rPr>
              <a:t>79962795263227915816434308</a:t>
            </a:r>
            <a:br>
              <a:rPr lang="zh-CN" altLang="en-US" sz="800" b="1">
                <a:latin typeface="Arial" panose="020B0604020202020204" pitchFamily="34" charset="0"/>
              </a:rPr>
            </a:br>
            <a:r>
              <a:rPr lang="en-US" altLang="zh-CN" sz="800" b="1">
                <a:latin typeface="Arial" panose="020B0604020202020204" pitchFamily="34" charset="0"/>
              </a:rPr>
              <a:t>76426760322838157396665112</a:t>
            </a:r>
            <a:br>
              <a:rPr lang="zh-CN" altLang="en-US" sz="800" b="1">
                <a:latin typeface="Arial" panose="020B0604020202020204" pitchFamily="34" charset="0"/>
              </a:rPr>
            </a:br>
            <a:r>
              <a:rPr lang="en-US" altLang="zh-CN" sz="800" b="1">
                <a:latin typeface="Arial" panose="020B0604020202020204" pitchFamily="34" charset="0"/>
              </a:rPr>
              <a:t>79233373417143396810270092</a:t>
            </a:r>
            <a:br>
              <a:rPr lang="zh-CN" altLang="en-US" sz="800" b="1">
                <a:latin typeface="Arial" panose="020B0604020202020204" pitchFamily="34" charset="0"/>
              </a:rPr>
            </a:br>
            <a:r>
              <a:rPr lang="en-US" altLang="zh-CN" sz="800" b="1">
                <a:latin typeface="Arial" panose="020B0604020202020204" pitchFamily="34" charset="0"/>
              </a:rPr>
              <a:t>798736308917</a:t>
            </a:r>
            <a:endParaRPr lang="zh-CN" altLang="en-US" sz="800" b="1">
              <a:latin typeface="Arial" panose="020B0604020202020204" pitchFamily="34" charset="0"/>
            </a:endParaRPr>
          </a:p>
        </p:txBody>
      </p:sp>
      <p:sp>
        <p:nvSpPr>
          <p:cNvPr id="87048" name="圆角矩形标注 9">
            <a:extLst>
              <a:ext uri="{FF2B5EF4-FFF2-40B4-BE49-F238E27FC236}">
                <a16:creationId xmlns:a16="http://schemas.microsoft.com/office/drawing/2014/main" id="{B7F20ED5-0E52-4BF9-91B9-00BB3AEF4157}"/>
              </a:ext>
            </a:extLst>
          </p:cNvPr>
          <p:cNvSpPr>
            <a:spLocks noChangeArrowheads="1"/>
          </p:cNvSpPr>
          <p:nvPr/>
        </p:nvSpPr>
        <p:spPr bwMode="auto">
          <a:xfrm>
            <a:off x="6875463" y="3147814"/>
            <a:ext cx="2231802" cy="1804987"/>
          </a:xfrm>
          <a:prstGeom prst="wedgeRoundRectCallout">
            <a:avLst>
              <a:gd name="adj1" fmla="val -54683"/>
              <a:gd name="adj2" fmla="val -7852"/>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b="1" dirty="0">
                <a:solidFill>
                  <a:srgbClr val="FF0000"/>
                </a:solidFill>
                <a:latin typeface="Arial" panose="020B0604020202020204" pitchFamily="34" charset="0"/>
              </a:rPr>
              <a:t>RSA</a:t>
            </a:r>
            <a:r>
              <a:rPr lang="zh-CN" altLang="en-US" b="1" dirty="0">
                <a:solidFill>
                  <a:srgbClr val="FF0000"/>
                </a:solidFill>
                <a:latin typeface="Arial" panose="020B0604020202020204" pitchFamily="34" charset="0"/>
              </a:rPr>
              <a:t>安全性对应：</a:t>
            </a:r>
            <a:endParaRPr lang="en-US" altLang="zh-CN" b="1" dirty="0">
              <a:solidFill>
                <a:srgbClr val="FF0000"/>
              </a:solidFill>
              <a:latin typeface="Arial" panose="020B0604020202020204" pitchFamily="34" charset="0"/>
            </a:endParaRPr>
          </a:p>
          <a:p>
            <a:pPr eaLnBrk="1" hangingPunct="1">
              <a:lnSpc>
                <a:spcPct val="100000"/>
              </a:lnSpc>
              <a:buClrTx/>
              <a:buFontTx/>
              <a:buNone/>
            </a:pPr>
            <a:r>
              <a:rPr lang="zh-CN" altLang="en-US" b="1" dirty="0">
                <a:solidFill>
                  <a:srgbClr val="FF0000"/>
                </a:solidFill>
                <a:latin typeface="Arial" panose="020B0604020202020204" pitchFamily="34" charset="0"/>
              </a:rPr>
              <a:t>大整数</a:t>
            </a:r>
            <a:r>
              <a:rPr lang="en-US" altLang="zh-CN" b="1" dirty="0">
                <a:solidFill>
                  <a:srgbClr val="FF0000"/>
                </a:solidFill>
                <a:latin typeface="Arial" panose="020B0604020202020204" pitchFamily="34" charset="0"/>
              </a:rPr>
              <a:t>n</a:t>
            </a:r>
            <a:r>
              <a:rPr lang="zh-CN" altLang="en-US" b="1" dirty="0">
                <a:solidFill>
                  <a:srgbClr val="FF0000"/>
                </a:solidFill>
                <a:latin typeface="Arial" panose="020B0604020202020204" pitchFamily="34" charset="0"/>
              </a:rPr>
              <a:t>的因子分解</a:t>
            </a:r>
            <a:endParaRPr lang="en-US" altLang="zh-CN" b="1" dirty="0">
              <a:solidFill>
                <a:srgbClr val="FF0000"/>
              </a:solidFill>
              <a:latin typeface="Arial" panose="020B0604020202020204" pitchFamily="34" charset="0"/>
            </a:endParaRPr>
          </a:p>
          <a:p>
            <a:pPr eaLnBrk="1" hangingPunct="1">
              <a:lnSpc>
                <a:spcPct val="100000"/>
              </a:lnSpc>
              <a:buClrTx/>
              <a:buFontTx/>
              <a:buNone/>
            </a:pPr>
            <a:r>
              <a:rPr lang="zh-CN" altLang="en-US" b="1" dirty="0">
                <a:solidFill>
                  <a:srgbClr val="FF0000"/>
                </a:solidFill>
                <a:latin typeface="Arial" panose="020B0604020202020204" pitchFamily="34" charset="0"/>
              </a:rPr>
              <a:t>难题</a:t>
            </a:r>
            <a:r>
              <a:rPr lang="zh-CN" altLang="en-US" b="1" dirty="0">
                <a:latin typeface="Arial" panose="020B0604020202020204" pitchFamily="34" charset="0"/>
              </a:rPr>
              <a:t>，现在至少使用</a:t>
            </a:r>
            <a:endParaRPr lang="en-US" altLang="zh-CN" b="1" dirty="0">
              <a:latin typeface="Arial" panose="020B0604020202020204" pitchFamily="34" charset="0"/>
            </a:endParaRPr>
          </a:p>
          <a:p>
            <a:pPr eaLnBrk="1" hangingPunct="1">
              <a:lnSpc>
                <a:spcPct val="100000"/>
              </a:lnSpc>
              <a:buClrTx/>
              <a:buFontTx/>
              <a:buNone/>
            </a:pPr>
            <a:r>
              <a:rPr lang="en-US" altLang="zh-CN" b="1" dirty="0">
                <a:latin typeface="Arial" panose="020B0604020202020204" pitchFamily="34" charset="0"/>
              </a:rPr>
              <a:t>1024</a:t>
            </a:r>
            <a:r>
              <a:rPr lang="zh-CN" altLang="en-US" b="1" dirty="0">
                <a:latin typeface="Arial" panose="020B0604020202020204" pitchFamily="34" charset="0"/>
              </a:rPr>
              <a:t>位的公钥</a:t>
            </a:r>
            <a:r>
              <a:rPr lang="en-US" altLang="zh-CN" b="1" dirty="0">
                <a:latin typeface="Arial" panose="020B0604020202020204" pitchFamily="34" charset="0"/>
              </a:rPr>
              <a:t>e/</a:t>
            </a:r>
            <a:r>
              <a:rPr lang="zh-CN" altLang="en-US" b="1" dirty="0">
                <a:latin typeface="Arial" panose="020B0604020202020204" pitchFamily="34" charset="0"/>
              </a:rPr>
              <a:t>私钥</a:t>
            </a:r>
            <a:r>
              <a:rPr lang="en-US" altLang="zh-CN" b="1" dirty="0">
                <a:latin typeface="Arial" panose="020B0604020202020204" pitchFamily="34" charset="0"/>
              </a:rPr>
              <a:t>d</a:t>
            </a:r>
            <a:r>
              <a:rPr lang="zh-CN" altLang="en-US" b="1" dirty="0">
                <a:latin typeface="Arial" panose="020B0604020202020204" pitchFamily="34" charset="0"/>
              </a:rPr>
              <a:t>，</a:t>
            </a:r>
            <a:endParaRPr lang="en-US" altLang="zh-CN" b="1" dirty="0">
              <a:latin typeface="Arial" panose="020B0604020202020204" pitchFamily="34" charset="0"/>
            </a:endParaRPr>
          </a:p>
          <a:p>
            <a:pPr eaLnBrk="1" hangingPunct="1">
              <a:lnSpc>
                <a:spcPct val="100000"/>
              </a:lnSpc>
              <a:buClrTx/>
              <a:buFontTx/>
              <a:buNone/>
            </a:pPr>
            <a:r>
              <a:rPr lang="zh-CN" altLang="en-US" b="1" dirty="0">
                <a:latin typeface="Arial" panose="020B0604020202020204" pitchFamily="34" charset="0"/>
              </a:rPr>
              <a:t>建议使用</a:t>
            </a:r>
            <a:r>
              <a:rPr lang="en-US" altLang="zh-CN" b="1" dirty="0">
                <a:latin typeface="Arial" panose="020B0604020202020204" pitchFamily="34" charset="0"/>
              </a:rPr>
              <a:t>2048</a:t>
            </a:r>
            <a:r>
              <a:rPr lang="zh-CN" altLang="en-US" b="1" dirty="0">
                <a:latin typeface="Arial" panose="020B0604020202020204" pitchFamily="34" charset="0"/>
              </a:rPr>
              <a:t>位的</a:t>
            </a:r>
            <a:r>
              <a:rPr lang="en-US" altLang="zh-CN" b="1" dirty="0">
                <a:latin typeface="Arial" panose="020B0604020202020204" pitchFamily="34" charset="0"/>
              </a:rPr>
              <a:t>e/d</a:t>
            </a:r>
            <a:endParaRPr lang="zh-CN" altLang="en-US" b="1" dirty="0">
              <a:latin typeface="Arial" panose="020B0604020202020204" pitchFamily="34" charset="0"/>
            </a:endParaRPr>
          </a:p>
        </p:txBody>
      </p:sp>
    </p:spTree>
    <p:extLst>
      <p:ext uri="{BB962C8B-B14F-4D97-AF65-F5344CB8AC3E}">
        <p14:creationId xmlns:p14="http://schemas.microsoft.com/office/powerpoint/2010/main" val="1379446354"/>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标注 6">
            <a:extLst>
              <a:ext uri="{FF2B5EF4-FFF2-40B4-BE49-F238E27FC236}">
                <a16:creationId xmlns:a16="http://schemas.microsoft.com/office/drawing/2014/main" id="{756F057D-D295-4B2C-8509-A5DE3CDB81B3}"/>
              </a:ext>
            </a:extLst>
          </p:cNvPr>
          <p:cNvSpPr>
            <a:spLocks noChangeArrowheads="1"/>
          </p:cNvSpPr>
          <p:nvPr/>
        </p:nvSpPr>
        <p:spPr bwMode="auto">
          <a:xfrm>
            <a:off x="3059113" y="0"/>
            <a:ext cx="3600450" cy="1492250"/>
          </a:xfrm>
          <a:prstGeom prst="wedgeRoundRectCallout">
            <a:avLst>
              <a:gd name="adj1" fmla="val -23093"/>
              <a:gd name="adj2" fmla="val 213037"/>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FontTx/>
              <a:buNone/>
            </a:pPr>
            <a:r>
              <a:rPr lang="en-US" altLang="zh-CN" sz="800" b="1">
                <a:latin typeface="Arial" panose="020B0604020202020204" pitchFamily="34" charset="0"/>
              </a:rPr>
              <a:t>12301866845301177551304949</a:t>
            </a:r>
            <a:br>
              <a:rPr lang="zh-CN" altLang="en-US" sz="800" b="1">
                <a:latin typeface="Arial" panose="020B0604020202020204" pitchFamily="34" charset="0"/>
              </a:rPr>
            </a:br>
            <a:r>
              <a:rPr lang="en-US" altLang="zh-CN" sz="800" b="1">
                <a:latin typeface="Arial" panose="020B0604020202020204" pitchFamily="34" charset="0"/>
              </a:rPr>
              <a:t>58384962720772853569595334</a:t>
            </a:r>
            <a:br>
              <a:rPr lang="zh-CN" altLang="en-US" sz="800" b="1">
                <a:latin typeface="Arial" panose="020B0604020202020204" pitchFamily="34" charset="0"/>
              </a:rPr>
            </a:br>
            <a:r>
              <a:rPr lang="en-US" altLang="zh-CN" sz="800" b="1">
                <a:latin typeface="Arial" panose="020B0604020202020204" pitchFamily="34" charset="0"/>
              </a:rPr>
              <a:t>79219732245215172640050726</a:t>
            </a:r>
            <a:br>
              <a:rPr lang="zh-CN" altLang="en-US" sz="800" b="1">
                <a:latin typeface="Arial" panose="020B0604020202020204" pitchFamily="34" charset="0"/>
              </a:rPr>
            </a:br>
            <a:r>
              <a:rPr lang="en-US" altLang="zh-CN" sz="800" b="1">
                <a:latin typeface="Arial" panose="020B0604020202020204" pitchFamily="34" charset="0"/>
              </a:rPr>
              <a:t>36575187452021997864693899</a:t>
            </a:r>
            <a:br>
              <a:rPr lang="zh-CN" altLang="en-US" sz="800" b="1">
                <a:latin typeface="Arial" panose="020B0604020202020204" pitchFamily="34" charset="0"/>
              </a:rPr>
            </a:br>
            <a:r>
              <a:rPr lang="en-US" altLang="zh-CN" sz="800" b="1">
                <a:latin typeface="Arial" panose="020B0604020202020204" pitchFamily="34" charset="0"/>
              </a:rPr>
              <a:t>56474942774063845925192557</a:t>
            </a:r>
            <a:br>
              <a:rPr lang="zh-CN" altLang="en-US" sz="800" b="1">
                <a:latin typeface="Arial" panose="020B0604020202020204" pitchFamily="34" charset="0"/>
              </a:rPr>
            </a:br>
            <a:r>
              <a:rPr lang="en-US" altLang="zh-CN" sz="800" b="1">
                <a:latin typeface="Arial" panose="020B0604020202020204" pitchFamily="34" charset="0"/>
              </a:rPr>
              <a:t>32630345373154826850791702</a:t>
            </a:r>
            <a:br>
              <a:rPr lang="zh-CN" altLang="en-US" sz="800" b="1">
                <a:latin typeface="Arial" panose="020B0604020202020204" pitchFamily="34" charset="0"/>
              </a:rPr>
            </a:br>
            <a:r>
              <a:rPr lang="en-US" altLang="zh-CN" sz="800" b="1">
                <a:latin typeface="Arial" panose="020B0604020202020204" pitchFamily="34" charset="0"/>
              </a:rPr>
              <a:t>61221429134616704292143116</a:t>
            </a:r>
            <a:br>
              <a:rPr lang="zh-CN" altLang="en-US" sz="800" b="1">
                <a:latin typeface="Arial" panose="020B0604020202020204" pitchFamily="34" charset="0"/>
              </a:rPr>
            </a:br>
            <a:r>
              <a:rPr lang="en-US" altLang="zh-CN" sz="800" b="1">
                <a:latin typeface="Arial" panose="020B0604020202020204" pitchFamily="34" charset="0"/>
              </a:rPr>
              <a:t>02221240479274737794080665</a:t>
            </a:r>
            <a:br>
              <a:rPr lang="zh-CN" altLang="en-US" sz="800" b="1">
                <a:latin typeface="Arial" panose="020B0604020202020204" pitchFamily="34" charset="0"/>
              </a:rPr>
            </a:br>
            <a:r>
              <a:rPr lang="en-US" altLang="zh-CN" sz="800" b="1">
                <a:latin typeface="Arial" panose="020B0604020202020204" pitchFamily="34" charset="0"/>
              </a:rPr>
              <a:t>351419597459856902143413</a:t>
            </a:r>
            <a:endParaRPr lang="zh-CN" altLang="en-US" sz="800" b="1">
              <a:latin typeface="Arial" panose="020B0604020202020204" pitchFamily="34" charset="0"/>
            </a:endParaRPr>
          </a:p>
        </p:txBody>
      </p:sp>
      <p:sp>
        <p:nvSpPr>
          <p:cNvPr id="87043" name="内容占位符 2">
            <a:extLst>
              <a:ext uri="{FF2B5EF4-FFF2-40B4-BE49-F238E27FC236}">
                <a16:creationId xmlns:a16="http://schemas.microsoft.com/office/drawing/2014/main" id="{97A38F0A-3DC1-4AFE-8FC0-184227E22C4B}"/>
              </a:ext>
            </a:extLst>
          </p:cNvPr>
          <p:cNvSpPr>
            <a:spLocks noGrp="1" noChangeArrowheads="1"/>
          </p:cNvSpPr>
          <p:nvPr>
            <p:ph idx="1"/>
          </p:nvPr>
        </p:nvSpPr>
        <p:spPr>
          <a:xfrm>
            <a:off x="428625" y="1428750"/>
            <a:ext cx="8229600" cy="2794000"/>
          </a:xfrm>
        </p:spPr>
        <p:txBody>
          <a:bodyPr/>
          <a:lstStyle/>
          <a:p>
            <a:r>
              <a:rPr lang="zh-CN" altLang="en-US" b="1">
                <a:solidFill>
                  <a:srgbClr val="FF0000"/>
                </a:solidFill>
              </a:rPr>
              <a:t>选择</a:t>
            </a:r>
            <a:r>
              <a:rPr lang="zh-CN" altLang="en-US" b="1">
                <a:solidFill>
                  <a:srgbClr val="0033CC"/>
                </a:solidFill>
              </a:rPr>
              <a:t>两个素数</a:t>
            </a:r>
            <a:r>
              <a:rPr lang="en-US" altLang="zh-CN" b="1">
                <a:solidFill>
                  <a:srgbClr val="0033CC"/>
                </a:solidFill>
              </a:rPr>
              <a:t>p</a:t>
            </a:r>
            <a:r>
              <a:rPr lang="zh-CN" altLang="en-US" b="1">
                <a:solidFill>
                  <a:srgbClr val="0033CC"/>
                </a:solidFill>
              </a:rPr>
              <a:t>和</a:t>
            </a:r>
            <a:r>
              <a:rPr lang="en-US" altLang="zh-CN" b="1">
                <a:solidFill>
                  <a:srgbClr val="0033CC"/>
                </a:solidFill>
              </a:rPr>
              <a:t>q</a:t>
            </a:r>
            <a:r>
              <a:rPr lang="en-US" altLang="zh-CN" b="1">
                <a:solidFill>
                  <a:srgbClr val="FF0000"/>
                </a:solidFill>
                <a:sym typeface="Wingdings" panose="05000000000000000000" pitchFamily="2" charset="2"/>
              </a:rPr>
              <a:t>   </a:t>
            </a:r>
            <a:r>
              <a:rPr lang="zh-CN" altLang="en-US" b="1">
                <a:solidFill>
                  <a:srgbClr val="FF0000"/>
                </a:solidFill>
              </a:rPr>
              <a:t>计算</a:t>
            </a:r>
            <a:r>
              <a:rPr lang="en-US" altLang="zh-CN" b="1">
                <a:solidFill>
                  <a:srgbClr val="0033CC"/>
                </a:solidFill>
              </a:rPr>
              <a:t>n=p*q</a:t>
            </a:r>
            <a:r>
              <a:rPr lang="zh-CN" altLang="en-US" b="1"/>
              <a:t>和</a:t>
            </a:r>
            <a:r>
              <a:rPr lang="zh-CN" altLang="en-US" b="1">
                <a:solidFill>
                  <a:srgbClr val="0033CC"/>
                </a:solidFill>
              </a:rPr>
              <a:t>欧拉函数</a:t>
            </a:r>
            <a:r>
              <a:rPr lang="el-GR" altLang="zh-CN" b="1">
                <a:solidFill>
                  <a:srgbClr val="0033CC"/>
                </a:solidFill>
              </a:rPr>
              <a:t>φ(</a:t>
            </a:r>
            <a:r>
              <a:rPr lang="en-US" altLang="zh-CN" b="1">
                <a:solidFill>
                  <a:srgbClr val="0033CC"/>
                </a:solidFill>
              </a:rPr>
              <a:t>n)=(p-1)(q-1)</a:t>
            </a:r>
            <a:r>
              <a:rPr lang="zh-CN" altLang="en-US" b="1"/>
              <a:t>，</a:t>
            </a:r>
            <a:r>
              <a:rPr lang="zh-CN" altLang="en-US" b="1">
                <a:solidFill>
                  <a:srgbClr val="FF0000"/>
                </a:solidFill>
              </a:rPr>
              <a:t>选择</a:t>
            </a:r>
            <a:r>
              <a:rPr lang="zh-CN" altLang="en-US" b="1">
                <a:solidFill>
                  <a:srgbClr val="0033CC"/>
                </a:solidFill>
              </a:rPr>
              <a:t>整数</a:t>
            </a:r>
            <a:r>
              <a:rPr lang="en-US" altLang="zh-CN" b="1">
                <a:solidFill>
                  <a:srgbClr val="0033CC"/>
                </a:solidFill>
              </a:rPr>
              <a:t>e</a:t>
            </a:r>
            <a:r>
              <a:rPr lang="zh-CN" altLang="en-US" b="1"/>
              <a:t>，</a:t>
            </a:r>
            <a:r>
              <a:rPr lang="zh-CN" altLang="en-US" b="1">
                <a:solidFill>
                  <a:srgbClr val="FF0000"/>
                </a:solidFill>
              </a:rPr>
              <a:t>使</a:t>
            </a:r>
            <a:r>
              <a:rPr lang="en-US" altLang="zh-CN" b="1">
                <a:solidFill>
                  <a:srgbClr val="0033CC"/>
                </a:solidFill>
              </a:rPr>
              <a:t>gcd(</a:t>
            </a:r>
            <a:r>
              <a:rPr lang="el-GR" altLang="zh-CN" b="1">
                <a:solidFill>
                  <a:srgbClr val="0033CC"/>
                </a:solidFill>
              </a:rPr>
              <a:t>φ(</a:t>
            </a:r>
            <a:r>
              <a:rPr lang="en-US" altLang="zh-CN" b="1">
                <a:solidFill>
                  <a:srgbClr val="0033CC"/>
                </a:solidFill>
              </a:rPr>
              <a:t>n), e)=1</a:t>
            </a:r>
            <a:r>
              <a:rPr lang="zh-CN" altLang="en-US" b="1"/>
              <a:t>（即</a:t>
            </a:r>
            <a:r>
              <a:rPr lang="el-GR" altLang="zh-CN" b="1"/>
              <a:t>φ(</a:t>
            </a:r>
            <a:r>
              <a:rPr lang="en-US" altLang="zh-CN" b="1"/>
              <a:t>n)</a:t>
            </a:r>
            <a:r>
              <a:rPr lang="zh-CN" altLang="en-US" b="1"/>
              <a:t>和</a:t>
            </a:r>
            <a:r>
              <a:rPr lang="en-US" altLang="zh-CN" b="1"/>
              <a:t>e</a:t>
            </a:r>
            <a:r>
              <a:rPr lang="zh-CN" altLang="en-US" b="1"/>
              <a:t>是互素），</a:t>
            </a:r>
            <a:r>
              <a:rPr lang="en-US" altLang="zh-CN" b="1">
                <a:solidFill>
                  <a:srgbClr val="0033CC"/>
                </a:solidFill>
              </a:rPr>
              <a:t>1&lt;e&lt;</a:t>
            </a:r>
            <a:r>
              <a:rPr lang="el-GR" altLang="zh-CN" b="1">
                <a:solidFill>
                  <a:srgbClr val="0033CC"/>
                </a:solidFill>
              </a:rPr>
              <a:t>φ(</a:t>
            </a:r>
            <a:r>
              <a:rPr lang="en-US" altLang="zh-CN" b="1">
                <a:solidFill>
                  <a:srgbClr val="0033CC"/>
                </a:solidFill>
              </a:rPr>
              <a:t>n)</a:t>
            </a:r>
            <a:r>
              <a:rPr lang="zh-CN" altLang="en-US" b="1"/>
              <a:t>；</a:t>
            </a:r>
            <a:endParaRPr lang="en-US" altLang="zh-CN" b="1"/>
          </a:p>
          <a:p>
            <a:r>
              <a:rPr lang="zh-CN" altLang="en-US" b="1">
                <a:solidFill>
                  <a:srgbClr val="FF0000"/>
                </a:solidFill>
              </a:rPr>
              <a:t>计算</a:t>
            </a:r>
            <a:r>
              <a:rPr lang="en-US" altLang="zh-CN" b="1">
                <a:solidFill>
                  <a:srgbClr val="0033CC"/>
                </a:solidFill>
              </a:rPr>
              <a:t>e</a:t>
            </a:r>
            <a:r>
              <a:rPr lang="zh-CN" altLang="en-US" b="1">
                <a:solidFill>
                  <a:srgbClr val="0033CC"/>
                </a:solidFill>
              </a:rPr>
              <a:t>的逆元</a:t>
            </a:r>
            <a:r>
              <a:rPr lang="en-US" altLang="zh-CN" b="1">
                <a:solidFill>
                  <a:srgbClr val="0033CC"/>
                </a:solidFill>
              </a:rPr>
              <a:t>d=e</a:t>
            </a:r>
            <a:r>
              <a:rPr lang="en-US" altLang="zh-CN" b="1" baseline="30000">
                <a:solidFill>
                  <a:srgbClr val="0033CC"/>
                </a:solidFill>
              </a:rPr>
              <a:t>-1</a:t>
            </a:r>
            <a:r>
              <a:rPr lang="en-US" altLang="zh-CN" b="1">
                <a:solidFill>
                  <a:srgbClr val="0033CC"/>
                </a:solidFill>
              </a:rPr>
              <a:t>mod </a:t>
            </a:r>
            <a:r>
              <a:rPr lang="el-GR" altLang="zh-CN" b="1">
                <a:solidFill>
                  <a:srgbClr val="0033CC"/>
                </a:solidFill>
              </a:rPr>
              <a:t>φ(</a:t>
            </a:r>
            <a:r>
              <a:rPr lang="en-US" altLang="zh-CN" b="1">
                <a:solidFill>
                  <a:srgbClr val="0033CC"/>
                </a:solidFill>
              </a:rPr>
              <a:t>n)</a:t>
            </a:r>
            <a:r>
              <a:rPr lang="zh-CN" altLang="en-US" b="1">
                <a:solidFill>
                  <a:srgbClr val="0033CC"/>
                </a:solidFill>
              </a:rPr>
              <a:t>（即</a:t>
            </a:r>
            <a:r>
              <a:rPr lang="en-US" altLang="zh-CN" b="1">
                <a:solidFill>
                  <a:srgbClr val="0033CC"/>
                </a:solidFill>
              </a:rPr>
              <a:t>ed = 1 mod</a:t>
            </a:r>
            <a:r>
              <a:rPr lang="el-GR" altLang="zh-CN" b="1">
                <a:solidFill>
                  <a:srgbClr val="0033CC"/>
                </a:solidFill>
              </a:rPr>
              <a:t> φ(</a:t>
            </a:r>
            <a:r>
              <a:rPr lang="en-US" altLang="zh-CN" b="1">
                <a:solidFill>
                  <a:srgbClr val="0033CC"/>
                </a:solidFill>
              </a:rPr>
              <a:t>n)</a:t>
            </a:r>
            <a:r>
              <a:rPr lang="zh-CN" altLang="en-US" b="1">
                <a:solidFill>
                  <a:srgbClr val="0033CC"/>
                </a:solidFill>
              </a:rPr>
              <a:t>）</a:t>
            </a:r>
            <a:r>
              <a:rPr lang="zh-CN" altLang="en-US" b="1"/>
              <a:t>；</a:t>
            </a:r>
            <a:endParaRPr lang="en-US" altLang="zh-CN" b="1">
              <a:sym typeface="Wingdings" panose="05000000000000000000" pitchFamily="2" charset="2"/>
            </a:endParaRPr>
          </a:p>
          <a:p>
            <a:r>
              <a:rPr lang="zh-CN" altLang="en-US" b="1">
                <a:solidFill>
                  <a:srgbClr val="FF0000"/>
                </a:solidFill>
              </a:rPr>
              <a:t>得到</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zh-CN" altLang="en-US" b="1">
                <a:solidFill>
                  <a:srgbClr val="0033CC"/>
                </a:solidFill>
              </a:rPr>
              <a:t>＝</a:t>
            </a:r>
            <a:r>
              <a:rPr lang="en-US" altLang="zh-CN" b="1">
                <a:solidFill>
                  <a:srgbClr val="0033CC"/>
                </a:solidFill>
              </a:rPr>
              <a:t>{e, n}</a:t>
            </a:r>
            <a:r>
              <a:rPr lang="zh-CN" altLang="en-US" b="1"/>
              <a:t>，</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zh-CN" altLang="en-US" b="1">
                <a:solidFill>
                  <a:srgbClr val="0033CC"/>
                </a:solidFill>
              </a:rPr>
              <a:t>＝</a:t>
            </a:r>
            <a:r>
              <a:rPr lang="en-US" altLang="zh-CN" b="1">
                <a:solidFill>
                  <a:srgbClr val="0033CC"/>
                </a:solidFill>
              </a:rPr>
              <a:t>{d, n}</a:t>
            </a:r>
            <a:r>
              <a:rPr lang="zh-CN" altLang="en-US" b="1"/>
              <a:t>（</a:t>
            </a:r>
            <a:r>
              <a:rPr lang="zh-CN" altLang="en-US" b="1">
                <a:solidFill>
                  <a:srgbClr val="FF0000"/>
                </a:solidFill>
              </a:rPr>
              <a:t>公开</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en-US" altLang="zh-CN" b="1">
                <a:solidFill>
                  <a:srgbClr val="0033CC"/>
                </a:solidFill>
              </a:rPr>
              <a:t> </a:t>
            </a:r>
            <a:r>
              <a:rPr lang="zh-CN" altLang="en-US" b="1"/>
              <a:t>，</a:t>
            </a:r>
            <a:r>
              <a:rPr lang="zh-CN" altLang="en-US" b="1">
                <a:solidFill>
                  <a:srgbClr val="FF0000"/>
                </a:solidFill>
              </a:rPr>
              <a:t>保密</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en-US" altLang="zh-CN" b="1">
                <a:solidFill>
                  <a:srgbClr val="0033CC"/>
                </a:solidFill>
              </a:rPr>
              <a:t> </a:t>
            </a:r>
            <a:r>
              <a:rPr lang="zh-CN" altLang="en-US" b="1"/>
              <a:t>）；</a:t>
            </a:r>
          </a:p>
          <a:p>
            <a:r>
              <a:rPr lang="zh-CN" altLang="en-US" b="1">
                <a:solidFill>
                  <a:srgbClr val="FF0000"/>
                </a:solidFill>
              </a:rPr>
              <a:t>加密</a:t>
            </a:r>
            <a:r>
              <a:rPr lang="en-US" altLang="zh-CN" b="1"/>
              <a:t>(</a:t>
            </a:r>
            <a:r>
              <a:rPr lang="zh-CN" altLang="en-US" b="1">
                <a:solidFill>
                  <a:srgbClr val="FF0000"/>
                </a:solidFill>
              </a:rPr>
              <a:t>使用</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en-US" altLang="zh-CN" b="1"/>
              <a:t>)</a:t>
            </a:r>
            <a:r>
              <a:rPr lang="zh-CN" altLang="en-US" b="1"/>
              <a:t>：</a:t>
            </a:r>
            <a:r>
              <a:rPr lang="zh-CN" altLang="en-US" b="1">
                <a:solidFill>
                  <a:srgbClr val="FF0000"/>
                </a:solidFill>
              </a:rPr>
              <a:t>对于</a:t>
            </a:r>
            <a:r>
              <a:rPr lang="zh-CN" altLang="en-US" b="1">
                <a:solidFill>
                  <a:srgbClr val="0033CC"/>
                </a:solidFill>
              </a:rPr>
              <a:t>明文</a:t>
            </a:r>
            <a:r>
              <a:rPr lang="en-US" altLang="zh-CN" b="1">
                <a:solidFill>
                  <a:srgbClr val="0033CC"/>
                </a:solidFill>
              </a:rPr>
              <a:t>m&lt;n</a:t>
            </a:r>
            <a:r>
              <a:rPr lang="zh-CN" altLang="en-US" b="1"/>
              <a:t>，</a:t>
            </a:r>
            <a:r>
              <a:rPr lang="zh-CN" altLang="en-US" b="1">
                <a:solidFill>
                  <a:srgbClr val="FF0000"/>
                </a:solidFill>
              </a:rPr>
              <a:t>密文</a:t>
            </a:r>
            <a:r>
              <a:rPr lang="en-US" altLang="zh-CN" b="1">
                <a:solidFill>
                  <a:srgbClr val="FF0000"/>
                </a:solidFill>
              </a:rPr>
              <a:t>c=m</a:t>
            </a:r>
            <a:r>
              <a:rPr lang="en-US" altLang="zh-CN" b="1" baseline="30000">
                <a:solidFill>
                  <a:srgbClr val="FF0000"/>
                </a:solidFill>
              </a:rPr>
              <a:t>e </a:t>
            </a:r>
            <a:r>
              <a:rPr lang="en-US" altLang="zh-CN" b="1">
                <a:solidFill>
                  <a:srgbClr val="FF0000"/>
                </a:solidFill>
              </a:rPr>
              <a:t>mod n</a:t>
            </a:r>
          </a:p>
          <a:p>
            <a:r>
              <a:rPr lang="zh-CN" altLang="en-US" b="1">
                <a:solidFill>
                  <a:srgbClr val="FF0000"/>
                </a:solidFill>
              </a:rPr>
              <a:t>解密</a:t>
            </a:r>
            <a:r>
              <a:rPr lang="en-US" altLang="zh-CN" b="1"/>
              <a:t>(</a:t>
            </a:r>
            <a:r>
              <a:rPr lang="zh-CN" altLang="en-US" b="1">
                <a:solidFill>
                  <a:srgbClr val="FF0000"/>
                </a:solidFill>
              </a:rPr>
              <a:t>使用</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en-US" altLang="zh-CN" b="1"/>
              <a:t>)</a:t>
            </a:r>
            <a:r>
              <a:rPr lang="zh-CN" altLang="en-US" b="1"/>
              <a:t>：</a:t>
            </a:r>
            <a:r>
              <a:rPr lang="zh-CN" altLang="en-US" b="1">
                <a:solidFill>
                  <a:srgbClr val="FF0000"/>
                </a:solidFill>
              </a:rPr>
              <a:t>对于</a:t>
            </a:r>
            <a:r>
              <a:rPr lang="zh-CN" altLang="en-US" b="1">
                <a:solidFill>
                  <a:srgbClr val="0033CC"/>
                </a:solidFill>
              </a:rPr>
              <a:t>密文</a:t>
            </a:r>
            <a:r>
              <a:rPr lang="en-US" altLang="zh-CN" b="1">
                <a:solidFill>
                  <a:srgbClr val="0033CC"/>
                </a:solidFill>
              </a:rPr>
              <a:t>c</a:t>
            </a:r>
            <a:r>
              <a:rPr lang="zh-CN" altLang="en-US" b="1"/>
              <a:t>，</a:t>
            </a:r>
            <a:r>
              <a:rPr lang="zh-CN" altLang="en-US" b="1">
                <a:solidFill>
                  <a:srgbClr val="FF0000"/>
                </a:solidFill>
              </a:rPr>
              <a:t>明文</a:t>
            </a:r>
            <a:r>
              <a:rPr lang="en-US" altLang="zh-CN" b="1">
                <a:solidFill>
                  <a:srgbClr val="FF0000"/>
                </a:solidFill>
              </a:rPr>
              <a:t>m=c</a:t>
            </a:r>
            <a:r>
              <a:rPr lang="en-US" altLang="zh-CN" b="1" baseline="30000">
                <a:solidFill>
                  <a:srgbClr val="FF0000"/>
                </a:solidFill>
              </a:rPr>
              <a:t>d</a:t>
            </a:r>
            <a:r>
              <a:rPr lang="en-US" altLang="zh-CN" b="1">
                <a:solidFill>
                  <a:srgbClr val="FF0000"/>
                </a:solidFill>
              </a:rPr>
              <a:t> mod n</a:t>
            </a:r>
          </a:p>
          <a:p>
            <a:endParaRPr lang="en-US" altLang="zh-CN" sz="800" b="1"/>
          </a:p>
          <a:p>
            <a:r>
              <a:rPr lang="en-US" altLang="zh-CN" b="1">
                <a:solidFill>
                  <a:srgbClr val="FF0000"/>
                </a:solidFill>
              </a:rPr>
              <a:t>RSA</a:t>
            </a:r>
            <a:r>
              <a:rPr lang="zh-CN" altLang="en-US" b="1">
                <a:solidFill>
                  <a:srgbClr val="FF0000"/>
                </a:solidFill>
              </a:rPr>
              <a:t>安全性</a:t>
            </a:r>
            <a:r>
              <a:rPr lang="zh-CN" altLang="en-US" b="1"/>
              <a:t>：已知</a:t>
            </a:r>
            <a:r>
              <a:rPr lang="zh-CN" altLang="en-US" b="1">
                <a:solidFill>
                  <a:srgbClr val="0033CC"/>
                </a:solidFill>
              </a:rPr>
              <a:t>公钥</a:t>
            </a:r>
            <a:r>
              <a:rPr lang="en-US" altLang="zh-CN" b="1">
                <a:solidFill>
                  <a:srgbClr val="0033CC"/>
                </a:solidFill>
              </a:rPr>
              <a:t>K</a:t>
            </a:r>
            <a:r>
              <a:rPr lang="en-US" altLang="zh-CN" sz="1100" b="1">
                <a:solidFill>
                  <a:srgbClr val="0033CC"/>
                </a:solidFill>
              </a:rPr>
              <a:t>pub</a:t>
            </a:r>
            <a:r>
              <a:rPr lang="zh-CN" altLang="en-US" b="1">
                <a:solidFill>
                  <a:srgbClr val="0033CC"/>
                </a:solidFill>
              </a:rPr>
              <a:t>＝</a:t>
            </a:r>
            <a:r>
              <a:rPr lang="en-US" altLang="zh-CN" b="1">
                <a:solidFill>
                  <a:srgbClr val="0033CC"/>
                </a:solidFill>
              </a:rPr>
              <a:t>{e, n} </a:t>
            </a:r>
            <a:r>
              <a:rPr lang="zh-CN" altLang="en-US" b="1"/>
              <a:t>，能否计算出</a:t>
            </a:r>
            <a:r>
              <a:rPr lang="zh-CN" altLang="en-US" b="1">
                <a:solidFill>
                  <a:srgbClr val="0033CC"/>
                </a:solidFill>
              </a:rPr>
              <a:t>私钥</a:t>
            </a:r>
            <a:r>
              <a:rPr lang="en-US" altLang="zh-CN" b="1">
                <a:solidFill>
                  <a:srgbClr val="0033CC"/>
                </a:solidFill>
              </a:rPr>
              <a:t>K</a:t>
            </a:r>
            <a:r>
              <a:rPr lang="en-US" altLang="zh-CN" sz="1100" b="1">
                <a:solidFill>
                  <a:srgbClr val="0033CC"/>
                </a:solidFill>
              </a:rPr>
              <a:t>pri</a:t>
            </a:r>
            <a:r>
              <a:rPr lang="zh-CN" altLang="en-US" b="1">
                <a:solidFill>
                  <a:srgbClr val="0033CC"/>
                </a:solidFill>
              </a:rPr>
              <a:t>＝</a:t>
            </a:r>
            <a:r>
              <a:rPr lang="en-US" altLang="zh-CN" b="1">
                <a:solidFill>
                  <a:srgbClr val="0033CC"/>
                </a:solidFill>
              </a:rPr>
              <a:t>{d, n}</a:t>
            </a:r>
            <a:endParaRPr lang="en-US" altLang="zh-CN" b="1">
              <a:solidFill>
                <a:srgbClr val="FF0000"/>
              </a:solidFill>
            </a:endParaRPr>
          </a:p>
        </p:txBody>
      </p:sp>
      <p:sp>
        <p:nvSpPr>
          <p:cNvPr id="4" name="标题 3">
            <a:extLst>
              <a:ext uri="{FF2B5EF4-FFF2-40B4-BE49-F238E27FC236}">
                <a16:creationId xmlns:a16="http://schemas.microsoft.com/office/drawing/2014/main" id="{017393AF-639A-4776-AE57-E67F1DAC9095}"/>
              </a:ext>
            </a:extLst>
          </p:cNvPr>
          <p:cNvSpPr txBox="1">
            <a:spLocks/>
          </p:cNvSpPr>
          <p:nvPr/>
        </p:nvSpPr>
        <p:spPr bwMode="auto">
          <a:xfrm>
            <a:off x="6572264" y="142858"/>
            <a:ext cx="242889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非对称密码体制</a:t>
            </a:r>
          </a:p>
        </p:txBody>
      </p:sp>
      <p:sp>
        <p:nvSpPr>
          <p:cNvPr id="5" name="标题 1">
            <a:extLst>
              <a:ext uri="{FF2B5EF4-FFF2-40B4-BE49-F238E27FC236}">
                <a16:creationId xmlns:a16="http://schemas.microsoft.com/office/drawing/2014/main" id="{700CC91A-F0A0-4CDD-8AED-6074D269FEA4}"/>
              </a:ext>
            </a:extLst>
          </p:cNvPr>
          <p:cNvSpPr txBox="1">
            <a:spLocks/>
          </p:cNvSpPr>
          <p:nvPr/>
        </p:nvSpPr>
        <p:spPr bwMode="auto">
          <a:xfrm>
            <a:off x="214283" y="642924"/>
            <a:ext cx="2928957" cy="7046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4.3.2 RSA</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公钥密码算法</a:t>
            </a:r>
            <a:endParaRPr lang="en-US" altLang="zh-CN" sz="2000" b="1" dirty="0">
              <a:solidFill>
                <a:srgbClr val="C00000"/>
              </a:solidFill>
              <a:effectLst>
                <a:reflection blurRad="6350" stA="50000" endA="300" endPos="50000" dist="60007" dir="5400000" sy="-100000" algn="bl" rotWithShape="0"/>
              </a:effectLst>
              <a:latin typeface="+mj-ea"/>
              <a:ea typeface="+mj-ea"/>
              <a:cs typeface="+mj-cs"/>
            </a:endParaRPr>
          </a:p>
          <a:p>
            <a:pPr>
              <a:defRPr/>
            </a:pP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安全性讨论</a:t>
            </a:r>
          </a:p>
        </p:txBody>
      </p:sp>
      <p:sp>
        <p:nvSpPr>
          <p:cNvPr id="8" name="右箭头 7">
            <a:extLst>
              <a:ext uri="{FF2B5EF4-FFF2-40B4-BE49-F238E27FC236}">
                <a16:creationId xmlns:a16="http://schemas.microsoft.com/office/drawing/2014/main" id="{A127109C-6042-45E2-B47E-379322AF7F0B}"/>
              </a:ext>
            </a:extLst>
          </p:cNvPr>
          <p:cNvSpPr>
            <a:spLocks noChangeArrowheads="1"/>
          </p:cNvSpPr>
          <p:nvPr/>
        </p:nvSpPr>
        <p:spPr bwMode="auto">
          <a:xfrm>
            <a:off x="4787900" y="627063"/>
            <a:ext cx="215900" cy="215900"/>
          </a:xfrm>
          <a:prstGeom prst="rightArrow">
            <a:avLst>
              <a:gd name="adj1" fmla="val 50000"/>
              <a:gd name="adj2" fmla="val 50000"/>
            </a:avLst>
          </a:prstGeom>
          <a:solidFill>
            <a:srgbClr val="FF00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solidFill>
                <a:srgbClr val="FF0000"/>
              </a:solidFill>
              <a:latin typeface="Arial" panose="020B0604020202020204" pitchFamily="34" charset="0"/>
            </a:endParaRPr>
          </a:p>
        </p:txBody>
      </p:sp>
      <p:sp>
        <p:nvSpPr>
          <p:cNvPr id="9" name="矩形 8">
            <a:extLst>
              <a:ext uri="{FF2B5EF4-FFF2-40B4-BE49-F238E27FC236}">
                <a16:creationId xmlns:a16="http://schemas.microsoft.com/office/drawing/2014/main" id="{8E3705B6-8C42-4C27-97D5-F221F1CF4D3B}"/>
              </a:ext>
            </a:extLst>
          </p:cNvPr>
          <p:cNvSpPr>
            <a:spLocks noChangeArrowheads="1"/>
          </p:cNvSpPr>
          <p:nvPr/>
        </p:nvSpPr>
        <p:spPr bwMode="auto">
          <a:xfrm>
            <a:off x="4932363" y="-11113"/>
            <a:ext cx="1943100" cy="15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800" b="1">
                <a:latin typeface="Arial" panose="020B0604020202020204" pitchFamily="34" charset="0"/>
              </a:rPr>
              <a:t>33478071698956898786044169</a:t>
            </a:r>
            <a:br>
              <a:rPr lang="zh-CN" altLang="en-US" sz="800" b="1">
                <a:latin typeface="Arial" panose="020B0604020202020204" pitchFamily="34" charset="0"/>
              </a:rPr>
            </a:br>
            <a:r>
              <a:rPr lang="en-US" altLang="zh-CN" sz="800" b="1">
                <a:latin typeface="Arial" panose="020B0604020202020204" pitchFamily="34" charset="0"/>
              </a:rPr>
              <a:t>84821269081770479498371376</a:t>
            </a:r>
            <a:br>
              <a:rPr lang="zh-CN" altLang="en-US" sz="800" b="1">
                <a:latin typeface="Arial" panose="020B0604020202020204" pitchFamily="34" charset="0"/>
              </a:rPr>
            </a:br>
            <a:r>
              <a:rPr lang="en-US" altLang="zh-CN" sz="800" b="1">
                <a:latin typeface="Arial" panose="020B0604020202020204" pitchFamily="34" charset="0"/>
              </a:rPr>
              <a:t>85689124313889828837938780</a:t>
            </a:r>
            <a:br>
              <a:rPr lang="zh-CN" altLang="en-US" sz="800" b="1">
                <a:latin typeface="Arial" panose="020B0604020202020204" pitchFamily="34" charset="0"/>
              </a:rPr>
            </a:br>
            <a:r>
              <a:rPr lang="en-US" altLang="zh-CN" sz="800" b="1">
                <a:latin typeface="Arial" panose="020B0604020202020204" pitchFamily="34" charset="0"/>
              </a:rPr>
              <a:t>02287614711652531743087737</a:t>
            </a:r>
            <a:br>
              <a:rPr lang="zh-CN" altLang="en-US" sz="800" b="1">
                <a:latin typeface="Arial" panose="020B0604020202020204" pitchFamily="34" charset="0"/>
              </a:rPr>
            </a:br>
            <a:r>
              <a:rPr lang="en-US" altLang="zh-CN" sz="800" b="1">
                <a:latin typeface="Arial" panose="020B0604020202020204" pitchFamily="34" charset="0"/>
              </a:rPr>
              <a:t>814467999489</a:t>
            </a:r>
            <a:br>
              <a:rPr lang="zh-CN" altLang="en-US" sz="800" b="1">
                <a:latin typeface="Arial" panose="020B0604020202020204" pitchFamily="34" charset="0"/>
              </a:rPr>
            </a:br>
            <a:r>
              <a:rPr lang="zh-CN" altLang="en-US" sz="800" b="1">
                <a:latin typeface="Arial" panose="020B0604020202020204" pitchFamily="34" charset="0"/>
              </a:rPr>
              <a:t>　　　　</a:t>
            </a:r>
            <a:r>
              <a:rPr lang="en-US" altLang="zh-CN" sz="1200" b="1">
                <a:latin typeface="Arial" panose="020B0604020202020204" pitchFamily="34" charset="0"/>
              </a:rPr>
              <a:t>×</a:t>
            </a:r>
            <a:br>
              <a:rPr lang="zh-CN" altLang="en-US" sz="800" b="1">
                <a:latin typeface="Arial" panose="020B0604020202020204" pitchFamily="34" charset="0"/>
              </a:rPr>
            </a:br>
            <a:r>
              <a:rPr lang="en-US" altLang="zh-CN" sz="800" b="1">
                <a:latin typeface="Arial" panose="020B0604020202020204" pitchFamily="34" charset="0"/>
              </a:rPr>
              <a:t>36746043666799590428244633</a:t>
            </a:r>
            <a:br>
              <a:rPr lang="zh-CN" altLang="en-US" sz="800" b="1">
                <a:latin typeface="Arial" panose="020B0604020202020204" pitchFamily="34" charset="0"/>
              </a:rPr>
            </a:br>
            <a:r>
              <a:rPr lang="en-US" altLang="zh-CN" sz="800" b="1">
                <a:latin typeface="Arial" panose="020B0604020202020204" pitchFamily="34" charset="0"/>
              </a:rPr>
              <a:t>79962795263227915816434308</a:t>
            </a:r>
            <a:br>
              <a:rPr lang="zh-CN" altLang="en-US" sz="800" b="1">
                <a:latin typeface="Arial" panose="020B0604020202020204" pitchFamily="34" charset="0"/>
              </a:rPr>
            </a:br>
            <a:r>
              <a:rPr lang="en-US" altLang="zh-CN" sz="800" b="1">
                <a:latin typeface="Arial" panose="020B0604020202020204" pitchFamily="34" charset="0"/>
              </a:rPr>
              <a:t>76426760322838157396665112</a:t>
            </a:r>
            <a:br>
              <a:rPr lang="zh-CN" altLang="en-US" sz="800" b="1">
                <a:latin typeface="Arial" panose="020B0604020202020204" pitchFamily="34" charset="0"/>
              </a:rPr>
            </a:br>
            <a:r>
              <a:rPr lang="en-US" altLang="zh-CN" sz="800" b="1">
                <a:latin typeface="Arial" panose="020B0604020202020204" pitchFamily="34" charset="0"/>
              </a:rPr>
              <a:t>79233373417143396810270092</a:t>
            </a:r>
            <a:br>
              <a:rPr lang="zh-CN" altLang="en-US" sz="800" b="1">
                <a:latin typeface="Arial" panose="020B0604020202020204" pitchFamily="34" charset="0"/>
              </a:rPr>
            </a:br>
            <a:r>
              <a:rPr lang="en-US" altLang="zh-CN" sz="800" b="1">
                <a:latin typeface="Arial" panose="020B0604020202020204" pitchFamily="34" charset="0"/>
              </a:rPr>
              <a:t>798736308917</a:t>
            </a:r>
            <a:endParaRPr lang="zh-CN" altLang="en-US" sz="800" b="1">
              <a:latin typeface="Arial" panose="020B0604020202020204" pitchFamily="34" charset="0"/>
            </a:endParaRPr>
          </a:p>
        </p:txBody>
      </p:sp>
      <p:sp>
        <p:nvSpPr>
          <p:cNvPr id="87048" name="圆角矩形标注 9">
            <a:extLst>
              <a:ext uri="{FF2B5EF4-FFF2-40B4-BE49-F238E27FC236}">
                <a16:creationId xmlns:a16="http://schemas.microsoft.com/office/drawing/2014/main" id="{B7F20ED5-0E52-4BF9-91B9-00BB3AEF4157}"/>
              </a:ext>
            </a:extLst>
          </p:cNvPr>
          <p:cNvSpPr>
            <a:spLocks noChangeArrowheads="1"/>
          </p:cNvSpPr>
          <p:nvPr/>
        </p:nvSpPr>
        <p:spPr bwMode="auto">
          <a:xfrm>
            <a:off x="6875463" y="3147814"/>
            <a:ext cx="2231802" cy="1804987"/>
          </a:xfrm>
          <a:prstGeom prst="wedgeRoundRectCallout">
            <a:avLst>
              <a:gd name="adj1" fmla="val -54683"/>
              <a:gd name="adj2" fmla="val -7852"/>
              <a:gd name="adj3" fmla="val 16667"/>
            </a:avLst>
          </a:prstGeom>
          <a:solidFill>
            <a:srgbClr val="FFFF00"/>
          </a:solidFill>
          <a:ln w="952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buClrTx/>
              <a:buNone/>
            </a:pPr>
            <a:r>
              <a:rPr lang="en-US" altLang="zh-CN" b="1" dirty="0">
                <a:latin typeface="Arial" panose="020B0604020202020204" pitchFamily="34" charset="0"/>
              </a:rPr>
              <a:t>RSA</a:t>
            </a:r>
            <a:r>
              <a:rPr lang="zh-CN" altLang="en-US" b="1" dirty="0">
                <a:latin typeface="Arial" panose="020B0604020202020204" pitchFamily="34" charset="0"/>
              </a:rPr>
              <a:t>可能面临：</a:t>
            </a:r>
            <a:endParaRPr lang="en-US" altLang="zh-CN" b="1" dirty="0">
              <a:latin typeface="Arial" panose="020B0604020202020204" pitchFamily="34" charset="0"/>
            </a:endParaRPr>
          </a:p>
          <a:p>
            <a:pPr marL="285750" indent="-285750" eaLnBrk="1" hangingPunct="1">
              <a:lnSpc>
                <a:spcPct val="100000"/>
              </a:lnSpc>
              <a:buClrTx/>
            </a:pPr>
            <a:r>
              <a:rPr lang="zh-CN" altLang="en-US" b="1">
                <a:latin typeface="Arial" panose="020B0604020202020204" pitchFamily="34" charset="0"/>
              </a:rPr>
              <a:t>低</a:t>
            </a:r>
            <a:r>
              <a:rPr lang="zh-CN" altLang="en-US" b="1" dirty="0">
                <a:latin typeface="Arial" panose="020B0604020202020204" pitchFamily="34" charset="0"/>
              </a:rPr>
              <a:t>解密指数</a:t>
            </a:r>
            <a:r>
              <a:rPr lang="en-US" altLang="zh-CN" b="1" dirty="0">
                <a:latin typeface="Arial" panose="020B0604020202020204" pitchFamily="34" charset="0"/>
              </a:rPr>
              <a:t>d</a:t>
            </a:r>
            <a:r>
              <a:rPr lang="zh-CN" altLang="en-US" b="1" dirty="0">
                <a:latin typeface="Arial" panose="020B0604020202020204" pitchFamily="34" charset="0"/>
              </a:rPr>
              <a:t>攻击</a:t>
            </a:r>
            <a:endParaRPr lang="en-US" altLang="zh-CN" b="1" dirty="0">
              <a:latin typeface="Arial" panose="020B0604020202020204" pitchFamily="34" charset="0"/>
            </a:endParaRPr>
          </a:p>
          <a:p>
            <a:pPr marL="285750" indent="-285750" eaLnBrk="1" hangingPunct="1">
              <a:lnSpc>
                <a:spcPct val="100000"/>
              </a:lnSpc>
              <a:buClrTx/>
            </a:pPr>
            <a:r>
              <a:rPr lang="zh-CN" altLang="en-US" b="1" dirty="0">
                <a:latin typeface="Arial" panose="020B0604020202020204" pitchFamily="34" charset="0"/>
              </a:rPr>
              <a:t>低加密指数</a:t>
            </a:r>
            <a:r>
              <a:rPr lang="en-US" altLang="zh-CN" b="1" dirty="0">
                <a:latin typeface="Arial" panose="020B0604020202020204" pitchFamily="34" charset="0"/>
              </a:rPr>
              <a:t>e</a:t>
            </a:r>
            <a:r>
              <a:rPr lang="zh-CN" altLang="en-US" b="1" dirty="0">
                <a:latin typeface="Arial" panose="020B0604020202020204" pitchFamily="34" charset="0"/>
              </a:rPr>
              <a:t>攻击</a:t>
            </a:r>
            <a:endParaRPr lang="en-US" altLang="zh-CN" b="1" dirty="0">
              <a:latin typeface="Arial" panose="020B0604020202020204" pitchFamily="34" charset="0"/>
            </a:endParaRPr>
          </a:p>
          <a:p>
            <a:pPr marL="285750" indent="-285750" eaLnBrk="1" hangingPunct="1">
              <a:lnSpc>
                <a:spcPct val="100000"/>
              </a:lnSpc>
              <a:buClrTx/>
            </a:pPr>
            <a:r>
              <a:rPr lang="zh-CN" altLang="en-US" b="1" dirty="0">
                <a:latin typeface="Arial" panose="020B0604020202020204" pitchFamily="34" charset="0"/>
              </a:rPr>
              <a:t>选择密文攻击</a:t>
            </a:r>
          </a:p>
        </p:txBody>
      </p:sp>
    </p:spTree>
    <p:extLst>
      <p:ext uri="{BB962C8B-B14F-4D97-AF65-F5344CB8AC3E}">
        <p14:creationId xmlns:p14="http://schemas.microsoft.com/office/powerpoint/2010/main" val="3126121005"/>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CE686-8760-41C4-959A-3D794726E7EA}"/>
              </a:ext>
            </a:extLst>
          </p:cNvPr>
          <p:cNvSpPr>
            <a:spLocks noGrp="1"/>
          </p:cNvSpPr>
          <p:nvPr>
            <p:ph type="title"/>
          </p:nvPr>
        </p:nvSpPr>
        <p:spPr>
          <a:xfrm>
            <a:off x="1857356" y="357172"/>
            <a:ext cx="5614987" cy="857250"/>
          </a:xfrm>
        </p:spPr>
        <p:txBody>
          <a:bodyPr/>
          <a:lstStyle/>
          <a:p>
            <a:pPr>
              <a:defRPr/>
            </a:pPr>
            <a:r>
              <a:rPr altLang="en-US" dirty="0"/>
              <a:t>内容提纲</a:t>
            </a:r>
          </a:p>
        </p:txBody>
      </p:sp>
      <p:pic>
        <p:nvPicPr>
          <p:cNvPr id="88067" name="Picture 5" descr="http://pic2.ooopic.com/01/05/48/42b1OOOPICf4.jpg">
            <a:extLst>
              <a:ext uri="{FF2B5EF4-FFF2-40B4-BE49-F238E27FC236}">
                <a16:creationId xmlns:a16="http://schemas.microsoft.com/office/drawing/2014/main" id="{5C4557F2-8E3E-41E9-BD7E-2DBDF2F1E684}"/>
              </a:ext>
            </a:extLst>
          </p:cNvPr>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659563" y="2181225"/>
            <a:ext cx="24479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068" name="组合 15">
            <a:extLst>
              <a:ext uri="{FF2B5EF4-FFF2-40B4-BE49-F238E27FC236}">
                <a16:creationId xmlns:a16="http://schemas.microsoft.com/office/drawing/2014/main" id="{645B6937-5A3C-4E3A-870B-0C78D3AF2A1D}"/>
              </a:ext>
            </a:extLst>
          </p:cNvPr>
          <p:cNvGrpSpPr>
            <a:grpSpLocks/>
          </p:cNvGrpSpPr>
          <p:nvPr/>
        </p:nvGrpSpPr>
        <p:grpSpPr bwMode="auto">
          <a:xfrm>
            <a:off x="2357438" y="2286000"/>
            <a:ext cx="4286250" cy="357188"/>
            <a:chOff x="1571604" y="2428874"/>
            <a:chExt cx="4286311" cy="357190"/>
          </a:xfrm>
        </p:grpSpPr>
        <p:sp>
          <p:nvSpPr>
            <p:cNvPr id="88090" name="五边形 12">
              <a:extLst>
                <a:ext uri="{FF2B5EF4-FFF2-40B4-BE49-F238E27FC236}">
                  <a16:creationId xmlns:a16="http://schemas.microsoft.com/office/drawing/2014/main" id="{98013763-4EC7-4EAC-A043-55A50C325E00}"/>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91" name="椭圆 3">
              <a:extLst>
                <a:ext uri="{FF2B5EF4-FFF2-40B4-BE49-F238E27FC236}">
                  <a16:creationId xmlns:a16="http://schemas.microsoft.com/office/drawing/2014/main" id="{B4DDBDE3-CE77-45A6-809A-B3050D72D1C1}"/>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92" name="TextBox 14">
              <a:extLst>
                <a:ext uri="{FF2B5EF4-FFF2-40B4-BE49-F238E27FC236}">
                  <a16:creationId xmlns:a16="http://schemas.microsoft.com/office/drawing/2014/main" id="{40EF78E2-4E4B-4AF4-811C-8A1BE27E8203}"/>
                </a:ext>
              </a:extLst>
            </p:cNvPr>
            <p:cNvSpPr txBox="1">
              <a:spLocks noChangeArrowheads="1"/>
            </p:cNvSpPr>
            <p:nvPr/>
          </p:nvSpPr>
          <p:spPr bwMode="auto">
            <a:xfrm>
              <a:off x="1928797" y="2428874"/>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非对称密码体制</a:t>
              </a:r>
            </a:p>
          </p:txBody>
        </p:sp>
      </p:grpSp>
      <p:sp>
        <p:nvSpPr>
          <p:cNvPr id="88069" name="五边形 17">
            <a:extLst>
              <a:ext uri="{FF2B5EF4-FFF2-40B4-BE49-F238E27FC236}">
                <a16:creationId xmlns:a16="http://schemas.microsoft.com/office/drawing/2014/main" id="{6FA2CE62-8B1D-42E9-8FBE-402BCD9F98BC}"/>
              </a:ext>
            </a:extLst>
          </p:cNvPr>
          <p:cNvSpPr>
            <a:spLocks noChangeArrowheads="1"/>
          </p:cNvSpPr>
          <p:nvPr/>
        </p:nvSpPr>
        <p:spPr bwMode="auto">
          <a:xfrm rot="10800000">
            <a:off x="2571750" y="1795463"/>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70" name="椭圆 18">
            <a:extLst>
              <a:ext uri="{FF2B5EF4-FFF2-40B4-BE49-F238E27FC236}">
                <a16:creationId xmlns:a16="http://schemas.microsoft.com/office/drawing/2014/main" id="{78D64D2E-D9C1-46DA-A171-0F17A7339D77}"/>
              </a:ext>
            </a:extLst>
          </p:cNvPr>
          <p:cNvSpPr>
            <a:spLocks noChangeArrowheads="1"/>
          </p:cNvSpPr>
          <p:nvPr/>
        </p:nvSpPr>
        <p:spPr bwMode="auto">
          <a:xfrm>
            <a:off x="2357438" y="1795463"/>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71" name="TextBox 19">
            <a:extLst>
              <a:ext uri="{FF2B5EF4-FFF2-40B4-BE49-F238E27FC236}">
                <a16:creationId xmlns:a16="http://schemas.microsoft.com/office/drawing/2014/main" id="{EE763C55-E5B9-4CEB-B500-D92B45997C58}"/>
              </a:ext>
            </a:extLst>
          </p:cNvPr>
          <p:cNvSpPr txBox="1">
            <a:spLocks noChangeArrowheads="1"/>
          </p:cNvSpPr>
          <p:nvPr/>
        </p:nvSpPr>
        <p:spPr bwMode="auto">
          <a:xfrm>
            <a:off x="2714625" y="1785938"/>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对称密码体制</a:t>
            </a:r>
          </a:p>
        </p:txBody>
      </p:sp>
      <p:sp>
        <p:nvSpPr>
          <p:cNvPr id="88072" name="五边形 21">
            <a:extLst>
              <a:ext uri="{FF2B5EF4-FFF2-40B4-BE49-F238E27FC236}">
                <a16:creationId xmlns:a16="http://schemas.microsoft.com/office/drawing/2014/main" id="{1ACD60F2-4AA7-473D-92B4-8C60086390F7}"/>
              </a:ext>
            </a:extLst>
          </p:cNvPr>
          <p:cNvSpPr>
            <a:spLocks noChangeArrowheads="1"/>
          </p:cNvSpPr>
          <p:nvPr/>
        </p:nvSpPr>
        <p:spPr bwMode="auto">
          <a:xfrm rot="10800000">
            <a:off x="2571750" y="2714625"/>
            <a:ext cx="4071938" cy="357188"/>
          </a:xfrm>
          <a:prstGeom prst="homePlate">
            <a:avLst>
              <a:gd name="adj" fmla="val 49980"/>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73" name="椭圆 22">
            <a:extLst>
              <a:ext uri="{FF2B5EF4-FFF2-40B4-BE49-F238E27FC236}">
                <a16:creationId xmlns:a16="http://schemas.microsoft.com/office/drawing/2014/main" id="{94697386-513A-4821-9EBB-0B47F3C50603}"/>
              </a:ext>
            </a:extLst>
          </p:cNvPr>
          <p:cNvSpPr>
            <a:spLocks noChangeArrowheads="1"/>
          </p:cNvSpPr>
          <p:nvPr/>
        </p:nvSpPr>
        <p:spPr bwMode="auto">
          <a:xfrm>
            <a:off x="2357438" y="2724150"/>
            <a:ext cx="357187" cy="357188"/>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18" name="TextBox 23">
            <a:extLst>
              <a:ext uri="{FF2B5EF4-FFF2-40B4-BE49-F238E27FC236}">
                <a16:creationId xmlns:a16="http://schemas.microsoft.com/office/drawing/2014/main" id="{4FC1158F-A0F2-4D4F-99EA-15B402522191}"/>
              </a:ext>
            </a:extLst>
          </p:cNvPr>
          <p:cNvSpPr txBox="1">
            <a:spLocks noChangeArrowheads="1"/>
          </p:cNvSpPr>
          <p:nvPr/>
        </p:nvSpPr>
        <p:spPr bwMode="auto">
          <a:xfrm>
            <a:off x="2714625" y="2714625"/>
            <a:ext cx="392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500" b="1">
                <a:solidFill>
                  <a:srgbClr val="FF0000"/>
                </a:solidFill>
                <a:latin typeface="黑体" panose="02010609060101010101" pitchFamily="49" charset="-122"/>
                <a:ea typeface="黑体" panose="02010609060101010101" pitchFamily="49" charset="-122"/>
              </a:rPr>
              <a:t>Hash</a:t>
            </a:r>
            <a:r>
              <a:rPr lang="zh-CN" altLang="en-US" sz="1500" b="1">
                <a:solidFill>
                  <a:srgbClr val="FF0000"/>
                </a:solidFill>
                <a:latin typeface="黑体" panose="02010609060101010101" pitchFamily="49" charset="-122"/>
                <a:ea typeface="黑体" panose="02010609060101010101" pitchFamily="49" charset="-122"/>
              </a:rPr>
              <a:t>函数与消息认证</a:t>
            </a:r>
          </a:p>
        </p:txBody>
      </p:sp>
      <p:grpSp>
        <p:nvGrpSpPr>
          <p:cNvPr id="88075" name="组合 24">
            <a:extLst>
              <a:ext uri="{FF2B5EF4-FFF2-40B4-BE49-F238E27FC236}">
                <a16:creationId xmlns:a16="http://schemas.microsoft.com/office/drawing/2014/main" id="{72EEB16E-EFE2-48A0-A90E-B9B9101EAD3B}"/>
              </a:ext>
            </a:extLst>
          </p:cNvPr>
          <p:cNvGrpSpPr>
            <a:grpSpLocks/>
          </p:cNvGrpSpPr>
          <p:nvPr/>
        </p:nvGrpSpPr>
        <p:grpSpPr bwMode="auto">
          <a:xfrm>
            <a:off x="2366963" y="3152775"/>
            <a:ext cx="4286250" cy="366713"/>
            <a:chOff x="1571604" y="2419350"/>
            <a:chExt cx="4286280" cy="366714"/>
          </a:xfrm>
        </p:grpSpPr>
        <p:sp>
          <p:nvSpPr>
            <p:cNvPr id="88087" name="五边形 25">
              <a:extLst>
                <a:ext uri="{FF2B5EF4-FFF2-40B4-BE49-F238E27FC236}">
                  <a16:creationId xmlns:a16="http://schemas.microsoft.com/office/drawing/2014/main" id="{41E79D63-BCA0-45FF-B0CC-E81FB39C6D39}"/>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88" name="椭圆 26">
              <a:extLst>
                <a:ext uri="{FF2B5EF4-FFF2-40B4-BE49-F238E27FC236}">
                  <a16:creationId xmlns:a16="http://schemas.microsoft.com/office/drawing/2014/main" id="{A4974B36-7AFC-48CF-AAFC-AC4F8FF5ECD7}"/>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89" name="TextBox 27">
              <a:extLst>
                <a:ext uri="{FF2B5EF4-FFF2-40B4-BE49-F238E27FC236}">
                  <a16:creationId xmlns:a16="http://schemas.microsoft.com/office/drawing/2014/main" id="{105894D6-01A1-44A5-AB4B-674978CD5633}"/>
                </a:ext>
              </a:extLst>
            </p:cNvPr>
            <p:cNvSpPr txBox="1">
              <a:spLocks noChangeArrowheads="1"/>
            </p:cNvSpPr>
            <p:nvPr/>
          </p:nvSpPr>
          <p:spPr bwMode="auto">
            <a:xfrm>
              <a:off x="1990693"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数字签名技术</a:t>
              </a:r>
            </a:p>
          </p:txBody>
        </p:sp>
      </p:grpSp>
      <p:sp>
        <p:nvSpPr>
          <p:cNvPr id="88076" name="五边形 29">
            <a:extLst>
              <a:ext uri="{FF2B5EF4-FFF2-40B4-BE49-F238E27FC236}">
                <a16:creationId xmlns:a16="http://schemas.microsoft.com/office/drawing/2014/main" id="{60BDA8BD-41ED-459F-A0A4-DB680048F03A}"/>
              </a:ext>
            </a:extLst>
          </p:cNvPr>
          <p:cNvSpPr>
            <a:spLocks noChangeArrowheads="1"/>
          </p:cNvSpPr>
          <p:nvPr/>
        </p:nvSpPr>
        <p:spPr bwMode="auto">
          <a:xfrm rot="10800000">
            <a:off x="257175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77" name="椭圆 30">
            <a:extLst>
              <a:ext uri="{FF2B5EF4-FFF2-40B4-BE49-F238E27FC236}">
                <a16:creationId xmlns:a16="http://schemas.microsoft.com/office/drawing/2014/main" id="{53FD6CD7-521A-4718-B5CC-EF57A7E1AF2F}"/>
              </a:ext>
            </a:extLst>
          </p:cNvPr>
          <p:cNvSpPr>
            <a:spLocks noChangeArrowheads="1"/>
          </p:cNvSpPr>
          <p:nvPr/>
        </p:nvSpPr>
        <p:spPr bwMode="auto">
          <a:xfrm>
            <a:off x="2357438" y="1366838"/>
            <a:ext cx="357187" cy="357187"/>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78" name="TextBox 24">
            <a:extLst>
              <a:ext uri="{FF2B5EF4-FFF2-40B4-BE49-F238E27FC236}">
                <a16:creationId xmlns:a16="http://schemas.microsoft.com/office/drawing/2014/main" id="{CC0C88D2-339C-4173-BC78-1ED69FC843AA}"/>
              </a:ext>
            </a:extLst>
          </p:cNvPr>
          <p:cNvSpPr txBox="1">
            <a:spLocks noChangeArrowheads="1"/>
          </p:cNvSpPr>
          <p:nvPr/>
        </p:nvSpPr>
        <p:spPr bwMode="auto">
          <a:xfrm>
            <a:off x="2714625" y="1357313"/>
            <a:ext cx="392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密码学概述</a:t>
            </a:r>
          </a:p>
        </p:txBody>
      </p:sp>
      <p:grpSp>
        <p:nvGrpSpPr>
          <p:cNvPr id="88079" name="组合 32">
            <a:extLst>
              <a:ext uri="{FF2B5EF4-FFF2-40B4-BE49-F238E27FC236}">
                <a16:creationId xmlns:a16="http://schemas.microsoft.com/office/drawing/2014/main" id="{0316FDDF-5422-493B-88DD-39132A84BE98}"/>
              </a:ext>
            </a:extLst>
          </p:cNvPr>
          <p:cNvGrpSpPr>
            <a:grpSpLocks/>
          </p:cNvGrpSpPr>
          <p:nvPr/>
        </p:nvGrpSpPr>
        <p:grpSpPr bwMode="auto">
          <a:xfrm>
            <a:off x="2357438" y="4071938"/>
            <a:ext cx="4286250" cy="366712"/>
            <a:chOff x="1571604" y="2419350"/>
            <a:chExt cx="4286311" cy="366714"/>
          </a:xfrm>
        </p:grpSpPr>
        <p:sp>
          <p:nvSpPr>
            <p:cNvPr id="88084" name="五边形 33">
              <a:extLst>
                <a:ext uri="{FF2B5EF4-FFF2-40B4-BE49-F238E27FC236}">
                  <a16:creationId xmlns:a16="http://schemas.microsoft.com/office/drawing/2014/main" id="{0FF6E929-FCFF-4AC4-8739-5D7681192BFC}"/>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85" name="椭圆 34">
              <a:extLst>
                <a:ext uri="{FF2B5EF4-FFF2-40B4-BE49-F238E27FC236}">
                  <a16:creationId xmlns:a16="http://schemas.microsoft.com/office/drawing/2014/main" id="{8D510533-3C64-4CCC-A2AE-CEF3103518D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86" name="TextBox 35">
              <a:extLst>
                <a:ext uri="{FF2B5EF4-FFF2-40B4-BE49-F238E27FC236}">
                  <a16:creationId xmlns:a16="http://schemas.microsoft.com/office/drawing/2014/main" id="{3FD49B52-273D-4EAA-9562-42AE441DF445}"/>
                </a:ext>
              </a:extLst>
            </p:cNvPr>
            <p:cNvSpPr txBox="1">
              <a:spLocks noChangeArrowheads="1"/>
            </p:cNvSpPr>
            <p:nvPr/>
          </p:nvSpPr>
          <p:spPr bwMode="auto">
            <a:xfrm>
              <a:off x="1928797" y="2419350"/>
              <a:ext cx="39291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本章小结</a:t>
              </a:r>
            </a:p>
          </p:txBody>
        </p:sp>
      </p:grpSp>
      <p:grpSp>
        <p:nvGrpSpPr>
          <p:cNvPr id="88080" name="组合 32">
            <a:extLst>
              <a:ext uri="{FF2B5EF4-FFF2-40B4-BE49-F238E27FC236}">
                <a16:creationId xmlns:a16="http://schemas.microsoft.com/office/drawing/2014/main" id="{E14B2E30-30C0-49F4-83D5-D1EDB6173C79}"/>
              </a:ext>
            </a:extLst>
          </p:cNvPr>
          <p:cNvGrpSpPr>
            <a:grpSpLocks/>
          </p:cNvGrpSpPr>
          <p:nvPr/>
        </p:nvGrpSpPr>
        <p:grpSpPr bwMode="auto">
          <a:xfrm>
            <a:off x="2357438" y="3643313"/>
            <a:ext cx="4286250" cy="366712"/>
            <a:chOff x="1571604" y="2419350"/>
            <a:chExt cx="4286310" cy="366714"/>
          </a:xfrm>
        </p:grpSpPr>
        <p:sp>
          <p:nvSpPr>
            <p:cNvPr id="88081" name="五边形 33">
              <a:extLst>
                <a:ext uri="{FF2B5EF4-FFF2-40B4-BE49-F238E27FC236}">
                  <a16:creationId xmlns:a16="http://schemas.microsoft.com/office/drawing/2014/main" id="{57BE1673-80B0-48DE-84D7-DD05E3F6C5E9}"/>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82" name="椭圆 34">
              <a:extLst>
                <a:ext uri="{FF2B5EF4-FFF2-40B4-BE49-F238E27FC236}">
                  <a16:creationId xmlns:a16="http://schemas.microsoft.com/office/drawing/2014/main" id="{DE686207-7757-4F47-A69D-492CEE91DB9B}"/>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endParaRPr lang="zh-CN" altLang="en-US" sz="1000" b="1">
                <a:latin typeface="Arial" panose="020B0604020202020204" pitchFamily="34" charset="0"/>
              </a:endParaRPr>
            </a:p>
          </p:txBody>
        </p:sp>
        <p:sp>
          <p:nvSpPr>
            <p:cNvPr id="88083" name="TextBox 35">
              <a:extLst>
                <a:ext uri="{FF2B5EF4-FFF2-40B4-BE49-F238E27FC236}">
                  <a16:creationId xmlns:a16="http://schemas.microsoft.com/office/drawing/2014/main" id="{0DDFE7F7-0679-453D-97C3-25355B188B07}"/>
                </a:ext>
              </a:extLst>
            </p:cNvPr>
            <p:cNvSpPr txBox="1">
              <a:spLocks noChangeArrowheads="1"/>
            </p:cNvSpPr>
            <p:nvPr/>
          </p:nvSpPr>
          <p:spPr bwMode="auto">
            <a:xfrm>
              <a:off x="2000235" y="2419350"/>
              <a:ext cx="38576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zh-CN" altLang="en-US" sz="1500" b="1">
                  <a:latin typeface="黑体" panose="02010609060101010101" pitchFamily="49" charset="-122"/>
                  <a:ea typeface="黑体" panose="02010609060101010101" pitchFamily="49" charset="-122"/>
                </a:rPr>
                <a:t>密钥管理技术</a:t>
              </a:r>
            </a:p>
          </p:txBody>
        </p:sp>
      </p:gr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iterate type="lt">
                                    <p:tmPct val="0"/>
                                  </p:iterate>
                                  <p:childTnLst>
                                    <p:animClr clrSpc="rgb" dir="cw">
                                      <p:cBhvr override="childStyle">
                                        <p:cTn id="6" dur="500" fill="hold"/>
                                        <p:tgtEl>
                                          <p:spTgt spid="18">
                                            <p:txEl>
                                              <p:pRg st="0" end="0"/>
                                            </p:txEl>
                                          </p:spTgt>
                                        </p:tgtEl>
                                        <p:attrNameLst>
                                          <p:attrName>style.color</p:attrName>
                                        </p:attrNameLst>
                                      </p:cBhvr>
                                      <p:to>
                                        <a:srgbClr val="CC0000"/>
                                      </p:to>
                                    </p:animClr>
                                  </p:childTnLst>
                                </p:cTn>
                              </p:par>
                              <p:par>
                                <p:cTn id="7" presetID="15" presetClass="emph" presetSubtype="0" nodeType="withEffect">
                                  <p:stCondLst>
                                    <p:cond delay="0"/>
                                  </p:stCondLst>
                                  <p:iterate type="lt">
                                    <p:tmAbs val="25"/>
                                  </p:iterate>
                                  <p:childTnLst>
                                    <p:set>
                                      <p:cBhvr override="childStyle">
                                        <p:cTn id="8" dur="indefinite"/>
                                        <p:tgtEl>
                                          <p:spTgt spid="18">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892B346-3551-4233-B3EE-004F2194DCE1}"/>
              </a:ext>
            </a:extLst>
          </p:cNvPr>
          <p:cNvSpPr>
            <a:spLocks noGrp="1"/>
          </p:cNvSpPr>
          <p:nvPr>
            <p:ph type="title"/>
          </p:nvPr>
        </p:nvSpPr>
        <p:spPr>
          <a:xfrm>
            <a:off x="1857356" y="928676"/>
            <a:ext cx="6143668" cy="1021556"/>
          </a:xfrm>
        </p:spPr>
        <p:txBody>
          <a:bodyPr/>
          <a:lstStyle/>
          <a:p>
            <a:pPr>
              <a:defRPr/>
            </a:pPr>
            <a:r>
              <a:rPr lang="en-US" dirty="0">
                <a:latin typeface="Cambria Math" pitchFamily="18" charset="0"/>
                <a:ea typeface="Cambria Math" pitchFamily="18" charset="0"/>
              </a:rPr>
              <a:t>4.4</a:t>
            </a:r>
            <a:r>
              <a:rPr lang="en-US" dirty="0"/>
              <a:t>  </a:t>
            </a:r>
            <a:r>
              <a:rPr lang="en-US" altLang="en-US" dirty="0">
                <a:latin typeface="Cambria Math" pitchFamily="18" charset="0"/>
                <a:ea typeface="Cambria Math" pitchFamily="18" charset="0"/>
              </a:rPr>
              <a:t>Hash</a:t>
            </a:r>
            <a:r>
              <a:rPr altLang="en-US" dirty="0"/>
              <a:t>函数与消息认证</a:t>
            </a:r>
            <a:br>
              <a:rPr altLang="en-US" dirty="0"/>
            </a:br>
            <a:endParaRPr altLang="en-US" dirty="0"/>
          </a:p>
        </p:txBody>
      </p:sp>
      <p:sp>
        <p:nvSpPr>
          <p:cNvPr id="90115" name="矩形 3">
            <a:extLst>
              <a:ext uri="{FF2B5EF4-FFF2-40B4-BE49-F238E27FC236}">
                <a16:creationId xmlns:a16="http://schemas.microsoft.com/office/drawing/2014/main" id="{D2579BF7-2FF3-4401-B670-7E5A5A2164CE}"/>
              </a:ext>
            </a:extLst>
          </p:cNvPr>
          <p:cNvSpPr>
            <a:spLocks noChangeArrowheads="1"/>
          </p:cNvSpPr>
          <p:nvPr/>
        </p:nvSpPr>
        <p:spPr bwMode="auto">
          <a:xfrm>
            <a:off x="2643188" y="1928813"/>
            <a:ext cx="44291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4.4.1   Hash</a:t>
            </a:r>
            <a:r>
              <a:rPr lang="zh-CN" altLang="en-US" sz="2000" b="1">
                <a:latin typeface="Comic Sans MS" panose="030F0702030302020204" pitchFamily="66" charset="0"/>
                <a:ea typeface="黑体" panose="02010609060101010101" pitchFamily="49" charset="-122"/>
                <a:cs typeface="Arial" panose="020B0604020202020204" pitchFamily="34" charset="0"/>
              </a:rPr>
              <a:t>函数的基本概念和原理</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4.4.2  </a:t>
            </a:r>
            <a:r>
              <a:rPr lang="zh-CN" altLang="en-US" sz="2000" b="1">
                <a:latin typeface="Comic Sans MS" panose="030F0702030302020204" pitchFamily="66" charset="0"/>
                <a:ea typeface="黑体" panose="02010609060101010101" pitchFamily="49" charset="-122"/>
                <a:cs typeface="Arial" panose="020B0604020202020204" pitchFamily="34" charset="0"/>
              </a:rPr>
              <a:t>典型的</a:t>
            </a:r>
            <a:r>
              <a:rPr lang="en-US" altLang="zh-CN" sz="2000" b="1">
                <a:latin typeface="Comic Sans MS" panose="030F0702030302020204" pitchFamily="66" charset="0"/>
                <a:ea typeface="黑体" panose="02010609060101010101" pitchFamily="49" charset="-122"/>
                <a:cs typeface="Arial" panose="020B0604020202020204" pitchFamily="34" charset="0"/>
              </a:rPr>
              <a:t>Hash</a:t>
            </a:r>
            <a:r>
              <a:rPr lang="zh-CN" altLang="en-US" sz="2000" b="1">
                <a:latin typeface="Comic Sans MS" panose="030F0702030302020204" pitchFamily="66" charset="0"/>
                <a:ea typeface="黑体" panose="02010609060101010101" pitchFamily="49" charset="-122"/>
                <a:cs typeface="Arial" panose="020B0604020202020204" pitchFamily="34" charset="0"/>
              </a:rPr>
              <a:t>算法</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ClrTx/>
              <a:buSzPct val="80000"/>
              <a:buFontTx/>
              <a:buNone/>
            </a:pPr>
            <a:r>
              <a:rPr lang="en-US" altLang="zh-CN" sz="2000" b="1">
                <a:latin typeface="Comic Sans MS" panose="030F0702030302020204" pitchFamily="66" charset="0"/>
                <a:ea typeface="黑体" panose="02010609060101010101" pitchFamily="49" charset="-122"/>
                <a:cs typeface="Arial" panose="020B0604020202020204" pitchFamily="34" charset="0"/>
              </a:rPr>
              <a:t>4.2.3  </a:t>
            </a:r>
            <a:r>
              <a:rPr lang="zh-CN" altLang="en-US" sz="2000" b="1">
                <a:latin typeface="Comic Sans MS" panose="030F0702030302020204" pitchFamily="66" charset="0"/>
                <a:ea typeface="黑体" panose="02010609060101010101" pitchFamily="49" charset="-122"/>
                <a:cs typeface="Arial" panose="020B0604020202020204" pitchFamily="34" charset="0"/>
              </a:rPr>
              <a:t>消息认证技术</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89DC9D-E40A-4BB6-8FA5-B136737FA5AB}"/>
              </a:ext>
            </a:extLst>
          </p:cNvPr>
          <p:cNvSpPr>
            <a:spLocks noGrp="1"/>
          </p:cNvSpPr>
          <p:nvPr>
            <p:ph type="title"/>
          </p:nvPr>
        </p:nvSpPr>
        <p:spPr>
          <a:xfrm>
            <a:off x="285720" y="58316"/>
            <a:ext cx="2000245" cy="857250"/>
          </a:xfrm>
        </p:spPr>
        <p:txBody>
          <a:bodyPr/>
          <a:lstStyle/>
          <a:p>
            <a:pPr>
              <a:defRPr/>
            </a:pPr>
            <a:r>
              <a:rPr altLang="en-US" dirty="0"/>
              <a:t>简介</a:t>
            </a:r>
          </a:p>
        </p:txBody>
      </p:sp>
      <p:sp>
        <p:nvSpPr>
          <p:cNvPr id="91139" name="内容占位符 4">
            <a:extLst>
              <a:ext uri="{FF2B5EF4-FFF2-40B4-BE49-F238E27FC236}">
                <a16:creationId xmlns:a16="http://schemas.microsoft.com/office/drawing/2014/main" id="{92C0038B-407E-466E-B2EF-74D7438F0430}"/>
              </a:ext>
            </a:extLst>
          </p:cNvPr>
          <p:cNvSpPr>
            <a:spLocks noGrp="1" noChangeArrowheads="1"/>
          </p:cNvSpPr>
          <p:nvPr>
            <p:ph idx="1"/>
          </p:nvPr>
        </p:nvSpPr>
        <p:spPr>
          <a:xfrm>
            <a:off x="179388" y="842963"/>
            <a:ext cx="8964612" cy="3522662"/>
          </a:xfrm>
        </p:spPr>
        <p:txBody>
          <a:bodyPr/>
          <a:lstStyle/>
          <a:p>
            <a:r>
              <a:rPr lang="zh-CN" altLang="zh-CN" b="1" dirty="0"/>
              <a:t>随着网络应用的不断发展，信息安全除了要保障</a:t>
            </a:r>
            <a:r>
              <a:rPr lang="zh-CN" altLang="zh-CN" b="1" u="sng" dirty="0"/>
              <a:t>信息的机密性</a:t>
            </a:r>
            <a:r>
              <a:rPr lang="zh-CN" altLang="zh-CN" b="1" dirty="0"/>
              <a:t>外，还要保障信息在存储、使用、传输过程中不被非法篡改，即</a:t>
            </a:r>
            <a:r>
              <a:rPr lang="zh-CN" altLang="zh-CN" b="1" u="sng" dirty="0"/>
              <a:t>信息的完整性</a:t>
            </a:r>
            <a:endParaRPr lang="en-US" altLang="zh-CN" b="1" u="sng" dirty="0"/>
          </a:p>
          <a:p>
            <a:r>
              <a:rPr lang="en-US" altLang="zh-CN" b="1" dirty="0">
                <a:solidFill>
                  <a:srgbClr val="0033CC"/>
                </a:solidFill>
              </a:rPr>
              <a:t>Hash</a:t>
            </a:r>
            <a:r>
              <a:rPr lang="zh-CN" altLang="zh-CN" b="1" dirty="0">
                <a:solidFill>
                  <a:srgbClr val="0033CC"/>
                </a:solidFill>
              </a:rPr>
              <a:t>函数</a:t>
            </a:r>
            <a:endParaRPr lang="en-US" altLang="zh-CN" b="1" dirty="0">
              <a:solidFill>
                <a:srgbClr val="0033CC"/>
              </a:solidFill>
            </a:endParaRPr>
          </a:p>
          <a:p>
            <a:pPr lvl="1"/>
            <a:r>
              <a:rPr lang="zh-CN" altLang="zh-CN" b="1" dirty="0">
                <a:solidFill>
                  <a:srgbClr val="FF0000"/>
                </a:solidFill>
              </a:rPr>
              <a:t>可以将</a:t>
            </a:r>
            <a:r>
              <a:rPr lang="zh-CN" altLang="zh-CN" b="1" u="sng" dirty="0">
                <a:solidFill>
                  <a:srgbClr val="0033CC"/>
                </a:solidFill>
              </a:rPr>
              <a:t>“任意长度”的</a:t>
            </a:r>
            <a:r>
              <a:rPr lang="zh-CN" altLang="zh-CN" b="1" dirty="0">
                <a:solidFill>
                  <a:srgbClr val="0033CC"/>
                </a:solidFill>
              </a:rPr>
              <a:t>输入</a:t>
            </a:r>
            <a:r>
              <a:rPr lang="zh-CN" altLang="zh-CN" b="1" dirty="0">
                <a:solidFill>
                  <a:srgbClr val="FF0000"/>
                </a:solidFill>
              </a:rPr>
              <a:t>经过变换以后得到</a:t>
            </a:r>
            <a:r>
              <a:rPr lang="zh-CN" altLang="zh-CN" b="1" u="sng" dirty="0">
                <a:solidFill>
                  <a:srgbClr val="0033CC"/>
                </a:solidFill>
              </a:rPr>
              <a:t>固定长度的</a:t>
            </a:r>
            <a:r>
              <a:rPr lang="zh-CN" altLang="zh-CN" b="1" dirty="0">
                <a:solidFill>
                  <a:srgbClr val="0033CC"/>
                </a:solidFill>
              </a:rPr>
              <a:t>输出，</a:t>
            </a:r>
            <a:r>
              <a:rPr lang="zh-CN" altLang="en-US" b="1" dirty="0">
                <a:solidFill>
                  <a:srgbClr val="0033CC"/>
                </a:solidFill>
              </a:rPr>
              <a:t>这个输出</a:t>
            </a:r>
            <a:r>
              <a:rPr lang="zh-CN" altLang="zh-CN" b="1" dirty="0">
                <a:solidFill>
                  <a:srgbClr val="0033CC"/>
                </a:solidFill>
              </a:rPr>
              <a:t>也称为</a:t>
            </a:r>
            <a:r>
              <a:rPr lang="zh-CN" altLang="zh-CN" b="1" dirty="0">
                <a:solidFill>
                  <a:srgbClr val="FF0000"/>
                </a:solidFill>
              </a:rPr>
              <a:t>消息摘要</a:t>
            </a:r>
            <a:r>
              <a:rPr lang="zh-CN" altLang="en-US" b="1" dirty="0">
                <a:solidFill>
                  <a:srgbClr val="FF0000"/>
                </a:solidFill>
              </a:rPr>
              <a:t>；</a:t>
            </a:r>
            <a:endParaRPr lang="en-US" altLang="zh-CN" b="1" dirty="0">
              <a:solidFill>
                <a:srgbClr val="FF0000"/>
              </a:solidFill>
            </a:endParaRPr>
          </a:p>
          <a:p>
            <a:pPr lvl="1"/>
            <a:r>
              <a:rPr lang="zh-CN" altLang="en-US" b="1" dirty="0">
                <a:solidFill>
                  <a:srgbClr val="FF0000"/>
                </a:solidFill>
              </a:rPr>
              <a:t>输入</a:t>
            </a:r>
            <a:r>
              <a:rPr lang="zh-CN" altLang="en-US" b="1" u="sng" dirty="0">
                <a:solidFill>
                  <a:srgbClr val="FF0000"/>
                </a:solidFill>
              </a:rPr>
              <a:t>改变</a:t>
            </a:r>
            <a:r>
              <a:rPr lang="en-US" altLang="zh-CN" b="1" u="sng" dirty="0">
                <a:solidFill>
                  <a:srgbClr val="FF0000"/>
                </a:solidFill>
              </a:rPr>
              <a:t>1bit</a:t>
            </a:r>
            <a:r>
              <a:rPr lang="zh-CN" altLang="en-US" b="1" dirty="0">
                <a:solidFill>
                  <a:srgbClr val="FF0000"/>
                </a:solidFill>
              </a:rPr>
              <a:t>，输出都会</a:t>
            </a:r>
            <a:r>
              <a:rPr lang="zh-CN" altLang="en-US" b="1" u="sng" dirty="0">
                <a:solidFill>
                  <a:srgbClr val="FF0000"/>
                </a:solidFill>
              </a:rPr>
              <a:t>“不可预测”地改变</a:t>
            </a:r>
            <a:r>
              <a:rPr lang="zh-CN" altLang="en-US" b="1" dirty="0">
                <a:solidFill>
                  <a:srgbClr val="FF0000"/>
                </a:solidFill>
              </a:rPr>
              <a:t>；</a:t>
            </a:r>
            <a:endParaRPr lang="en-US" altLang="zh-CN" b="1" dirty="0">
              <a:solidFill>
                <a:srgbClr val="FF0000"/>
              </a:solidFill>
            </a:endParaRPr>
          </a:p>
          <a:p>
            <a:pPr lvl="1"/>
            <a:endParaRPr lang="en-US" altLang="zh-CN" b="1" dirty="0">
              <a:solidFill>
                <a:srgbClr val="0033CC"/>
              </a:solidFill>
            </a:endParaRPr>
          </a:p>
          <a:p>
            <a:r>
              <a:rPr lang="en-US" altLang="zh-CN" b="1" dirty="0"/>
              <a:t>Hash</a:t>
            </a:r>
            <a:r>
              <a:rPr lang="zh-CN" altLang="zh-CN" b="1" dirty="0"/>
              <a:t>函数也称散列函数、哈希函数、杂凑函数等，是密码学的一个重要分支。</a:t>
            </a:r>
            <a:r>
              <a:rPr lang="en-US" altLang="zh-CN" b="1" dirty="0">
                <a:solidFill>
                  <a:srgbClr val="0033CC"/>
                </a:solidFill>
              </a:rPr>
              <a:t>Hash</a:t>
            </a:r>
            <a:r>
              <a:rPr lang="zh-CN" altLang="zh-CN" b="1" dirty="0">
                <a:solidFill>
                  <a:srgbClr val="0033CC"/>
                </a:solidFill>
              </a:rPr>
              <a:t>函数</a:t>
            </a:r>
            <a:r>
              <a:rPr lang="zh-CN" altLang="zh-CN" b="1" dirty="0">
                <a:solidFill>
                  <a:srgbClr val="FF0000"/>
                </a:solidFill>
              </a:rPr>
              <a:t>可以看作是一种</a:t>
            </a:r>
            <a:r>
              <a:rPr lang="zh-CN" altLang="zh-CN" b="1" dirty="0">
                <a:solidFill>
                  <a:srgbClr val="0033CC"/>
                </a:solidFill>
              </a:rPr>
              <a:t>单向密码体制</a:t>
            </a:r>
            <a:r>
              <a:rPr lang="zh-CN" altLang="en-US" b="1" dirty="0">
                <a:solidFill>
                  <a:srgbClr val="FF0000"/>
                </a:solidFill>
              </a:rPr>
              <a:t>（</a:t>
            </a:r>
            <a:r>
              <a:rPr lang="zh-CN" altLang="zh-CN" b="1" dirty="0">
                <a:solidFill>
                  <a:srgbClr val="FF0000"/>
                </a:solidFill>
              </a:rPr>
              <a:t>即它是一个从明文到密文的不可逆映射，即只有加密过程，不能解密</a:t>
            </a:r>
            <a:r>
              <a:rPr lang="zh-CN" altLang="en-US" b="1" dirty="0">
                <a:solidFill>
                  <a:srgbClr val="FF0000"/>
                </a:solidFill>
              </a:rPr>
              <a:t>）</a:t>
            </a:r>
            <a:endParaRPr lang="en-US" altLang="zh-CN" b="1" dirty="0">
              <a:solidFill>
                <a:srgbClr val="FF0000"/>
              </a:solidFill>
            </a:endParaRPr>
          </a:p>
          <a:p>
            <a:r>
              <a:rPr lang="zh-CN" altLang="zh-CN" b="1" dirty="0">
                <a:solidFill>
                  <a:srgbClr val="0033CC"/>
                </a:solidFill>
              </a:rPr>
              <a:t>消息摘要</a:t>
            </a:r>
            <a:r>
              <a:rPr lang="en-US" altLang="zh-CN" b="1" dirty="0">
                <a:solidFill>
                  <a:srgbClr val="0033CC"/>
                </a:solidFill>
              </a:rPr>
              <a:t>HASH</a:t>
            </a:r>
            <a:r>
              <a:rPr lang="zh-CN" altLang="zh-CN" b="1" dirty="0">
                <a:solidFill>
                  <a:srgbClr val="FF0000"/>
                </a:solidFill>
              </a:rPr>
              <a:t>能够用于完成</a:t>
            </a:r>
            <a:r>
              <a:rPr lang="zh-CN" altLang="zh-CN" b="1" dirty="0">
                <a:solidFill>
                  <a:srgbClr val="0033CC"/>
                </a:solidFill>
              </a:rPr>
              <a:t>消息的认证功能</a:t>
            </a:r>
            <a:r>
              <a:rPr lang="zh-CN" altLang="zh-CN" b="1" dirty="0">
                <a:solidFill>
                  <a:srgbClr val="E46C0A"/>
                </a:solidFill>
              </a:rPr>
              <a:t>，</a:t>
            </a:r>
            <a:r>
              <a:rPr lang="zh-CN" altLang="zh-CN" b="1" dirty="0">
                <a:solidFill>
                  <a:srgbClr val="0033CC"/>
                </a:solidFill>
              </a:rPr>
              <a:t>消息认证</a:t>
            </a:r>
            <a:r>
              <a:rPr lang="en-US" altLang="zh-CN" b="1" dirty="0">
                <a:solidFill>
                  <a:srgbClr val="0033CC"/>
                </a:solidFill>
              </a:rPr>
              <a:t>MAC</a:t>
            </a:r>
            <a:r>
              <a:rPr lang="zh-CN" altLang="zh-CN" b="1" dirty="0">
                <a:solidFill>
                  <a:srgbClr val="FF0000"/>
                </a:solidFill>
              </a:rPr>
              <a:t>是保证</a:t>
            </a:r>
            <a:r>
              <a:rPr lang="zh-CN" altLang="zh-CN" b="1" dirty="0">
                <a:solidFill>
                  <a:srgbClr val="0033CC"/>
                </a:solidFill>
              </a:rPr>
              <a:t>信息完整性的</a:t>
            </a:r>
            <a:r>
              <a:rPr lang="zh-CN" altLang="zh-CN" b="1" dirty="0">
                <a:solidFill>
                  <a:srgbClr val="FF0000"/>
                </a:solidFill>
              </a:rPr>
              <a:t>重要措施</a:t>
            </a:r>
            <a:endParaRPr lang="en-US" altLang="zh-CN" b="1" dirty="0">
              <a:solidFill>
                <a:srgbClr val="E46C0A"/>
              </a:solidFill>
            </a:endParaRPr>
          </a:p>
          <a:p>
            <a:endParaRPr lang="zh-CN" altLang="en-US" b="1" dirty="0"/>
          </a:p>
        </p:txBody>
      </p:sp>
      <p:sp>
        <p:nvSpPr>
          <p:cNvPr id="5" name="标题 3">
            <a:extLst>
              <a:ext uri="{FF2B5EF4-FFF2-40B4-BE49-F238E27FC236}">
                <a16:creationId xmlns:a16="http://schemas.microsoft.com/office/drawing/2014/main" id="{F9E3E42A-F8DE-4998-A029-974CAF0CE487}"/>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91141" name="矩形 5">
            <a:extLst>
              <a:ext uri="{FF2B5EF4-FFF2-40B4-BE49-F238E27FC236}">
                <a16:creationId xmlns:a16="http://schemas.microsoft.com/office/drawing/2014/main" id="{6CB848A5-6276-4C05-A66B-3C78FFC15798}"/>
              </a:ext>
            </a:extLst>
          </p:cNvPr>
          <p:cNvSpPr>
            <a:spLocks noChangeArrowheads="1"/>
          </p:cNvSpPr>
          <p:nvPr/>
        </p:nvSpPr>
        <p:spPr bwMode="auto">
          <a:xfrm>
            <a:off x="755650" y="2716213"/>
            <a:ext cx="6948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latin typeface="Arial" panose="020B0604020202020204" pitchFamily="34" charset="0"/>
              </a:rPr>
              <a:t>this is a test   	</a:t>
            </a:r>
            <a:r>
              <a:rPr lang="en-US" altLang="zh-CN" sz="1000" b="1">
                <a:solidFill>
                  <a:srgbClr val="FF0000"/>
                </a:solidFill>
                <a:latin typeface="Arial" panose="020B0604020202020204" pitchFamily="34" charset="0"/>
              </a:rPr>
              <a:t>-SHA256</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solidFill>
                  <a:srgbClr val="FF0000"/>
                </a:solidFill>
                <a:latin typeface="Arial" panose="020B0604020202020204" pitchFamily="34" charset="0"/>
              </a:rPr>
              <a:t>  </a:t>
            </a:r>
            <a:r>
              <a:rPr lang="en-US" altLang="zh-CN" sz="1000" b="1">
                <a:latin typeface="Arial" panose="020B0604020202020204" pitchFamily="34" charset="0"/>
              </a:rPr>
              <a:t>	2E99758548972A8E8822AD47FA1017FF72F06F3FF6A016851F45C398732BC50C</a:t>
            </a:r>
            <a:endParaRPr lang="zh-CN" altLang="zh-CN" sz="1000" b="1">
              <a:latin typeface="Arial" panose="020B0604020202020204" pitchFamily="34" charset="0"/>
            </a:endParaRPr>
          </a:p>
          <a:p>
            <a:pPr>
              <a:lnSpc>
                <a:spcPct val="100000"/>
              </a:lnSpc>
              <a:buClrTx/>
              <a:buFontTx/>
              <a:buNone/>
            </a:pPr>
            <a:r>
              <a:rPr lang="en-US" altLang="zh-CN" sz="1000" b="1">
                <a:latin typeface="Arial" panose="020B0604020202020204" pitchFamily="34" charset="0"/>
              </a:rPr>
              <a:t>this is a test! 	</a:t>
            </a:r>
            <a:r>
              <a:rPr lang="en-US" altLang="zh-CN" sz="1000" b="1">
                <a:solidFill>
                  <a:srgbClr val="FF0000"/>
                </a:solidFill>
                <a:latin typeface="Arial" panose="020B0604020202020204" pitchFamily="34" charset="0"/>
              </a:rPr>
              <a:t>-SHA256</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latin typeface="Arial" panose="020B0604020202020204" pitchFamily="34" charset="0"/>
              </a:rPr>
              <a:t>	CA7F87917E4F5029F81EC74D6711F1C587DCA0FE91EC82B87BB77AEB15E6566D</a:t>
            </a:r>
            <a:endParaRPr lang="zh-CN" altLang="zh-CN" sz="1000" b="1">
              <a:latin typeface="Arial" panose="020B0604020202020204" pitchFamily="34" charset="0"/>
            </a:endParaRPr>
          </a:p>
        </p:txBody>
      </p:sp>
    </p:spTree>
  </p:cSld>
  <p:clrMapOvr>
    <a:masterClrMapping/>
  </p:clrMapOvr>
  <p:transition spd="med">
    <p:randomBar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49D9F6A-ED31-4A80-9AD3-D803486DEA89}"/>
              </a:ext>
            </a:extLst>
          </p:cNvPr>
          <p:cNvSpPr>
            <a:spLocks noGrp="1"/>
          </p:cNvSpPr>
          <p:nvPr>
            <p:ph type="title"/>
          </p:nvPr>
        </p:nvSpPr>
        <p:spPr>
          <a:xfrm>
            <a:off x="285720" y="58316"/>
            <a:ext cx="2000245" cy="857250"/>
          </a:xfrm>
        </p:spPr>
        <p:txBody>
          <a:bodyPr/>
          <a:lstStyle/>
          <a:p>
            <a:pPr>
              <a:defRPr/>
            </a:pPr>
            <a:r>
              <a:rPr altLang="en-US" dirty="0"/>
              <a:t>简介</a:t>
            </a:r>
          </a:p>
        </p:txBody>
      </p:sp>
      <p:sp>
        <p:nvSpPr>
          <p:cNvPr id="92163" name="内容占位符 4">
            <a:extLst>
              <a:ext uri="{FF2B5EF4-FFF2-40B4-BE49-F238E27FC236}">
                <a16:creationId xmlns:a16="http://schemas.microsoft.com/office/drawing/2014/main" id="{9647E003-379E-4268-8BC6-B2505BD87893}"/>
              </a:ext>
            </a:extLst>
          </p:cNvPr>
          <p:cNvSpPr>
            <a:spLocks noGrp="1" noChangeArrowheads="1"/>
          </p:cNvSpPr>
          <p:nvPr>
            <p:ph idx="1"/>
          </p:nvPr>
        </p:nvSpPr>
        <p:spPr>
          <a:xfrm>
            <a:off x="179388" y="842963"/>
            <a:ext cx="8856662" cy="3522662"/>
          </a:xfrm>
        </p:spPr>
        <p:txBody>
          <a:bodyPr/>
          <a:lstStyle/>
          <a:p>
            <a:r>
              <a:rPr lang="zh-CN" altLang="zh-CN" b="1" dirty="0"/>
              <a:t>随着网络应用的不断发展，信息安全除了要保障信息的机密性外，还要保障信息在存储、使用、传输过程中不被非法篡改，即信息的完整性</a:t>
            </a:r>
            <a:endParaRPr lang="en-US" altLang="zh-CN" b="1" dirty="0"/>
          </a:p>
          <a:p>
            <a:r>
              <a:rPr lang="en-US" altLang="zh-CN" b="1" dirty="0">
                <a:solidFill>
                  <a:srgbClr val="0033CC"/>
                </a:solidFill>
              </a:rPr>
              <a:t>Hash</a:t>
            </a:r>
            <a:r>
              <a:rPr lang="zh-CN" altLang="zh-CN" b="1" dirty="0">
                <a:solidFill>
                  <a:srgbClr val="0033CC"/>
                </a:solidFill>
              </a:rPr>
              <a:t>函数</a:t>
            </a:r>
            <a:endParaRPr lang="en-US" altLang="zh-CN" b="1" dirty="0">
              <a:solidFill>
                <a:srgbClr val="0033CC"/>
              </a:solidFill>
            </a:endParaRPr>
          </a:p>
          <a:p>
            <a:pPr lvl="1"/>
            <a:r>
              <a:rPr lang="zh-CN" altLang="zh-CN" b="1" dirty="0">
                <a:solidFill>
                  <a:srgbClr val="FF0000"/>
                </a:solidFill>
              </a:rPr>
              <a:t>可以将</a:t>
            </a:r>
            <a:r>
              <a:rPr lang="zh-CN" altLang="zh-CN" b="1" u="sng" dirty="0">
                <a:solidFill>
                  <a:srgbClr val="0033CC"/>
                </a:solidFill>
              </a:rPr>
              <a:t>“任意长度”的</a:t>
            </a:r>
            <a:r>
              <a:rPr lang="zh-CN" altLang="zh-CN" b="1" dirty="0">
                <a:solidFill>
                  <a:srgbClr val="0033CC"/>
                </a:solidFill>
              </a:rPr>
              <a:t>输入</a:t>
            </a:r>
            <a:r>
              <a:rPr lang="zh-CN" altLang="zh-CN" b="1" dirty="0">
                <a:solidFill>
                  <a:srgbClr val="FF0000"/>
                </a:solidFill>
              </a:rPr>
              <a:t>经过变换以后得到</a:t>
            </a:r>
            <a:r>
              <a:rPr lang="zh-CN" altLang="zh-CN" b="1" u="sng" dirty="0">
                <a:solidFill>
                  <a:srgbClr val="0033CC"/>
                </a:solidFill>
              </a:rPr>
              <a:t>固定长度的</a:t>
            </a:r>
            <a:r>
              <a:rPr lang="zh-CN" altLang="zh-CN" b="1" dirty="0">
                <a:solidFill>
                  <a:srgbClr val="0033CC"/>
                </a:solidFill>
              </a:rPr>
              <a:t>输出，</a:t>
            </a:r>
            <a:r>
              <a:rPr lang="zh-CN" altLang="en-US" b="1" dirty="0">
                <a:solidFill>
                  <a:srgbClr val="0033CC"/>
                </a:solidFill>
              </a:rPr>
              <a:t>这个输出</a:t>
            </a:r>
            <a:r>
              <a:rPr lang="zh-CN" altLang="zh-CN" b="1" dirty="0">
                <a:solidFill>
                  <a:srgbClr val="0033CC"/>
                </a:solidFill>
              </a:rPr>
              <a:t>也称为</a:t>
            </a:r>
            <a:r>
              <a:rPr lang="zh-CN" altLang="zh-CN" b="1" dirty="0">
                <a:solidFill>
                  <a:srgbClr val="FF0000"/>
                </a:solidFill>
              </a:rPr>
              <a:t>消息摘要</a:t>
            </a:r>
            <a:r>
              <a:rPr lang="zh-CN" altLang="en-US" b="1" dirty="0">
                <a:solidFill>
                  <a:srgbClr val="FF0000"/>
                </a:solidFill>
              </a:rPr>
              <a:t>；</a:t>
            </a:r>
            <a:endParaRPr lang="en-US" altLang="zh-CN" b="1" dirty="0">
              <a:solidFill>
                <a:srgbClr val="FF0000"/>
              </a:solidFill>
            </a:endParaRPr>
          </a:p>
          <a:p>
            <a:pPr lvl="1"/>
            <a:r>
              <a:rPr lang="zh-CN" altLang="en-US" b="1" dirty="0">
                <a:solidFill>
                  <a:srgbClr val="FF0000"/>
                </a:solidFill>
              </a:rPr>
              <a:t>输入</a:t>
            </a:r>
            <a:r>
              <a:rPr lang="zh-CN" altLang="en-US" b="1" u="sng" dirty="0">
                <a:solidFill>
                  <a:srgbClr val="FF0000"/>
                </a:solidFill>
              </a:rPr>
              <a:t>改变</a:t>
            </a:r>
            <a:r>
              <a:rPr lang="en-US" altLang="zh-CN" b="1" u="sng" dirty="0">
                <a:solidFill>
                  <a:srgbClr val="FF0000"/>
                </a:solidFill>
              </a:rPr>
              <a:t>1bit</a:t>
            </a:r>
            <a:r>
              <a:rPr lang="zh-CN" altLang="en-US" b="1" dirty="0">
                <a:solidFill>
                  <a:srgbClr val="FF0000"/>
                </a:solidFill>
              </a:rPr>
              <a:t>，输出都会</a:t>
            </a:r>
            <a:r>
              <a:rPr lang="zh-CN" altLang="en-US" b="1" u="sng" dirty="0">
                <a:solidFill>
                  <a:srgbClr val="FF0000"/>
                </a:solidFill>
              </a:rPr>
              <a:t>“不可预测”地改变</a:t>
            </a:r>
            <a:r>
              <a:rPr lang="zh-CN" altLang="en-US" b="1" dirty="0">
                <a:solidFill>
                  <a:srgbClr val="FF0000"/>
                </a:solidFill>
              </a:rPr>
              <a:t>；</a:t>
            </a:r>
            <a:endParaRPr lang="en-US" altLang="zh-CN" b="1" dirty="0">
              <a:solidFill>
                <a:srgbClr val="FF0000"/>
              </a:solidFill>
            </a:endParaRPr>
          </a:p>
          <a:p>
            <a:pPr lvl="1"/>
            <a:endParaRPr lang="en-US" altLang="zh-CN" b="1" dirty="0">
              <a:solidFill>
                <a:srgbClr val="0033CC"/>
              </a:solidFill>
            </a:endParaRPr>
          </a:p>
          <a:p>
            <a:r>
              <a:rPr lang="en-US" altLang="zh-CN" b="1" dirty="0"/>
              <a:t>Hash</a:t>
            </a:r>
            <a:r>
              <a:rPr lang="zh-CN" altLang="zh-CN" b="1" dirty="0"/>
              <a:t>函数也称散列函数、哈希函数、杂凑函数等，是密码学的一个重要分支。</a:t>
            </a:r>
            <a:r>
              <a:rPr lang="en-US" altLang="zh-CN" b="1" dirty="0">
                <a:solidFill>
                  <a:srgbClr val="0033CC"/>
                </a:solidFill>
              </a:rPr>
              <a:t>Hash</a:t>
            </a:r>
            <a:r>
              <a:rPr lang="zh-CN" altLang="zh-CN" b="1" dirty="0">
                <a:solidFill>
                  <a:srgbClr val="0033CC"/>
                </a:solidFill>
              </a:rPr>
              <a:t>函数</a:t>
            </a:r>
            <a:r>
              <a:rPr lang="zh-CN" altLang="zh-CN" b="1" dirty="0">
                <a:solidFill>
                  <a:srgbClr val="FF0000"/>
                </a:solidFill>
              </a:rPr>
              <a:t>可以看作是一种</a:t>
            </a:r>
            <a:r>
              <a:rPr lang="zh-CN" altLang="zh-CN" b="1" dirty="0">
                <a:solidFill>
                  <a:srgbClr val="0033CC"/>
                </a:solidFill>
              </a:rPr>
              <a:t>单向密码体制</a:t>
            </a:r>
            <a:r>
              <a:rPr lang="zh-CN" altLang="en-US" b="1" dirty="0">
                <a:solidFill>
                  <a:srgbClr val="FF0000"/>
                </a:solidFill>
              </a:rPr>
              <a:t>（</a:t>
            </a:r>
            <a:r>
              <a:rPr lang="zh-CN" altLang="zh-CN" b="1" dirty="0">
                <a:solidFill>
                  <a:srgbClr val="FF0000"/>
                </a:solidFill>
              </a:rPr>
              <a:t>即它是一个从明文到密文的不可逆映射，即只有加密过程，不能解密</a:t>
            </a:r>
            <a:r>
              <a:rPr lang="zh-CN" altLang="en-US" b="1" dirty="0">
                <a:solidFill>
                  <a:srgbClr val="FF0000"/>
                </a:solidFill>
              </a:rPr>
              <a:t>）</a:t>
            </a:r>
            <a:endParaRPr lang="en-US" altLang="zh-CN" b="1" dirty="0">
              <a:solidFill>
                <a:srgbClr val="FF0000"/>
              </a:solidFill>
            </a:endParaRPr>
          </a:p>
          <a:p>
            <a:r>
              <a:rPr lang="zh-CN" altLang="zh-CN" b="1" dirty="0">
                <a:solidFill>
                  <a:srgbClr val="0033CC"/>
                </a:solidFill>
              </a:rPr>
              <a:t>消息摘要</a:t>
            </a:r>
            <a:r>
              <a:rPr lang="en-US" altLang="zh-CN" b="1" dirty="0">
                <a:solidFill>
                  <a:srgbClr val="0033CC"/>
                </a:solidFill>
              </a:rPr>
              <a:t>HASH</a:t>
            </a:r>
            <a:r>
              <a:rPr lang="zh-CN" altLang="zh-CN" b="1" dirty="0">
                <a:solidFill>
                  <a:srgbClr val="FF0000"/>
                </a:solidFill>
              </a:rPr>
              <a:t>能够用于完成</a:t>
            </a:r>
            <a:r>
              <a:rPr lang="zh-CN" altLang="zh-CN" b="1" dirty="0">
                <a:solidFill>
                  <a:srgbClr val="0033CC"/>
                </a:solidFill>
              </a:rPr>
              <a:t>消息的认证功能</a:t>
            </a:r>
            <a:r>
              <a:rPr lang="zh-CN" altLang="zh-CN" b="1" dirty="0">
                <a:solidFill>
                  <a:srgbClr val="E46C0A"/>
                </a:solidFill>
              </a:rPr>
              <a:t>，</a:t>
            </a:r>
            <a:r>
              <a:rPr lang="zh-CN" altLang="zh-CN" b="1" dirty="0">
                <a:solidFill>
                  <a:srgbClr val="0033CC"/>
                </a:solidFill>
              </a:rPr>
              <a:t>消息认证</a:t>
            </a:r>
            <a:r>
              <a:rPr lang="en-US" altLang="zh-CN" b="1" dirty="0">
                <a:solidFill>
                  <a:srgbClr val="0033CC"/>
                </a:solidFill>
              </a:rPr>
              <a:t>MAC</a:t>
            </a:r>
            <a:r>
              <a:rPr lang="zh-CN" altLang="zh-CN" b="1" dirty="0">
                <a:solidFill>
                  <a:srgbClr val="FF0000"/>
                </a:solidFill>
              </a:rPr>
              <a:t>是保证</a:t>
            </a:r>
            <a:r>
              <a:rPr lang="zh-CN" altLang="zh-CN" b="1" dirty="0">
                <a:solidFill>
                  <a:srgbClr val="0033CC"/>
                </a:solidFill>
              </a:rPr>
              <a:t>信息完整性的</a:t>
            </a:r>
            <a:r>
              <a:rPr lang="zh-CN" altLang="zh-CN" b="1" dirty="0">
                <a:solidFill>
                  <a:srgbClr val="FF0000"/>
                </a:solidFill>
              </a:rPr>
              <a:t>重要措施</a:t>
            </a:r>
            <a:endParaRPr lang="en-US" altLang="zh-CN" b="1" dirty="0">
              <a:solidFill>
                <a:srgbClr val="E46C0A"/>
              </a:solidFill>
            </a:endParaRPr>
          </a:p>
          <a:p>
            <a:endParaRPr lang="zh-CN" altLang="en-US" b="1" dirty="0"/>
          </a:p>
        </p:txBody>
      </p:sp>
      <p:sp>
        <p:nvSpPr>
          <p:cNvPr id="5" name="标题 3">
            <a:extLst>
              <a:ext uri="{FF2B5EF4-FFF2-40B4-BE49-F238E27FC236}">
                <a16:creationId xmlns:a16="http://schemas.microsoft.com/office/drawing/2014/main" id="{18C318F9-4B65-4410-A36E-6ADF63075193}"/>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92165" name="矩形 5">
            <a:extLst>
              <a:ext uri="{FF2B5EF4-FFF2-40B4-BE49-F238E27FC236}">
                <a16:creationId xmlns:a16="http://schemas.microsoft.com/office/drawing/2014/main" id="{EE611232-2B4F-464F-B10E-28B4547EC2D5}"/>
              </a:ext>
            </a:extLst>
          </p:cNvPr>
          <p:cNvSpPr>
            <a:spLocks noChangeArrowheads="1"/>
          </p:cNvSpPr>
          <p:nvPr/>
        </p:nvSpPr>
        <p:spPr bwMode="auto">
          <a:xfrm>
            <a:off x="755650" y="2716213"/>
            <a:ext cx="6948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latin typeface="Arial" panose="020B0604020202020204" pitchFamily="34" charset="0"/>
              </a:rPr>
              <a:t>this is a test   	</a:t>
            </a:r>
            <a:r>
              <a:rPr lang="en-US" altLang="zh-CN" sz="1000" b="1">
                <a:solidFill>
                  <a:srgbClr val="FF0000"/>
                </a:solidFill>
                <a:latin typeface="Arial" panose="020B0604020202020204" pitchFamily="34" charset="0"/>
              </a:rPr>
              <a:t>-SHA256</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solidFill>
                  <a:srgbClr val="FF0000"/>
                </a:solidFill>
                <a:latin typeface="Arial" panose="020B0604020202020204" pitchFamily="34" charset="0"/>
              </a:rPr>
              <a:t>  </a:t>
            </a:r>
            <a:r>
              <a:rPr lang="en-US" altLang="zh-CN" sz="1000" b="1">
                <a:latin typeface="Arial" panose="020B0604020202020204" pitchFamily="34" charset="0"/>
              </a:rPr>
              <a:t>	2E99758548972A8E8822AD47FA1017FF72F06F3FF6A016851F45C398732BC50C</a:t>
            </a:r>
            <a:endParaRPr lang="zh-CN" altLang="zh-CN" sz="1000" b="1">
              <a:latin typeface="Arial" panose="020B0604020202020204" pitchFamily="34" charset="0"/>
            </a:endParaRPr>
          </a:p>
          <a:p>
            <a:pPr>
              <a:lnSpc>
                <a:spcPct val="100000"/>
              </a:lnSpc>
              <a:buClrTx/>
              <a:buFontTx/>
              <a:buNone/>
            </a:pPr>
            <a:r>
              <a:rPr lang="en-US" altLang="zh-CN" sz="1000" b="1">
                <a:latin typeface="Arial" panose="020B0604020202020204" pitchFamily="34" charset="0"/>
              </a:rPr>
              <a:t>this is a test! 	</a:t>
            </a:r>
            <a:r>
              <a:rPr lang="en-US" altLang="zh-CN" sz="1000" b="1">
                <a:solidFill>
                  <a:srgbClr val="FF0000"/>
                </a:solidFill>
                <a:latin typeface="Arial" panose="020B0604020202020204" pitchFamily="34" charset="0"/>
              </a:rPr>
              <a:t>-SHA256</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latin typeface="Arial" panose="020B0604020202020204" pitchFamily="34" charset="0"/>
              </a:rPr>
              <a:t>	CA7F87917E4F5029F81EC74D6711F1C587DCA0FE91EC82B87BB77AEB15E6566D</a:t>
            </a:r>
            <a:endParaRPr lang="zh-CN" altLang="zh-CN" sz="1000" b="1">
              <a:latin typeface="Arial" panose="020B0604020202020204" pitchFamily="34" charset="0"/>
            </a:endParaRPr>
          </a:p>
        </p:txBody>
      </p:sp>
      <p:pic>
        <p:nvPicPr>
          <p:cNvPr id="92166" name="Picture 5" descr="C:\Users\P51\AppData\Roaming\Tencent\Users\173375927\QQ\WinTemp\RichOle\4`WL8%G~]WYDC`L@$W@$_`B.png">
            <a:extLst>
              <a:ext uri="{FF2B5EF4-FFF2-40B4-BE49-F238E27FC236}">
                <a16:creationId xmlns:a16="http://schemas.microsoft.com/office/drawing/2014/main" id="{5875AE6A-8B7C-4B80-BF1B-0DC203489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0"/>
            <a:ext cx="4787900" cy="31400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randomBar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4">
            <a:extLst>
              <a:ext uri="{FF2B5EF4-FFF2-40B4-BE49-F238E27FC236}">
                <a16:creationId xmlns:a16="http://schemas.microsoft.com/office/drawing/2014/main" id="{643EE247-31DA-4A62-AEF6-DEC3982F5D56}"/>
              </a:ext>
            </a:extLst>
          </p:cNvPr>
          <p:cNvSpPr>
            <a:spLocks noGrp="1" noChangeArrowheads="1"/>
          </p:cNvSpPr>
          <p:nvPr>
            <p:ph idx="1"/>
          </p:nvPr>
        </p:nvSpPr>
        <p:spPr>
          <a:xfrm>
            <a:off x="285750" y="1428750"/>
            <a:ext cx="8229600" cy="2794000"/>
          </a:xfrm>
        </p:spPr>
        <p:txBody>
          <a:bodyPr/>
          <a:lstStyle/>
          <a:p>
            <a:r>
              <a:rPr lang="en-US" altLang="zh-CN" b="1"/>
              <a:t>Hash</a:t>
            </a:r>
            <a:r>
              <a:rPr lang="zh-CN" altLang="zh-CN" b="1"/>
              <a:t>函数的</a:t>
            </a:r>
            <a:r>
              <a:rPr lang="zh-CN" altLang="zh-CN" b="1">
                <a:solidFill>
                  <a:srgbClr val="FF0000"/>
                </a:solidFill>
              </a:rPr>
              <a:t>单向特征</a:t>
            </a:r>
            <a:r>
              <a:rPr lang="zh-CN" altLang="zh-CN" b="1"/>
              <a:t>和</a:t>
            </a:r>
            <a:r>
              <a:rPr lang="zh-CN" altLang="zh-CN" b="1">
                <a:solidFill>
                  <a:srgbClr val="FF0000"/>
                </a:solidFill>
              </a:rPr>
              <a:t>输出数据长度固定</a:t>
            </a:r>
            <a:r>
              <a:rPr lang="zh-CN" altLang="zh-CN" b="1"/>
              <a:t>的特征使得它可以生成消息或其他数据块的</a:t>
            </a:r>
            <a:r>
              <a:rPr lang="zh-CN" altLang="zh-CN" b="1">
                <a:solidFill>
                  <a:srgbClr val="FF0000"/>
                </a:solidFill>
              </a:rPr>
              <a:t>“数据指纹”</a:t>
            </a:r>
            <a:r>
              <a:rPr lang="zh-CN" altLang="zh-CN" b="1"/>
              <a:t>（也称消息摘要或</a:t>
            </a:r>
            <a:r>
              <a:rPr lang="en-US" altLang="zh-CN" b="1"/>
              <a:t>Hash</a:t>
            </a:r>
            <a:r>
              <a:rPr lang="zh-CN" altLang="zh-CN" b="1"/>
              <a:t>值），因此</a:t>
            </a:r>
            <a:r>
              <a:rPr lang="zh-CN" altLang="zh-CN" b="1">
                <a:solidFill>
                  <a:srgbClr val="FF0000"/>
                </a:solidFill>
              </a:rPr>
              <a:t>在</a:t>
            </a:r>
            <a:r>
              <a:rPr lang="zh-CN" altLang="zh-CN" b="1">
                <a:solidFill>
                  <a:srgbClr val="0033CC"/>
                </a:solidFill>
              </a:rPr>
              <a:t>消息认证</a:t>
            </a:r>
            <a:r>
              <a:rPr lang="en-US" altLang="zh-CN" b="1">
                <a:solidFill>
                  <a:srgbClr val="0033CC"/>
                </a:solidFill>
              </a:rPr>
              <a:t>MAC</a:t>
            </a:r>
            <a:r>
              <a:rPr lang="zh-CN" altLang="zh-CN" b="1"/>
              <a:t>和</a:t>
            </a:r>
            <a:r>
              <a:rPr lang="zh-CN" altLang="zh-CN" b="1">
                <a:solidFill>
                  <a:srgbClr val="0033CC"/>
                </a:solidFill>
              </a:rPr>
              <a:t>数字签名</a:t>
            </a:r>
            <a:r>
              <a:rPr lang="en-US" altLang="zh-CN" b="1">
                <a:solidFill>
                  <a:srgbClr val="0033CC"/>
                </a:solidFill>
              </a:rPr>
              <a:t>SIG</a:t>
            </a:r>
            <a:r>
              <a:rPr lang="zh-CN" altLang="zh-CN" b="1"/>
              <a:t>等</a:t>
            </a:r>
            <a:r>
              <a:rPr lang="zh-CN" altLang="zh-CN" b="1">
                <a:solidFill>
                  <a:srgbClr val="FF0000"/>
                </a:solidFill>
              </a:rPr>
              <a:t>领域有广泛的应用</a:t>
            </a:r>
            <a:r>
              <a:rPr lang="zh-CN" altLang="zh-CN" b="1"/>
              <a:t>。</a:t>
            </a:r>
            <a:endParaRPr lang="en-US" altLang="zh-CN" b="1"/>
          </a:p>
          <a:p>
            <a:endParaRPr lang="en-US" altLang="zh-CN" b="1"/>
          </a:p>
          <a:p>
            <a:r>
              <a:rPr lang="zh-CN" altLang="zh-CN" b="1"/>
              <a:t>一般地，</a:t>
            </a:r>
            <a:r>
              <a:rPr lang="en-US" altLang="zh-CN" b="1">
                <a:solidFill>
                  <a:srgbClr val="FF0000"/>
                </a:solidFill>
              </a:rPr>
              <a:t>Hash</a:t>
            </a:r>
            <a:r>
              <a:rPr lang="zh-CN" altLang="zh-CN" b="1">
                <a:solidFill>
                  <a:srgbClr val="FF0000"/>
                </a:solidFill>
              </a:rPr>
              <a:t>值的生成过程</a:t>
            </a:r>
            <a:r>
              <a:rPr lang="zh-CN" altLang="zh-CN" b="1">
                <a:solidFill>
                  <a:srgbClr val="0033CC"/>
                </a:solidFill>
              </a:rPr>
              <a:t>可以表示为</a:t>
            </a:r>
            <a:r>
              <a:rPr lang="en-US" altLang="zh-CN" b="1" i="1">
                <a:solidFill>
                  <a:srgbClr val="FF0000"/>
                </a:solidFill>
              </a:rPr>
              <a:t>h</a:t>
            </a:r>
            <a:r>
              <a:rPr lang="en-US" altLang="zh-CN" b="1">
                <a:solidFill>
                  <a:srgbClr val="FF0000"/>
                </a:solidFill>
              </a:rPr>
              <a:t>=H(M)</a:t>
            </a:r>
            <a:r>
              <a:rPr lang="zh-CN" altLang="zh-CN" b="1"/>
              <a:t>，其中</a:t>
            </a:r>
            <a:r>
              <a:rPr lang="en-US" altLang="zh-CN" b="1"/>
              <a:t>M</a:t>
            </a:r>
            <a:r>
              <a:rPr lang="zh-CN" altLang="zh-CN" b="1"/>
              <a:t>是“任意”长度的消息，</a:t>
            </a:r>
            <a:r>
              <a:rPr lang="en-US" altLang="zh-CN" b="1"/>
              <a:t>H</a:t>
            </a:r>
            <a:r>
              <a:rPr lang="zh-CN" altLang="zh-CN" b="1"/>
              <a:t>是</a:t>
            </a:r>
            <a:r>
              <a:rPr lang="en-US" altLang="zh-CN" b="1"/>
              <a:t>Hash</a:t>
            </a:r>
            <a:r>
              <a:rPr lang="zh-CN" altLang="zh-CN" b="1"/>
              <a:t>函数，</a:t>
            </a:r>
            <a:r>
              <a:rPr lang="en-US" altLang="zh-CN" b="1" i="1"/>
              <a:t>h </a:t>
            </a:r>
            <a:r>
              <a:rPr lang="zh-CN" altLang="zh-CN" b="1"/>
              <a:t>是固定长度的</a:t>
            </a:r>
            <a:r>
              <a:rPr lang="en-US" altLang="zh-CN" b="1"/>
              <a:t>Hash</a:t>
            </a:r>
            <a:r>
              <a:rPr lang="zh-CN" altLang="zh-CN" b="1"/>
              <a:t>值。</a:t>
            </a:r>
            <a:endParaRPr lang="zh-CN" altLang="en-US" b="1"/>
          </a:p>
        </p:txBody>
      </p:sp>
      <p:sp>
        <p:nvSpPr>
          <p:cNvPr id="93187" name="AutoShape 5" descr="http://img5.imgtn.bdimg.com/it/u=339294108,942665201&amp;fm=21&amp;gp=0.jpg">
            <a:extLst>
              <a:ext uri="{FF2B5EF4-FFF2-40B4-BE49-F238E27FC236}">
                <a16:creationId xmlns:a16="http://schemas.microsoft.com/office/drawing/2014/main" id="{BBA41CCD-30CF-4C1C-95A8-000A037FC92A}"/>
              </a:ext>
            </a:extLst>
          </p:cNvPr>
          <p:cNvSpPr>
            <a:spLocks noChangeAspect="1" noChangeArrowheads="1"/>
          </p:cNvSpPr>
          <p:nvPr/>
        </p:nvSpPr>
        <p:spPr bwMode="auto">
          <a:xfrm>
            <a:off x="45386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endParaRPr lang="zh-CN" altLang="en-US" sz="1000" b="1">
              <a:latin typeface="Arial" panose="020B0604020202020204" pitchFamily="34" charset="0"/>
            </a:endParaRPr>
          </a:p>
        </p:txBody>
      </p:sp>
      <p:pic>
        <p:nvPicPr>
          <p:cNvPr id="93188" name="Picture 6">
            <a:extLst>
              <a:ext uri="{FF2B5EF4-FFF2-40B4-BE49-F238E27FC236}">
                <a16:creationId xmlns:a16="http://schemas.microsoft.com/office/drawing/2014/main" id="{A19ED506-F534-4E8F-A607-7533B668B7A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7988" y="3455988"/>
            <a:ext cx="858837"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3">
            <a:extLst>
              <a:ext uri="{FF2B5EF4-FFF2-40B4-BE49-F238E27FC236}">
                <a16:creationId xmlns:a16="http://schemas.microsoft.com/office/drawing/2014/main" id="{A9A79406-F4E3-4E7E-A721-2858B1EC017A}"/>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7" name="标题 1">
            <a:extLst>
              <a:ext uri="{FF2B5EF4-FFF2-40B4-BE49-F238E27FC236}">
                <a16:creationId xmlns:a16="http://schemas.microsoft.com/office/drawing/2014/main" id="{D483527D-64D8-4799-9697-2A3278134D00}"/>
              </a:ext>
            </a:extLst>
          </p:cNvPr>
          <p:cNvSpPr txBox="1">
            <a:spLocks/>
          </p:cNvSpPr>
          <p:nvPr/>
        </p:nvSpPr>
        <p:spPr bwMode="auto">
          <a:xfrm>
            <a:off x="142844" y="642924"/>
            <a:ext cx="414340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4.4.1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函数的基本概念和原理</a:t>
            </a:r>
          </a:p>
        </p:txBody>
      </p:sp>
      <p:sp>
        <p:nvSpPr>
          <p:cNvPr id="93191" name="矩形 7">
            <a:extLst>
              <a:ext uri="{FF2B5EF4-FFF2-40B4-BE49-F238E27FC236}">
                <a16:creationId xmlns:a16="http://schemas.microsoft.com/office/drawing/2014/main" id="{F049B9FB-3A5E-458D-B1FE-F515530B7F84}"/>
              </a:ext>
            </a:extLst>
          </p:cNvPr>
          <p:cNvSpPr>
            <a:spLocks noChangeArrowheads="1"/>
          </p:cNvSpPr>
          <p:nvPr/>
        </p:nvSpPr>
        <p:spPr bwMode="auto">
          <a:xfrm>
            <a:off x="684213" y="2603500"/>
            <a:ext cx="694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latin typeface="Arial" panose="020B0604020202020204" pitchFamily="34" charset="0"/>
              </a:rPr>
              <a:t>this is a test   	</a:t>
            </a:r>
            <a:r>
              <a:rPr lang="en-US" altLang="zh-CN" sz="1000" b="1">
                <a:solidFill>
                  <a:srgbClr val="FF0000"/>
                </a:solidFill>
                <a:latin typeface="Arial" panose="020B0604020202020204" pitchFamily="34" charset="0"/>
              </a:rPr>
              <a:t>-SHA256</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solidFill>
                  <a:srgbClr val="FF0000"/>
                </a:solidFill>
                <a:latin typeface="Arial" panose="020B0604020202020204" pitchFamily="34" charset="0"/>
              </a:rPr>
              <a:t>  </a:t>
            </a:r>
            <a:r>
              <a:rPr lang="en-US" altLang="zh-CN" sz="1000" b="1">
                <a:latin typeface="Arial" panose="020B0604020202020204" pitchFamily="34" charset="0"/>
              </a:rPr>
              <a:t>	2E99758548972A8E8822AD47FA1017FF72F06F3FF6A016851F45C398732BC50C</a:t>
            </a:r>
            <a:endParaRPr lang="zh-CN" altLang="zh-CN" sz="1000" b="1">
              <a:latin typeface="Arial" panose="020B0604020202020204" pitchFamily="34" charset="0"/>
            </a:endParaRPr>
          </a:p>
          <a:p>
            <a:pPr>
              <a:lnSpc>
                <a:spcPct val="100000"/>
              </a:lnSpc>
              <a:buClrTx/>
              <a:buFontTx/>
              <a:buNone/>
            </a:pPr>
            <a:r>
              <a:rPr lang="en-US" altLang="zh-CN" sz="1000" b="1">
                <a:latin typeface="Arial" panose="020B0604020202020204" pitchFamily="34" charset="0"/>
              </a:rPr>
              <a:t>this is a test! 	</a:t>
            </a:r>
            <a:r>
              <a:rPr lang="en-US" altLang="zh-CN" sz="1000" b="1">
                <a:solidFill>
                  <a:srgbClr val="FF0000"/>
                </a:solidFill>
                <a:latin typeface="Arial" panose="020B0604020202020204" pitchFamily="34" charset="0"/>
              </a:rPr>
              <a:t>-SHA256</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latin typeface="Arial" panose="020B0604020202020204" pitchFamily="34" charset="0"/>
              </a:rPr>
              <a:t>	CA7F87917E4F5029F81EC74D6711F1C587DCA0FE91EC82B87BB77AEB15E6566D</a:t>
            </a:r>
            <a:endParaRPr lang="zh-CN" altLang="zh-CN" sz="1000" b="1">
              <a:latin typeface="Arial" panose="020B0604020202020204" pitchFamily="34" charset="0"/>
            </a:endParaRPr>
          </a:p>
        </p:txBody>
      </p:sp>
      <p:sp>
        <p:nvSpPr>
          <p:cNvPr id="93192" name="矩形 8">
            <a:extLst>
              <a:ext uri="{FF2B5EF4-FFF2-40B4-BE49-F238E27FC236}">
                <a16:creationId xmlns:a16="http://schemas.microsoft.com/office/drawing/2014/main" id="{C980A764-084D-42D2-A31D-353019F875F9}"/>
              </a:ext>
            </a:extLst>
          </p:cNvPr>
          <p:cNvSpPr>
            <a:spLocks noChangeArrowheads="1"/>
          </p:cNvSpPr>
          <p:nvPr/>
        </p:nvSpPr>
        <p:spPr bwMode="auto">
          <a:xfrm>
            <a:off x="684213" y="3684588"/>
            <a:ext cx="694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solidFill>
                  <a:srgbClr val="0033CC"/>
                </a:solidFill>
                <a:latin typeface="Arial" panose="020B0604020202020204" pitchFamily="34" charset="0"/>
              </a:rPr>
              <a:t>h</a:t>
            </a:r>
            <a:r>
              <a:rPr lang="en-US" altLang="zh-CN" sz="1000" b="1">
                <a:solidFill>
                  <a:srgbClr val="FF0000"/>
                </a:solidFill>
                <a:latin typeface="Arial" panose="020B0604020202020204" pitchFamily="34" charset="0"/>
              </a:rPr>
              <a:t> = SHA256 (</a:t>
            </a:r>
            <a:r>
              <a:rPr lang="en-US" altLang="zh-CN" sz="1000" b="1">
                <a:latin typeface="Arial" panose="020B0604020202020204" pitchFamily="34" charset="0"/>
              </a:rPr>
              <a:t>this is a test</a:t>
            </a:r>
            <a:r>
              <a:rPr lang="en-US" altLang="zh-CN" sz="1000" b="1">
                <a:solidFill>
                  <a:srgbClr val="FF0000"/>
                </a:solidFill>
                <a:latin typeface="Arial" panose="020B0604020202020204" pitchFamily="34" charset="0"/>
              </a:rPr>
              <a:t>)   =  </a:t>
            </a:r>
            <a:r>
              <a:rPr lang="en-US" altLang="zh-CN" sz="1000" b="1">
                <a:latin typeface="Arial" panose="020B0604020202020204" pitchFamily="34" charset="0"/>
              </a:rPr>
              <a:t>2E99758548972A8E8822AD47FA1017FF72F06F3FF6A016851F45C398732BC50C</a:t>
            </a:r>
            <a:endParaRPr lang="zh-CN" altLang="zh-CN" sz="1000" b="1">
              <a:latin typeface="Arial" panose="020B0604020202020204" pitchFamily="34" charset="0"/>
            </a:endParaRPr>
          </a:p>
          <a:p>
            <a:pPr>
              <a:lnSpc>
                <a:spcPct val="100000"/>
              </a:lnSpc>
              <a:buClrTx/>
              <a:buFontTx/>
              <a:buNone/>
            </a:pPr>
            <a:r>
              <a:rPr lang="en-US" altLang="zh-CN" sz="1000" b="1">
                <a:solidFill>
                  <a:srgbClr val="0033CC"/>
                </a:solidFill>
                <a:latin typeface="Arial" panose="020B0604020202020204" pitchFamily="34" charset="0"/>
              </a:rPr>
              <a:t>h</a:t>
            </a:r>
            <a:r>
              <a:rPr lang="en-US" altLang="zh-CN" sz="1000" b="1">
                <a:solidFill>
                  <a:srgbClr val="FF0000"/>
                </a:solidFill>
                <a:latin typeface="Arial" panose="020B0604020202020204" pitchFamily="34" charset="0"/>
              </a:rPr>
              <a:t> = SHA256 (</a:t>
            </a:r>
            <a:r>
              <a:rPr lang="en-US" altLang="zh-CN" sz="1000" b="1">
                <a:latin typeface="Arial" panose="020B0604020202020204" pitchFamily="34" charset="0"/>
              </a:rPr>
              <a:t>this is a test!</a:t>
            </a:r>
            <a:r>
              <a:rPr lang="en-US" altLang="zh-CN" sz="1000" b="1">
                <a:solidFill>
                  <a:srgbClr val="FF0000"/>
                </a:solidFill>
                <a:latin typeface="Arial" panose="020B0604020202020204" pitchFamily="34" charset="0"/>
              </a:rPr>
              <a:t>)  = </a:t>
            </a:r>
            <a:r>
              <a:rPr lang="en-US" altLang="zh-CN" sz="1000" b="1">
                <a:latin typeface="Arial" panose="020B0604020202020204" pitchFamily="34" charset="0"/>
              </a:rPr>
              <a:t>CA7F87917E4F5029F81EC74D6711F1C587DCA0FE91EC82B87BB77AEB15E6566D</a:t>
            </a:r>
            <a:endParaRPr lang="zh-CN" altLang="zh-CN" sz="1000" b="1">
              <a:latin typeface="Arial" panose="020B0604020202020204" pitchFamily="34" charset="0"/>
            </a:endParaRPr>
          </a:p>
        </p:txBody>
      </p:sp>
    </p:spTree>
  </p:cSld>
  <p:clrMapOvr>
    <a:masterClrMapping/>
  </p:clrMapOvr>
  <p:transition spd="med">
    <p:randomBar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内容占位符 2">
            <a:extLst>
              <a:ext uri="{FF2B5EF4-FFF2-40B4-BE49-F238E27FC236}">
                <a16:creationId xmlns:a16="http://schemas.microsoft.com/office/drawing/2014/main" id="{47EB417A-C007-488E-BD8B-BEC2E436E2D5}"/>
              </a:ext>
            </a:extLst>
          </p:cNvPr>
          <p:cNvSpPr>
            <a:spLocks noGrp="1"/>
          </p:cNvSpPr>
          <p:nvPr>
            <p:ph idx="1"/>
          </p:nvPr>
        </p:nvSpPr>
        <p:spPr>
          <a:xfrm>
            <a:off x="428625" y="1285875"/>
            <a:ext cx="8229600" cy="2794000"/>
          </a:xfrm>
        </p:spPr>
        <p:txBody>
          <a:bodyPr/>
          <a:lstStyle/>
          <a:p>
            <a:pPr>
              <a:buFont typeface="Wingdings" panose="05000000000000000000" pitchFamily="2" charset="2"/>
              <a:buNone/>
              <a:defRPr/>
            </a:pPr>
            <a:r>
              <a:rPr lang="en-US" altLang="zh-CN" sz="1800" b="1" dirty="0">
                <a:solidFill>
                  <a:srgbClr val="FF0000"/>
                </a:solidFill>
              </a:rPr>
              <a:t>Hash</a:t>
            </a:r>
            <a:r>
              <a:rPr lang="zh-CN" altLang="en-US" sz="1800" b="1" dirty="0">
                <a:solidFill>
                  <a:srgbClr val="FF0000"/>
                </a:solidFill>
              </a:rPr>
              <a:t>函数必须具有以下</a:t>
            </a:r>
            <a:r>
              <a:rPr lang="en-US" altLang="zh-CN" sz="1800" b="1" u="sng" dirty="0">
                <a:solidFill>
                  <a:srgbClr val="FF0000"/>
                </a:solidFill>
                <a:effectLst>
                  <a:outerShdw blurRad="38100" dist="38100" dir="2700000" algn="tl">
                    <a:srgbClr val="000000">
                      <a:alpha val="43137"/>
                    </a:srgbClr>
                  </a:outerShdw>
                </a:effectLst>
              </a:rPr>
              <a:t>4</a:t>
            </a:r>
            <a:r>
              <a:rPr lang="zh-CN" altLang="en-US" sz="1800" b="1" u="sng" dirty="0">
                <a:solidFill>
                  <a:srgbClr val="FF0000"/>
                </a:solidFill>
                <a:effectLst>
                  <a:outerShdw blurRad="38100" dist="38100" dir="2700000" algn="tl">
                    <a:srgbClr val="000000">
                      <a:alpha val="43137"/>
                    </a:srgbClr>
                  </a:outerShdw>
                </a:effectLst>
              </a:rPr>
              <a:t>个重要性质</a:t>
            </a:r>
            <a:r>
              <a:rPr lang="zh-CN" altLang="en-US" sz="1800" b="1" dirty="0">
                <a:solidFill>
                  <a:srgbClr val="FF0000"/>
                </a:solidFill>
              </a:rPr>
              <a:t>：</a:t>
            </a:r>
            <a:endParaRPr lang="en-US" altLang="zh-CN" sz="1800" b="1" dirty="0">
              <a:solidFill>
                <a:srgbClr val="FF0000"/>
              </a:solidFill>
            </a:endParaRPr>
          </a:p>
          <a:p>
            <a:pPr>
              <a:defRPr/>
            </a:pPr>
            <a:r>
              <a:rPr lang="en-US" altLang="zh-CN" b="1" dirty="0"/>
              <a:t>H</a:t>
            </a:r>
            <a:r>
              <a:rPr lang="zh-CN" altLang="zh-CN" b="1" dirty="0"/>
              <a:t>可以用于</a:t>
            </a:r>
            <a:r>
              <a:rPr lang="zh-CN" altLang="zh-CN" b="1" dirty="0">
                <a:solidFill>
                  <a:srgbClr val="FF0000"/>
                </a:solidFill>
              </a:rPr>
              <a:t>“任意”长度的</a:t>
            </a:r>
            <a:r>
              <a:rPr lang="zh-CN" altLang="zh-CN" b="1" dirty="0">
                <a:solidFill>
                  <a:srgbClr val="0033CC"/>
                </a:solidFill>
              </a:rPr>
              <a:t>消息</a:t>
            </a:r>
            <a:r>
              <a:rPr lang="en-US" altLang="zh-CN" b="1" dirty="0">
                <a:solidFill>
                  <a:srgbClr val="0033CC"/>
                </a:solidFill>
              </a:rPr>
              <a:t>M</a:t>
            </a:r>
            <a:r>
              <a:rPr lang="zh-CN" altLang="zh-CN" b="1" dirty="0">
                <a:solidFill>
                  <a:srgbClr val="0033CC"/>
                </a:solidFill>
              </a:rPr>
              <a:t>。</a:t>
            </a:r>
            <a:r>
              <a:rPr lang="zh-CN" altLang="zh-CN" b="1" dirty="0"/>
              <a:t>“任意”是指实际存在的。</a:t>
            </a:r>
          </a:p>
          <a:p>
            <a:pPr>
              <a:defRPr/>
            </a:pPr>
            <a:r>
              <a:rPr lang="en-US" altLang="zh-CN" b="1" dirty="0"/>
              <a:t>H</a:t>
            </a:r>
            <a:r>
              <a:rPr lang="zh-CN" altLang="zh-CN" b="1" dirty="0"/>
              <a:t>产生的</a:t>
            </a:r>
            <a:r>
              <a:rPr lang="zh-CN" altLang="en-US" b="1" dirty="0">
                <a:solidFill>
                  <a:srgbClr val="0033CC"/>
                </a:solidFill>
              </a:rPr>
              <a:t>哈希</a:t>
            </a:r>
            <a:r>
              <a:rPr lang="zh-CN" altLang="zh-CN" b="1" dirty="0">
                <a:solidFill>
                  <a:srgbClr val="0033CC"/>
                </a:solidFill>
              </a:rPr>
              <a:t>值</a:t>
            </a:r>
            <a:r>
              <a:rPr lang="en-US" altLang="zh-CN" b="1" dirty="0">
                <a:solidFill>
                  <a:srgbClr val="0033CC"/>
                </a:solidFill>
              </a:rPr>
              <a:t>h</a:t>
            </a:r>
            <a:r>
              <a:rPr lang="zh-CN" altLang="zh-CN" b="1" dirty="0">
                <a:solidFill>
                  <a:srgbClr val="FF0000"/>
                </a:solidFill>
              </a:rPr>
              <a:t>是固定长度的</a:t>
            </a:r>
            <a:r>
              <a:rPr lang="zh-CN" altLang="zh-CN" b="1" dirty="0">
                <a:solidFill>
                  <a:srgbClr val="0033CC"/>
                </a:solidFill>
              </a:rPr>
              <a:t>。</a:t>
            </a:r>
            <a:r>
              <a:rPr lang="zh-CN" altLang="zh-CN" b="1" dirty="0"/>
              <a:t>这是</a:t>
            </a:r>
            <a:r>
              <a:rPr lang="en-US" altLang="zh-CN" b="1" dirty="0"/>
              <a:t>Hash</a:t>
            </a:r>
            <a:r>
              <a:rPr lang="zh-CN" altLang="zh-CN" b="1" dirty="0"/>
              <a:t>函数的基本性质。</a:t>
            </a:r>
          </a:p>
          <a:p>
            <a:pPr>
              <a:defRPr/>
            </a:pPr>
            <a:r>
              <a:rPr lang="zh-CN" altLang="zh-CN" b="1" dirty="0">
                <a:solidFill>
                  <a:srgbClr val="0033CC"/>
                </a:solidFill>
              </a:rPr>
              <a:t>对于任意给定的消息</a:t>
            </a:r>
            <a:r>
              <a:rPr lang="en-US" altLang="zh-CN" b="1" dirty="0">
                <a:solidFill>
                  <a:srgbClr val="0033CC"/>
                </a:solidFill>
              </a:rPr>
              <a:t>M</a:t>
            </a:r>
            <a:r>
              <a:rPr lang="zh-CN" altLang="zh-CN" b="1" dirty="0">
                <a:solidFill>
                  <a:srgbClr val="0033CC"/>
                </a:solidFill>
              </a:rPr>
              <a:t>，容易计算</a:t>
            </a:r>
            <a:r>
              <a:rPr lang="en-US" altLang="zh-CN" b="1" dirty="0">
                <a:solidFill>
                  <a:srgbClr val="0033CC"/>
                </a:solidFill>
              </a:rPr>
              <a:t>H(M)</a:t>
            </a:r>
            <a:r>
              <a:rPr lang="zh-CN" altLang="zh-CN" b="1" dirty="0">
                <a:solidFill>
                  <a:srgbClr val="0033CC"/>
                </a:solidFill>
              </a:rPr>
              <a:t>值。</a:t>
            </a:r>
            <a:r>
              <a:rPr lang="zh-CN" altLang="zh-CN" b="1" dirty="0"/>
              <a:t>这是要求</a:t>
            </a:r>
            <a:r>
              <a:rPr lang="en-US" altLang="zh-CN" b="1" dirty="0"/>
              <a:t>Hash</a:t>
            </a:r>
            <a:r>
              <a:rPr lang="zh-CN" altLang="zh-CN" b="1" dirty="0"/>
              <a:t>函数的可用性。</a:t>
            </a:r>
          </a:p>
          <a:p>
            <a:pPr>
              <a:defRPr/>
            </a:pPr>
            <a:r>
              <a:rPr lang="zh-CN" altLang="zh-CN" b="1" dirty="0">
                <a:solidFill>
                  <a:srgbClr val="0033CC"/>
                </a:solidFill>
              </a:rPr>
              <a:t>单向性（抗原像性）</a:t>
            </a:r>
            <a:r>
              <a:rPr lang="zh-CN" altLang="zh-CN" b="1" dirty="0"/>
              <a:t>：对于给定的</a:t>
            </a:r>
            <a:r>
              <a:rPr lang="en-US" altLang="zh-CN" b="1" dirty="0"/>
              <a:t>Hash</a:t>
            </a:r>
            <a:r>
              <a:rPr lang="zh-CN" altLang="zh-CN" b="1" dirty="0"/>
              <a:t>值</a:t>
            </a:r>
            <a:r>
              <a:rPr lang="en-US" altLang="zh-CN" b="1" i="1" dirty="0"/>
              <a:t>h</a:t>
            </a:r>
            <a:r>
              <a:rPr lang="zh-CN" altLang="zh-CN" b="1" dirty="0"/>
              <a:t>，要找到</a:t>
            </a:r>
            <a:r>
              <a:rPr lang="en-US" altLang="zh-CN" b="1" dirty="0"/>
              <a:t>M</a:t>
            </a:r>
            <a:r>
              <a:rPr lang="zh-CN" altLang="zh-CN" b="1" dirty="0"/>
              <a:t>使得</a:t>
            </a:r>
            <a:r>
              <a:rPr lang="en-US" altLang="zh-CN" b="1" dirty="0"/>
              <a:t>H(M)</a:t>
            </a:r>
            <a:r>
              <a:rPr lang="zh-CN" altLang="zh-CN" b="1" dirty="0"/>
              <a:t>＝</a:t>
            </a:r>
            <a:r>
              <a:rPr lang="en-US" altLang="zh-CN" b="1" i="1" dirty="0"/>
              <a:t>h</a:t>
            </a:r>
            <a:r>
              <a:rPr lang="zh-CN" altLang="zh-CN" b="1" dirty="0"/>
              <a:t>在计算上是不可行的。</a:t>
            </a:r>
          </a:p>
          <a:p>
            <a:pPr>
              <a:defRPr/>
            </a:pPr>
            <a:endParaRPr lang="zh-CN" altLang="en-US" b="1" dirty="0"/>
          </a:p>
        </p:txBody>
      </p:sp>
      <p:sp>
        <p:nvSpPr>
          <p:cNvPr id="4" name="标题 3">
            <a:extLst>
              <a:ext uri="{FF2B5EF4-FFF2-40B4-BE49-F238E27FC236}">
                <a16:creationId xmlns:a16="http://schemas.microsoft.com/office/drawing/2014/main" id="{441A3BFE-D415-4212-BA07-CE17CE0EA608}"/>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7" name="标题 1">
            <a:extLst>
              <a:ext uri="{FF2B5EF4-FFF2-40B4-BE49-F238E27FC236}">
                <a16:creationId xmlns:a16="http://schemas.microsoft.com/office/drawing/2014/main" id="{13569C50-5171-45F2-A9C2-9BA6B7BBDEF0}"/>
              </a:ext>
            </a:extLst>
          </p:cNvPr>
          <p:cNvSpPr txBox="1">
            <a:spLocks/>
          </p:cNvSpPr>
          <p:nvPr/>
        </p:nvSpPr>
        <p:spPr bwMode="auto">
          <a:xfrm>
            <a:off x="142844" y="642924"/>
            <a:ext cx="414340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4.4.1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函数的基本概念和原理</a:t>
            </a:r>
          </a:p>
        </p:txBody>
      </p:sp>
      <p:sp>
        <p:nvSpPr>
          <p:cNvPr id="94213" name="矩形 4">
            <a:extLst>
              <a:ext uri="{FF2B5EF4-FFF2-40B4-BE49-F238E27FC236}">
                <a16:creationId xmlns:a16="http://schemas.microsoft.com/office/drawing/2014/main" id="{4DE8CD97-9A47-4DC0-AAAE-F590E398F24A}"/>
              </a:ext>
            </a:extLst>
          </p:cNvPr>
          <p:cNvSpPr>
            <a:spLocks noChangeArrowheads="1"/>
          </p:cNvSpPr>
          <p:nvPr/>
        </p:nvSpPr>
        <p:spPr bwMode="auto">
          <a:xfrm>
            <a:off x="684213" y="3684588"/>
            <a:ext cx="828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dirty="0">
                <a:solidFill>
                  <a:srgbClr val="0033CC"/>
                </a:solidFill>
                <a:latin typeface="Arial" panose="020B0604020202020204" pitchFamily="34" charset="0"/>
              </a:rPr>
              <a:t>h1</a:t>
            </a:r>
            <a:r>
              <a:rPr lang="en-US" altLang="zh-CN" sz="1000" b="1" dirty="0">
                <a:solidFill>
                  <a:srgbClr val="FF0000"/>
                </a:solidFill>
                <a:latin typeface="Arial" panose="020B0604020202020204" pitchFamily="34" charset="0"/>
              </a:rPr>
              <a:t> = </a:t>
            </a:r>
            <a:r>
              <a:rPr lang="en-US" altLang="zh-CN" sz="1000" b="1" dirty="0">
                <a:solidFill>
                  <a:srgbClr val="0033CC"/>
                </a:solidFill>
                <a:latin typeface="Arial" panose="020B0604020202020204" pitchFamily="34" charset="0"/>
              </a:rPr>
              <a:t>H(M1) </a:t>
            </a:r>
            <a:r>
              <a:rPr lang="en-US" altLang="zh-CN" sz="1000" b="1" dirty="0">
                <a:solidFill>
                  <a:srgbClr val="FF0000"/>
                </a:solidFill>
                <a:latin typeface="Arial" panose="020B0604020202020204" pitchFamily="34" charset="0"/>
              </a:rPr>
              <a:t>= SHA256 (</a:t>
            </a:r>
            <a:r>
              <a:rPr lang="en-US" altLang="zh-CN" sz="1000" b="1" dirty="0">
                <a:latin typeface="Arial" panose="020B0604020202020204" pitchFamily="34" charset="0"/>
              </a:rPr>
              <a:t>this is a test</a:t>
            </a:r>
            <a:r>
              <a:rPr lang="en-US" altLang="zh-CN" sz="1000" b="1" dirty="0">
                <a:solidFill>
                  <a:srgbClr val="FF0000"/>
                </a:solidFill>
                <a:latin typeface="Arial" panose="020B0604020202020204" pitchFamily="34" charset="0"/>
              </a:rPr>
              <a:t>)   =  </a:t>
            </a:r>
            <a:r>
              <a:rPr lang="en-US" altLang="zh-CN" sz="1000" b="1" dirty="0">
                <a:latin typeface="Arial" panose="020B0604020202020204" pitchFamily="34" charset="0"/>
              </a:rPr>
              <a:t>2E99758548972A8E8822AD47FA1017FF72F06F3FF6A016851F45C398732BC50C</a:t>
            </a:r>
            <a:endParaRPr lang="zh-CN" altLang="zh-CN" sz="1000" b="1" dirty="0">
              <a:latin typeface="Arial" panose="020B0604020202020204" pitchFamily="34" charset="0"/>
            </a:endParaRPr>
          </a:p>
          <a:p>
            <a:pPr>
              <a:lnSpc>
                <a:spcPct val="100000"/>
              </a:lnSpc>
              <a:buClrTx/>
              <a:buFontTx/>
              <a:buNone/>
            </a:pPr>
            <a:r>
              <a:rPr lang="zh-CN" altLang="en-US" sz="1000" b="1" dirty="0">
                <a:solidFill>
                  <a:srgbClr val="0033CC"/>
                </a:solidFill>
                <a:latin typeface="Arial" panose="020B0604020202020204" pitchFamily="34" charset="0"/>
              </a:rPr>
              <a:t>找一个</a:t>
            </a:r>
            <a:r>
              <a:rPr lang="en-US" altLang="zh-CN" sz="1000" b="1" dirty="0">
                <a:solidFill>
                  <a:srgbClr val="0033CC"/>
                </a:solidFill>
                <a:latin typeface="Arial" panose="020B0604020202020204" pitchFamily="34" charset="0"/>
              </a:rPr>
              <a:t>M1’</a:t>
            </a:r>
            <a:r>
              <a:rPr lang="zh-CN" altLang="en-US" sz="1000" b="1" dirty="0">
                <a:solidFill>
                  <a:srgbClr val="0033CC"/>
                </a:solidFill>
                <a:latin typeface="Arial" panose="020B0604020202020204" pitchFamily="34" charset="0"/>
              </a:rPr>
              <a:t>，使得</a:t>
            </a:r>
            <a:r>
              <a:rPr lang="en-US" altLang="zh-CN" sz="1000" b="1" dirty="0">
                <a:solidFill>
                  <a:srgbClr val="0033CC"/>
                </a:solidFill>
                <a:latin typeface="Arial" panose="020B0604020202020204" pitchFamily="34" charset="0"/>
              </a:rPr>
              <a:t>H(M1’)=h1</a:t>
            </a:r>
            <a:r>
              <a:rPr lang="zh-CN" altLang="en-US" sz="1000" b="1" dirty="0">
                <a:solidFill>
                  <a:srgbClr val="0033CC"/>
                </a:solidFill>
                <a:latin typeface="Arial" panose="020B0604020202020204" pitchFamily="34" charset="0"/>
              </a:rPr>
              <a:t>，在计算上是不可行的</a:t>
            </a:r>
            <a:endParaRPr lang="zh-CN" altLang="zh-CN" sz="1000" b="1" dirty="0">
              <a:latin typeface="Arial" panose="020B0604020202020204" pitchFamily="34" charset="0"/>
            </a:endParaRPr>
          </a:p>
        </p:txBody>
      </p:sp>
    </p:spTree>
  </p:cSld>
  <p:clrMapOvr>
    <a:masterClrMapping/>
  </p:clrMapOvr>
  <p:transition spd="med">
    <p:randomBar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6EB16485-AF3E-4F66-A468-AD1140B661DB}"/>
              </a:ext>
            </a:extLst>
          </p:cNvPr>
          <p:cNvSpPr>
            <a:spLocks noGrp="1" noChangeArrowheads="1"/>
          </p:cNvSpPr>
          <p:nvPr>
            <p:ph idx="1"/>
          </p:nvPr>
        </p:nvSpPr>
        <p:spPr>
          <a:xfrm>
            <a:off x="428625" y="1203325"/>
            <a:ext cx="8229600" cy="3019425"/>
          </a:xfrm>
        </p:spPr>
        <p:txBody>
          <a:bodyPr/>
          <a:lstStyle/>
          <a:p>
            <a:pPr>
              <a:buFont typeface="Wingdings" panose="05000000000000000000" pitchFamily="2" charset="2"/>
              <a:buNone/>
            </a:pPr>
            <a:r>
              <a:rPr lang="en-US" altLang="zh-CN" sz="1800" b="1">
                <a:solidFill>
                  <a:srgbClr val="E46C0A"/>
                </a:solidFill>
              </a:rPr>
              <a:t>Hash</a:t>
            </a:r>
            <a:r>
              <a:rPr lang="zh-CN" altLang="en-US" sz="1800" b="1">
                <a:solidFill>
                  <a:srgbClr val="E46C0A"/>
                </a:solidFill>
              </a:rPr>
              <a:t>函数还必须具有以下性质：</a:t>
            </a:r>
            <a:endParaRPr lang="en-US" altLang="zh-CN" sz="1800" b="1">
              <a:solidFill>
                <a:srgbClr val="0033CC"/>
              </a:solidFill>
            </a:endParaRPr>
          </a:p>
          <a:p>
            <a:r>
              <a:rPr lang="zh-CN" altLang="zh-CN" b="1">
                <a:solidFill>
                  <a:srgbClr val="0033CC"/>
                </a:solidFill>
              </a:rPr>
              <a:t>抗弱碰撞性（抗第二原像性）</a:t>
            </a:r>
            <a:r>
              <a:rPr lang="zh-CN" altLang="zh-CN" b="1"/>
              <a:t>：对于给定的消息</a:t>
            </a:r>
            <a:r>
              <a:rPr lang="en-US" altLang="zh-CN" b="1"/>
              <a:t>M</a:t>
            </a:r>
            <a:r>
              <a:rPr lang="en-US" altLang="zh-CN" b="1" baseline="-25000"/>
              <a:t>1</a:t>
            </a:r>
            <a:r>
              <a:rPr lang="zh-CN" altLang="zh-CN" b="1"/>
              <a:t>，要发现另一个消息</a:t>
            </a:r>
            <a:r>
              <a:rPr lang="en-US" altLang="zh-CN" b="1"/>
              <a:t>M</a:t>
            </a:r>
            <a:r>
              <a:rPr lang="en-US" altLang="zh-CN" b="1" baseline="-25000"/>
              <a:t>2</a:t>
            </a:r>
            <a:r>
              <a:rPr lang="zh-CN" altLang="zh-CN" b="1"/>
              <a:t>，满足</a:t>
            </a:r>
            <a:r>
              <a:rPr lang="en-US" altLang="zh-CN" b="1"/>
              <a:t>H(M</a:t>
            </a:r>
            <a:r>
              <a:rPr lang="en-US" altLang="zh-CN" b="1" baseline="-25000"/>
              <a:t>1</a:t>
            </a:r>
            <a:r>
              <a:rPr lang="en-US" altLang="zh-CN" b="1"/>
              <a:t>)</a:t>
            </a:r>
            <a:r>
              <a:rPr lang="zh-CN" altLang="zh-CN" b="1"/>
              <a:t>＝</a:t>
            </a:r>
            <a:r>
              <a:rPr lang="en-US" altLang="zh-CN" b="1"/>
              <a:t>H(M</a:t>
            </a:r>
            <a:r>
              <a:rPr lang="en-US" altLang="zh-CN" b="1" baseline="-25000"/>
              <a:t>2</a:t>
            </a:r>
            <a:r>
              <a:rPr lang="en-US" altLang="zh-CN" b="1"/>
              <a:t>)</a:t>
            </a:r>
            <a:r>
              <a:rPr lang="zh-CN" altLang="zh-CN" b="1"/>
              <a:t>在计算上是不可行的。</a:t>
            </a:r>
            <a:endParaRPr lang="en-US" altLang="zh-CN" b="1"/>
          </a:p>
          <a:p>
            <a:endParaRPr lang="zh-CN" altLang="zh-CN" b="1"/>
          </a:p>
          <a:p>
            <a:r>
              <a:rPr lang="zh-CN" altLang="zh-CN" b="1">
                <a:solidFill>
                  <a:srgbClr val="0033CC"/>
                </a:solidFill>
              </a:rPr>
              <a:t>抗强碰撞性</a:t>
            </a:r>
            <a:r>
              <a:rPr lang="zh-CN" altLang="zh-CN" b="1"/>
              <a:t>：找任意一对不同的消息</a:t>
            </a:r>
            <a:r>
              <a:rPr lang="en-US" altLang="zh-CN" b="1"/>
              <a:t>M</a:t>
            </a:r>
            <a:r>
              <a:rPr lang="en-US" altLang="zh-CN" b="1" baseline="-25000"/>
              <a:t>1</a:t>
            </a:r>
            <a:r>
              <a:rPr lang="zh-CN" altLang="zh-CN" b="1"/>
              <a:t>、</a:t>
            </a:r>
            <a:r>
              <a:rPr lang="en-US" altLang="zh-CN" b="1"/>
              <a:t>M</a:t>
            </a:r>
            <a:r>
              <a:rPr lang="en-US" altLang="zh-CN" b="1" baseline="-25000"/>
              <a:t>2</a:t>
            </a:r>
            <a:r>
              <a:rPr lang="zh-CN" altLang="zh-CN" b="1"/>
              <a:t>，使</a:t>
            </a:r>
            <a:r>
              <a:rPr lang="en-US" altLang="zh-CN" b="1"/>
              <a:t>H(M</a:t>
            </a:r>
            <a:r>
              <a:rPr lang="en-US" altLang="zh-CN" b="1" baseline="-25000"/>
              <a:t>1</a:t>
            </a:r>
            <a:r>
              <a:rPr lang="en-US" altLang="zh-CN" b="1"/>
              <a:t>)</a:t>
            </a:r>
            <a:r>
              <a:rPr lang="zh-CN" altLang="zh-CN" b="1"/>
              <a:t>＝</a:t>
            </a:r>
            <a:r>
              <a:rPr lang="en-US" altLang="zh-CN" b="1"/>
              <a:t>H(M</a:t>
            </a:r>
            <a:r>
              <a:rPr lang="en-US" altLang="zh-CN" b="1" baseline="-25000"/>
              <a:t>2</a:t>
            </a:r>
            <a:r>
              <a:rPr lang="en-US" altLang="zh-CN" b="1"/>
              <a:t> )</a:t>
            </a:r>
            <a:r>
              <a:rPr lang="zh-CN" altLang="zh-CN" b="1"/>
              <a:t>在计算上是不可行的。</a:t>
            </a:r>
            <a:endParaRPr lang="en-US" altLang="zh-CN" b="1"/>
          </a:p>
          <a:p>
            <a:endParaRPr lang="zh-CN" altLang="zh-CN" b="1"/>
          </a:p>
          <a:p>
            <a:r>
              <a:rPr lang="zh-CN" altLang="zh-CN" b="1">
                <a:solidFill>
                  <a:srgbClr val="0033CC"/>
                </a:solidFill>
              </a:rPr>
              <a:t>消息对应</a:t>
            </a:r>
            <a:r>
              <a:rPr lang="en-US" altLang="zh-CN" b="1">
                <a:solidFill>
                  <a:srgbClr val="0033CC"/>
                </a:solidFill>
              </a:rPr>
              <a:t>Hash</a:t>
            </a:r>
            <a:r>
              <a:rPr lang="zh-CN" altLang="zh-CN" b="1">
                <a:solidFill>
                  <a:srgbClr val="0033CC"/>
                </a:solidFill>
              </a:rPr>
              <a:t>值的每一比特应与消息的每一个比特有关联。</a:t>
            </a:r>
            <a:r>
              <a:rPr lang="zh-CN" altLang="zh-CN" b="1"/>
              <a:t>当消息原文发生改变时，求得的消息摘要必须相应的变化。</a:t>
            </a:r>
            <a:endParaRPr lang="zh-CN" altLang="en-US" b="1"/>
          </a:p>
        </p:txBody>
      </p:sp>
      <p:sp>
        <p:nvSpPr>
          <p:cNvPr id="4" name="标题 3">
            <a:extLst>
              <a:ext uri="{FF2B5EF4-FFF2-40B4-BE49-F238E27FC236}">
                <a16:creationId xmlns:a16="http://schemas.microsoft.com/office/drawing/2014/main" id="{5464555B-6E36-43AB-9DA4-C4FE2C13CBEA}"/>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5" name="标题 1">
            <a:extLst>
              <a:ext uri="{FF2B5EF4-FFF2-40B4-BE49-F238E27FC236}">
                <a16:creationId xmlns:a16="http://schemas.microsoft.com/office/drawing/2014/main" id="{0083447B-FAD9-4D04-AAA7-89B56D44452E}"/>
              </a:ext>
            </a:extLst>
          </p:cNvPr>
          <p:cNvSpPr txBox="1">
            <a:spLocks/>
          </p:cNvSpPr>
          <p:nvPr/>
        </p:nvSpPr>
        <p:spPr bwMode="auto">
          <a:xfrm>
            <a:off x="142844" y="642924"/>
            <a:ext cx="414340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4.4.1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函数的基本概念和原理</a:t>
            </a:r>
          </a:p>
        </p:txBody>
      </p:sp>
      <p:sp>
        <p:nvSpPr>
          <p:cNvPr id="95237" name="矩形 5">
            <a:extLst>
              <a:ext uri="{FF2B5EF4-FFF2-40B4-BE49-F238E27FC236}">
                <a16:creationId xmlns:a16="http://schemas.microsoft.com/office/drawing/2014/main" id="{083FAF7D-FE21-418D-A778-1AEF7A0F6A14}"/>
              </a:ext>
            </a:extLst>
          </p:cNvPr>
          <p:cNvSpPr>
            <a:spLocks noChangeArrowheads="1"/>
          </p:cNvSpPr>
          <p:nvPr/>
        </p:nvSpPr>
        <p:spPr bwMode="auto">
          <a:xfrm>
            <a:off x="360363" y="2379663"/>
            <a:ext cx="8748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solidFill>
                  <a:srgbClr val="0033CC"/>
                </a:solidFill>
                <a:latin typeface="Arial" panose="020B0604020202020204" pitchFamily="34" charset="0"/>
              </a:rPr>
              <a:t>h1</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H(M1) </a:t>
            </a:r>
            <a:r>
              <a:rPr lang="en-US" altLang="zh-CN" sz="1000" b="1">
                <a:solidFill>
                  <a:srgbClr val="FF0000"/>
                </a:solidFill>
                <a:latin typeface="Arial" panose="020B0604020202020204" pitchFamily="34" charset="0"/>
              </a:rPr>
              <a:t>= SHA256 (</a:t>
            </a:r>
            <a:r>
              <a:rPr lang="en-US" altLang="zh-CN" sz="1000" b="1">
                <a:latin typeface="Arial" panose="020B0604020202020204" pitchFamily="34" charset="0"/>
              </a:rPr>
              <a:t>this is a test</a:t>
            </a:r>
            <a:r>
              <a:rPr lang="en-US" altLang="zh-CN" sz="1000" b="1">
                <a:solidFill>
                  <a:srgbClr val="FF0000"/>
                </a:solidFill>
                <a:latin typeface="Arial" panose="020B0604020202020204" pitchFamily="34" charset="0"/>
              </a:rPr>
              <a:t>)   =  </a:t>
            </a:r>
            <a:r>
              <a:rPr lang="en-US" altLang="zh-CN" sz="1000" b="1">
                <a:latin typeface="Arial" panose="020B0604020202020204" pitchFamily="34" charset="0"/>
              </a:rPr>
              <a:t>2E99758548972A8E8822AD47FA1017FF72F06F3FF6A016851F45C398732BC50C</a:t>
            </a:r>
            <a:endParaRPr lang="zh-CN" altLang="zh-CN" sz="1000" b="1">
              <a:latin typeface="Arial" panose="020B0604020202020204" pitchFamily="34" charset="0"/>
            </a:endParaRPr>
          </a:p>
          <a:p>
            <a:pPr>
              <a:lnSpc>
                <a:spcPct val="100000"/>
              </a:lnSpc>
              <a:buClrTx/>
              <a:buFontTx/>
              <a:buNone/>
            </a:pPr>
            <a:r>
              <a:rPr lang="en-US" altLang="zh-CN" sz="1000" b="1">
                <a:solidFill>
                  <a:srgbClr val="0033CC"/>
                </a:solidFill>
                <a:latin typeface="Arial" panose="020B0604020202020204" pitchFamily="34" charset="0"/>
              </a:rPr>
              <a:t>h2</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H(M2) </a:t>
            </a:r>
            <a:r>
              <a:rPr lang="en-US" altLang="zh-CN" sz="1000" b="1">
                <a:solidFill>
                  <a:srgbClr val="FF0000"/>
                </a:solidFill>
                <a:latin typeface="Arial" panose="020B0604020202020204" pitchFamily="34" charset="0"/>
              </a:rPr>
              <a:t>= </a:t>
            </a:r>
            <a:r>
              <a:rPr lang="en-US" altLang="zh-CN" sz="1000" b="1">
                <a:latin typeface="Arial" panose="020B0604020202020204" pitchFamily="34" charset="0"/>
              </a:rPr>
              <a:t>2E99758548972A8E8822AD47FA1017FF72F06F3FF6A016851F45C398732BC50C  </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latin typeface="Arial" panose="020B0604020202020204" pitchFamily="34" charset="0"/>
                <a:sym typeface="Wingdings" panose="05000000000000000000" pitchFamily="2" charset="2"/>
              </a:rPr>
              <a:t>   </a:t>
            </a:r>
            <a:r>
              <a:rPr lang="zh-CN" altLang="en-US" sz="1000" b="1">
                <a:latin typeface="Arial" panose="020B0604020202020204" pitchFamily="34" charset="0"/>
                <a:sym typeface="Wingdings" panose="05000000000000000000" pitchFamily="2" charset="2"/>
              </a:rPr>
              <a:t>要找到</a:t>
            </a:r>
            <a:r>
              <a:rPr lang="zh-CN" altLang="en-US" sz="1000" b="1">
                <a:solidFill>
                  <a:srgbClr val="0033CC"/>
                </a:solidFill>
                <a:latin typeface="Arial" panose="020B0604020202020204" pitchFamily="34" charset="0"/>
                <a:sym typeface="Wingdings" panose="05000000000000000000" pitchFamily="2" charset="2"/>
              </a:rPr>
              <a:t>这样一个</a:t>
            </a:r>
            <a:r>
              <a:rPr lang="en-US" altLang="zh-CN" sz="1000" b="1">
                <a:solidFill>
                  <a:srgbClr val="0033CC"/>
                </a:solidFill>
                <a:latin typeface="Arial" panose="020B0604020202020204" pitchFamily="34" charset="0"/>
                <a:sym typeface="Wingdings" panose="05000000000000000000" pitchFamily="2" charset="2"/>
              </a:rPr>
              <a:t>M2 </a:t>
            </a:r>
            <a:r>
              <a:rPr lang="en-US" altLang="zh-CN" sz="1000" b="1">
                <a:solidFill>
                  <a:srgbClr val="FF0000"/>
                </a:solidFill>
                <a:latin typeface="Arial" panose="020B0604020202020204" pitchFamily="34" charset="0"/>
                <a:sym typeface="Wingdings" panose="05000000000000000000" pitchFamily="2" charset="2"/>
              </a:rPr>
              <a:t>(</a:t>
            </a:r>
            <a:r>
              <a:rPr lang="zh-CN" altLang="en-US" sz="1000" b="1">
                <a:solidFill>
                  <a:srgbClr val="0033CC"/>
                </a:solidFill>
                <a:latin typeface="Arial" panose="020B0604020202020204" pitchFamily="34" charset="0"/>
                <a:sym typeface="Wingdings" panose="05000000000000000000" pitchFamily="2" charset="2"/>
              </a:rPr>
              <a:t>其中</a:t>
            </a:r>
            <a:r>
              <a:rPr lang="en-US" altLang="zh-CN" sz="1000" b="1">
                <a:solidFill>
                  <a:srgbClr val="0033CC"/>
                </a:solidFill>
                <a:latin typeface="Arial" panose="020B0604020202020204" pitchFamily="34" charset="0"/>
                <a:sym typeface="Wingdings" panose="05000000000000000000" pitchFamily="2" charset="2"/>
              </a:rPr>
              <a:t>M2 </a:t>
            </a:r>
            <a:r>
              <a:rPr lang="zh-CN" altLang="zh-CN" sz="1000" b="1">
                <a:solidFill>
                  <a:srgbClr val="0033CC"/>
                </a:solidFill>
                <a:latin typeface="Arial" panose="020B0604020202020204" pitchFamily="34" charset="0"/>
                <a:sym typeface="Wingdings" panose="05000000000000000000" pitchFamily="2" charset="2"/>
              </a:rPr>
              <a:t>≠ </a:t>
            </a:r>
            <a:r>
              <a:rPr lang="en-US" altLang="zh-CN" sz="1000" b="1">
                <a:solidFill>
                  <a:srgbClr val="0033CC"/>
                </a:solidFill>
                <a:latin typeface="Arial" panose="020B0604020202020204" pitchFamily="34" charset="0"/>
                <a:sym typeface="Wingdings" panose="05000000000000000000" pitchFamily="2" charset="2"/>
              </a:rPr>
              <a:t>M1</a:t>
            </a:r>
            <a:r>
              <a:rPr lang="en-US" altLang="zh-CN" sz="1000" b="1">
                <a:solidFill>
                  <a:srgbClr val="FF0000"/>
                </a:solidFill>
                <a:latin typeface="Arial" panose="020B0604020202020204" pitchFamily="34" charset="0"/>
                <a:sym typeface="Wingdings" panose="05000000000000000000" pitchFamily="2" charset="2"/>
              </a:rPr>
              <a:t>)</a:t>
            </a:r>
            <a:r>
              <a:rPr lang="zh-CN" altLang="en-US" sz="1000" b="1">
                <a:solidFill>
                  <a:srgbClr val="FF0000"/>
                </a:solidFill>
                <a:latin typeface="Arial" panose="020B0604020202020204" pitchFamily="34" charset="0"/>
                <a:sym typeface="Wingdings" panose="05000000000000000000" pitchFamily="2" charset="2"/>
              </a:rPr>
              <a:t>计算上不可行</a:t>
            </a:r>
            <a:endParaRPr lang="zh-CN" altLang="zh-CN" sz="1000" b="1">
              <a:solidFill>
                <a:srgbClr val="FF0000"/>
              </a:solidFill>
              <a:latin typeface="Arial" panose="020B0604020202020204" pitchFamily="34" charset="0"/>
              <a:sym typeface="Wingdings" panose="05000000000000000000" pitchFamily="2" charset="2"/>
            </a:endParaRPr>
          </a:p>
        </p:txBody>
      </p:sp>
      <p:sp>
        <p:nvSpPr>
          <p:cNvPr id="95238" name="矩形 6">
            <a:extLst>
              <a:ext uri="{FF2B5EF4-FFF2-40B4-BE49-F238E27FC236}">
                <a16:creationId xmlns:a16="http://schemas.microsoft.com/office/drawing/2014/main" id="{E7895D50-202F-4C4E-842D-860F739F4F70}"/>
              </a:ext>
            </a:extLst>
          </p:cNvPr>
          <p:cNvSpPr>
            <a:spLocks noChangeArrowheads="1"/>
          </p:cNvSpPr>
          <p:nvPr/>
        </p:nvSpPr>
        <p:spPr bwMode="auto">
          <a:xfrm>
            <a:off x="395288" y="3508375"/>
            <a:ext cx="8280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solidFill>
                  <a:srgbClr val="0033CC"/>
                </a:solidFill>
                <a:latin typeface="Arial" panose="020B0604020202020204" pitchFamily="34" charset="0"/>
              </a:rPr>
              <a:t>h1</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H(M1) </a:t>
            </a:r>
            <a:r>
              <a:rPr lang="en-US" altLang="zh-CN" sz="1000" b="1">
                <a:solidFill>
                  <a:srgbClr val="FF0000"/>
                </a:solidFill>
                <a:latin typeface="Arial" panose="020B0604020202020204" pitchFamily="34" charset="0"/>
              </a:rPr>
              <a:t>= </a:t>
            </a:r>
            <a:r>
              <a:rPr lang="en-US" altLang="zh-CN" sz="1000" b="1">
                <a:solidFill>
                  <a:srgbClr val="0033CC"/>
                </a:solidFill>
                <a:latin typeface="Arial" panose="020B0604020202020204" pitchFamily="34" charset="0"/>
              </a:rPr>
              <a:t>XXXXXXXXXXXXXXXXXXXXXXXXXXXXXXX</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h2</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H(M2) </a:t>
            </a:r>
            <a:r>
              <a:rPr lang="en-US" altLang="zh-CN" sz="1000" b="1">
                <a:solidFill>
                  <a:srgbClr val="FF0000"/>
                </a:solidFill>
                <a:latin typeface="Arial" panose="020B0604020202020204" pitchFamily="34" charset="0"/>
                <a:sym typeface="Wingdings" panose="05000000000000000000" pitchFamily="2" charset="2"/>
              </a:rPr>
              <a:t></a:t>
            </a:r>
            <a:r>
              <a:rPr lang="en-US" altLang="zh-CN" sz="1000" b="1">
                <a:latin typeface="Arial" panose="020B0604020202020204" pitchFamily="34" charset="0"/>
                <a:sym typeface="Wingdings" panose="05000000000000000000" pitchFamily="2" charset="2"/>
              </a:rPr>
              <a:t>   </a:t>
            </a:r>
            <a:r>
              <a:rPr lang="zh-CN" altLang="en-US" sz="1000" b="1">
                <a:latin typeface="Arial" panose="020B0604020202020204" pitchFamily="34" charset="0"/>
                <a:sym typeface="Wingdings" panose="05000000000000000000" pitchFamily="2" charset="2"/>
              </a:rPr>
              <a:t>要找到</a:t>
            </a:r>
            <a:r>
              <a:rPr lang="zh-CN" altLang="en-US" sz="1000" b="1">
                <a:solidFill>
                  <a:srgbClr val="0033CC"/>
                </a:solidFill>
                <a:latin typeface="Arial" panose="020B0604020202020204" pitchFamily="34" charset="0"/>
                <a:sym typeface="Wingdings" panose="05000000000000000000" pitchFamily="2" charset="2"/>
              </a:rPr>
              <a:t>这样一对</a:t>
            </a:r>
            <a:r>
              <a:rPr lang="en-US" altLang="zh-CN" sz="1000" b="1">
                <a:solidFill>
                  <a:srgbClr val="0033CC"/>
                </a:solidFill>
                <a:latin typeface="Arial" panose="020B0604020202020204" pitchFamily="34" charset="0"/>
                <a:sym typeface="Wingdings" panose="05000000000000000000" pitchFamily="2" charset="2"/>
              </a:rPr>
              <a:t>M1, M2 </a:t>
            </a:r>
            <a:r>
              <a:rPr lang="en-US" altLang="zh-CN" sz="1000" b="1">
                <a:solidFill>
                  <a:srgbClr val="FF0000"/>
                </a:solidFill>
                <a:latin typeface="Arial" panose="020B0604020202020204" pitchFamily="34" charset="0"/>
                <a:sym typeface="Wingdings" panose="05000000000000000000" pitchFamily="2" charset="2"/>
              </a:rPr>
              <a:t>(</a:t>
            </a:r>
            <a:r>
              <a:rPr lang="zh-CN" altLang="en-US" sz="1000" b="1">
                <a:solidFill>
                  <a:srgbClr val="0033CC"/>
                </a:solidFill>
                <a:latin typeface="Arial" panose="020B0604020202020204" pitchFamily="34" charset="0"/>
                <a:sym typeface="Wingdings" panose="05000000000000000000" pitchFamily="2" charset="2"/>
              </a:rPr>
              <a:t>其中</a:t>
            </a:r>
            <a:r>
              <a:rPr lang="en-US" altLang="zh-CN" sz="1000" b="1">
                <a:solidFill>
                  <a:srgbClr val="0033CC"/>
                </a:solidFill>
                <a:latin typeface="Arial" panose="020B0604020202020204" pitchFamily="34" charset="0"/>
                <a:sym typeface="Wingdings" panose="05000000000000000000" pitchFamily="2" charset="2"/>
              </a:rPr>
              <a:t>M2 </a:t>
            </a:r>
            <a:r>
              <a:rPr lang="zh-CN" altLang="zh-CN" sz="1000" b="1">
                <a:solidFill>
                  <a:srgbClr val="0033CC"/>
                </a:solidFill>
                <a:latin typeface="Arial" panose="020B0604020202020204" pitchFamily="34" charset="0"/>
                <a:sym typeface="Wingdings" panose="05000000000000000000" pitchFamily="2" charset="2"/>
              </a:rPr>
              <a:t>≠ </a:t>
            </a:r>
            <a:r>
              <a:rPr lang="en-US" altLang="zh-CN" sz="1000" b="1">
                <a:solidFill>
                  <a:srgbClr val="0033CC"/>
                </a:solidFill>
                <a:latin typeface="Arial" panose="020B0604020202020204" pitchFamily="34" charset="0"/>
                <a:sym typeface="Wingdings" panose="05000000000000000000" pitchFamily="2" charset="2"/>
              </a:rPr>
              <a:t>M1</a:t>
            </a:r>
            <a:r>
              <a:rPr lang="en-US" altLang="zh-CN" sz="1000" b="1">
                <a:solidFill>
                  <a:srgbClr val="FF0000"/>
                </a:solidFill>
                <a:latin typeface="Arial" panose="020B0604020202020204" pitchFamily="34" charset="0"/>
                <a:sym typeface="Wingdings" panose="05000000000000000000" pitchFamily="2" charset="2"/>
              </a:rPr>
              <a:t>)</a:t>
            </a:r>
            <a:r>
              <a:rPr lang="zh-CN" altLang="en-US" sz="1000" b="1">
                <a:solidFill>
                  <a:srgbClr val="FF0000"/>
                </a:solidFill>
                <a:latin typeface="Arial" panose="020B0604020202020204" pitchFamily="34" charset="0"/>
                <a:sym typeface="Wingdings" panose="05000000000000000000" pitchFamily="2" charset="2"/>
              </a:rPr>
              <a:t>计算上不可行</a:t>
            </a:r>
            <a:endParaRPr lang="zh-CN" altLang="zh-CN" sz="1000" b="1">
              <a:solidFill>
                <a:srgbClr val="0033CC"/>
              </a:solidFill>
              <a:latin typeface="Arial" panose="020B0604020202020204" pitchFamily="34" charset="0"/>
            </a:endParaRPr>
          </a:p>
        </p:txBody>
      </p:sp>
      <p:sp>
        <p:nvSpPr>
          <p:cNvPr id="95239" name="矩形 7">
            <a:extLst>
              <a:ext uri="{FF2B5EF4-FFF2-40B4-BE49-F238E27FC236}">
                <a16:creationId xmlns:a16="http://schemas.microsoft.com/office/drawing/2014/main" id="{4E507682-D0D6-4995-B3A0-8B6A9034A6AA}"/>
              </a:ext>
            </a:extLst>
          </p:cNvPr>
          <p:cNvSpPr>
            <a:spLocks noChangeArrowheads="1"/>
          </p:cNvSpPr>
          <p:nvPr/>
        </p:nvSpPr>
        <p:spPr bwMode="auto">
          <a:xfrm>
            <a:off x="468313" y="4587875"/>
            <a:ext cx="8567737"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dirty="0">
                <a:solidFill>
                  <a:srgbClr val="0033CC"/>
                </a:solidFill>
                <a:latin typeface="Arial" panose="020B0604020202020204" pitchFamily="34" charset="0"/>
              </a:rPr>
              <a:t>h1</a:t>
            </a:r>
            <a:r>
              <a:rPr lang="en-US" altLang="zh-CN" sz="1000" b="1" dirty="0">
                <a:solidFill>
                  <a:srgbClr val="FF0000"/>
                </a:solidFill>
                <a:latin typeface="Arial" panose="020B0604020202020204" pitchFamily="34" charset="0"/>
              </a:rPr>
              <a:t> = </a:t>
            </a:r>
            <a:r>
              <a:rPr lang="en-US" altLang="zh-CN" sz="1000" b="1" dirty="0">
                <a:solidFill>
                  <a:srgbClr val="0033CC"/>
                </a:solidFill>
                <a:latin typeface="Arial" panose="020B0604020202020204" pitchFamily="34" charset="0"/>
              </a:rPr>
              <a:t>H(M1) </a:t>
            </a:r>
            <a:r>
              <a:rPr lang="en-US" altLang="zh-CN" sz="1000" b="1" dirty="0">
                <a:solidFill>
                  <a:srgbClr val="FF0000"/>
                </a:solidFill>
                <a:latin typeface="Arial" panose="020B0604020202020204" pitchFamily="34" charset="0"/>
              </a:rPr>
              <a:t>= SHA256 (</a:t>
            </a:r>
            <a:r>
              <a:rPr lang="en-US" altLang="zh-CN" sz="1000" b="1" dirty="0">
                <a:latin typeface="Arial" panose="020B0604020202020204" pitchFamily="34" charset="0"/>
              </a:rPr>
              <a:t>this is a test</a:t>
            </a:r>
            <a:r>
              <a:rPr lang="en-US" altLang="zh-CN" sz="1000" b="1" dirty="0">
                <a:solidFill>
                  <a:srgbClr val="FF0000"/>
                </a:solidFill>
                <a:latin typeface="Arial" panose="020B0604020202020204" pitchFamily="34" charset="0"/>
              </a:rPr>
              <a:t>)   =  </a:t>
            </a:r>
            <a:r>
              <a:rPr lang="en-US" altLang="zh-CN" sz="1000" b="1" dirty="0">
                <a:latin typeface="Arial" panose="020B0604020202020204" pitchFamily="34" charset="0"/>
              </a:rPr>
              <a:t>2E99758548972A8E8822AD47FA1017FF72F06F3FF6A016851F45C398732BC50C</a:t>
            </a:r>
            <a:endParaRPr lang="zh-CN" altLang="zh-CN" sz="1000" b="1" dirty="0">
              <a:latin typeface="Arial" panose="020B0604020202020204" pitchFamily="34" charset="0"/>
            </a:endParaRPr>
          </a:p>
          <a:p>
            <a:pPr>
              <a:lnSpc>
                <a:spcPct val="100000"/>
              </a:lnSpc>
              <a:buClrTx/>
              <a:buFontTx/>
              <a:buNone/>
            </a:pPr>
            <a:r>
              <a:rPr lang="en-US" altLang="zh-CN" sz="1000" b="1" dirty="0">
                <a:solidFill>
                  <a:srgbClr val="0033CC"/>
                </a:solidFill>
                <a:latin typeface="Arial" panose="020B0604020202020204" pitchFamily="34" charset="0"/>
              </a:rPr>
              <a:t>h2</a:t>
            </a:r>
            <a:r>
              <a:rPr lang="en-US" altLang="zh-CN" sz="1000" b="1" dirty="0">
                <a:solidFill>
                  <a:srgbClr val="FF0000"/>
                </a:solidFill>
                <a:latin typeface="Arial" panose="020B0604020202020204" pitchFamily="34" charset="0"/>
              </a:rPr>
              <a:t> = </a:t>
            </a:r>
            <a:r>
              <a:rPr lang="en-US" altLang="zh-CN" sz="1000" b="1" dirty="0">
                <a:solidFill>
                  <a:srgbClr val="0033CC"/>
                </a:solidFill>
                <a:latin typeface="Arial" panose="020B0604020202020204" pitchFamily="34" charset="0"/>
              </a:rPr>
              <a:t>H(M2) </a:t>
            </a:r>
            <a:r>
              <a:rPr lang="en-US" altLang="zh-CN" sz="1000" b="1" dirty="0">
                <a:solidFill>
                  <a:srgbClr val="FF0000"/>
                </a:solidFill>
                <a:latin typeface="Arial" panose="020B0604020202020204" pitchFamily="34" charset="0"/>
              </a:rPr>
              <a:t>= SHA256 (</a:t>
            </a:r>
            <a:r>
              <a:rPr lang="en-US" altLang="zh-CN" sz="1000" b="1" dirty="0">
                <a:latin typeface="Arial" panose="020B0604020202020204" pitchFamily="34" charset="0"/>
              </a:rPr>
              <a:t>this is a test!</a:t>
            </a:r>
            <a:r>
              <a:rPr lang="en-US" altLang="zh-CN" sz="1000" b="1" dirty="0">
                <a:solidFill>
                  <a:srgbClr val="FF0000"/>
                </a:solidFill>
                <a:latin typeface="Arial" panose="020B0604020202020204" pitchFamily="34" charset="0"/>
              </a:rPr>
              <a:t>)  = </a:t>
            </a:r>
            <a:r>
              <a:rPr lang="en-US" altLang="zh-CN" sz="1000" b="1" dirty="0">
                <a:latin typeface="Arial" panose="020B0604020202020204" pitchFamily="34" charset="0"/>
              </a:rPr>
              <a:t>CA7F87917E4F5029F81EC74D6711F1C587DCA0FE91EC82B87BB77AEB15E6566D</a:t>
            </a:r>
            <a:endParaRPr lang="zh-CN" altLang="zh-CN" sz="1000" b="1" dirty="0">
              <a:latin typeface="Arial" panose="020B0604020202020204" pitchFamily="34" charset="0"/>
            </a:endParaRPr>
          </a:p>
        </p:txBody>
      </p:sp>
    </p:spTree>
  </p:cSld>
  <p:clrMapOvr>
    <a:masterClrMapping/>
  </p:clrMapOvr>
  <p:transition spd="med">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F828C-B2B9-4AE0-A5E8-7B3927FEF283}"/>
              </a:ext>
            </a:extLst>
          </p:cNvPr>
          <p:cNvSpPr>
            <a:spLocks noGrp="1"/>
          </p:cNvSpPr>
          <p:nvPr>
            <p:ph type="title"/>
          </p:nvPr>
        </p:nvSpPr>
        <p:spPr>
          <a:xfrm>
            <a:off x="571472" y="1214428"/>
            <a:ext cx="1285865" cy="428628"/>
          </a:xfrm>
        </p:spPr>
        <p:txBody>
          <a:bodyPr/>
          <a:lstStyle/>
          <a:p>
            <a:pPr>
              <a:defRPr/>
            </a:pPr>
            <a:r>
              <a:rPr altLang="en-US" sz="1800" dirty="0">
                <a:solidFill>
                  <a:srgbClr val="FF0000"/>
                </a:solidFill>
                <a:effectLst/>
              </a:rPr>
              <a:t>古典密码</a:t>
            </a:r>
            <a:endParaRPr altLang="en-US" sz="1800" dirty="0">
              <a:solidFill>
                <a:srgbClr val="FF0000"/>
              </a:solidFill>
            </a:endParaRPr>
          </a:p>
        </p:txBody>
      </p:sp>
      <p:sp>
        <p:nvSpPr>
          <p:cNvPr id="8" name="标题 3">
            <a:extLst>
              <a:ext uri="{FF2B5EF4-FFF2-40B4-BE49-F238E27FC236}">
                <a16:creationId xmlns:a16="http://schemas.microsoft.com/office/drawing/2014/main" id="{1DD1A2AC-67D1-450E-B137-3B4DE9AE229A}"/>
              </a:ext>
            </a:extLst>
          </p:cNvPr>
          <p:cNvSpPr txBox="1">
            <a:spLocks/>
          </p:cNvSpPr>
          <p:nvPr/>
        </p:nvSpPr>
        <p:spPr bwMode="auto">
          <a:xfrm>
            <a:off x="214282" y="714362"/>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密码学发展简史</a:t>
            </a:r>
          </a:p>
        </p:txBody>
      </p:sp>
      <p:sp>
        <p:nvSpPr>
          <p:cNvPr id="9" name="内容占位符 2">
            <a:extLst>
              <a:ext uri="{FF2B5EF4-FFF2-40B4-BE49-F238E27FC236}">
                <a16:creationId xmlns:a16="http://schemas.microsoft.com/office/drawing/2014/main" id="{037B9B27-5C51-4E79-88FD-D9619D17ADFD}"/>
              </a:ext>
            </a:extLst>
          </p:cNvPr>
          <p:cNvSpPr txBox="1">
            <a:spLocks/>
          </p:cNvSpPr>
          <p:nvPr/>
        </p:nvSpPr>
        <p:spPr bwMode="auto">
          <a:xfrm>
            <a:off x="198438" y="1573213"/>
            <a:ext cx="8837612" cy="2794000"/>
          </a:xfrm>
          <a:prstGeom prst="rect">
            <a:avLst/>
          </a:prstGeom>
          <a:noFill/>
          <a:ln w="9525">
            <a:noFill/>
            <a:miter lim="800000"/>
            <a:headEnd/>
            <a:tailEnd/>
          </a:ln>
        </p:spPr>
        <p:txBody>
          <a:bodyPr/>
          <a:lstStyle/>
          <a:p>
            <a:pPr marL="342900" indent="-342900" hangingPunct="1">
              <a:lnSpc>
                <a:spcPct val="150000"/>
              </a:lnSpc>
              <a:buClr>
                <a:srgbClr val="C00000"/>
              </a:buClr>
              <a:buFont typeface="Wingdings" pitchFamily="2" charset="2"/>
              <a:buChar char="n"/>
              <a:defRPr/>
            </a:pPr>
            <a:r>
              <a:rPr lang="zh-CN" altLang="en-US" sz="1600" b="1" kern="0" dirty="0">
                <a:solidFill>
                  <a:srgbClr val="FF0000"/>
                </a:solidFill>
                <a:latin typeface="+mj-ea"/>
                <a:ea typeface="+mj-ea"/>
              </a:rPr>
              <a:t>替代密码</a:t>
            </a:r>
            <a:endParaRPr lang="en-US" altLang="zh-CN" sz="1600" b="1" kern="0" dirty="0">
              <a:solidFill>
                <a:srgbClr val="FF0000"/>
              </a:solidFill>
              <a:latin typeface="+mj-ea"/>
              <a:ea typeface="+mj-ea"/>
            </a:endParaRPr>
          </a:p>
          <a:p>
            <a:pPr marL="800100" lvl="1" indent="-342900" hangingPunct="1">
              <a:lnSpc>
                <a:spcPct val="150000"/>
              </a:lnSpc>
              <a:buClr>
                <a:srgbClr val="C00000"/>
              </a:buClr>
              <a:buFont typeface="Wingdings" pitchFamily="2" charset="2"/>
              <a:buChar char="Ø"/>
              <a:defRPr/>
            </a:pPr>
            <a:r>
              <a:rPr lang="zh-CN" altLang="en-US" sz="1600" b="1" kern="0" dirty="0">
                <a:solidFill>
                  <a:srgbClr val="0033CC"/>
                </a:solidFill>
                <a:latin typeface="+mj-ea"/>
                <a:ea typeface="+mj-ea"/>
              </a:rPr>
              <a:t>简单</a:t>
            </a:r>
            <a:r>
              <a:rPr lang="zh-CN" altLang="en-US" sz="1600" b="1" kern="0" dirty="0">
                <a:solidFill>
                  <a:srgbClr val="FF0000"/>
                </a:solidFill>
                <a:latin typeface="+mj-ea"/>
                <a:ea typeface="+mj-ea"/>
              </a:rPr>
              <a:t>替代密码</a:t>
            </a:r>
            <a:r>
              <a:rPr lang="en-US" altLang="zh-CN" sz="1600" b="1" kern="0" dirty="0">
                <a:solidFill>
                  <a:srgbClr val="0033CC"/>
                </a:solidFill>
                <a:latin typeface="+mj-ea"/>
                <a:ea typeface="+mj-ea"/>
              </a:rPr>
              <a:t>(</a:t>
            </a:r>
            <a:r>
              <a:rPr lang="zh-CN" altLang="en-US" sz="1600" b="1" kern="0" dirty="0">
                <a:solidFill>
                  <a:srgbClr val="0033CC"/>
                </a:solidFill>
                <a:latin typeface="+mj-ea"/>
                <a:ea typeface="+mj-ea"/>
              </a:rPr>
              <a:t>加密过程</a:t>
            </a:r>
            <a:r>
              <a:rPr lang="en-US" altLang="zh-CN" sz="1600" b="1" kern="0" dirty="0">
                <a:solidFill>
                  <a:srgbClr val="0033CC"/>
                </a:solidFill>
                <a:latin typeface="+mj-ea"/>
                <a:ea typeface="+mj-ea"/>
              </a:rPr>
              <a:t>)</a:t>
            </a:r>
            <a:r>
              <a:rPr lang="zh-CN" altLang="en-US" sz="1600" b="1" kern="0" dirty="0">
                <a:solidFill>
                  <a:srgbClr val="0033CC"/>
                </a:solidFill>
                <a:latin typeface="+mj-ea"/>
                <a:ea typeface="+mj-ea"/>
              </a:rPr>
              <a:t>就是将明文字母表中的每个字母</a:t>
            </a:r>
            <a:r>
              <a:rPr lang="en-US" altLang="zh-CN" sz="1600" b="1" kern="0" dirty="0">
                <a:solidFill>
                  <a:srgbClr val="FF0000"/>
                </a:solidFill>
                <a:latin typeface="+mj-ea"/>
                <a:ea typeface="+mj-ea"/>
                <a:sym typeface="Wingdings" pitchFamily="2" charset="2"/>
              </a:rPr>
              <a:t></a:t>
            </a:r>
            <a:r>
              <a:rPr lang="zh-CN" altLang="en-US" sz="1600" b="1" kern="0" baseline="30000" dirty="0">
                <a:solidFill>
                  <a:srgbClr val="FF0000"/>
                </a:solidFill>
                <a:latin typeface="+mj-ea"/>
                <a:ea typeface="+mj-ea"/>
                <a:sym typeface="Wingdings" pitchFamily="2" charset="2"/>
              </a:rPr>
              <a:t>替代</a:t>
            </a:r>
            <a:r>
              <a:rPr lang="en-US" altLang="zh-CN" sz="1600" b="1" kern="0" dirty="0">
                <a:solidFill>
                  <a:srgbClr val="FF0000"/>
                </a:solidFill>
                <a:latin typeface="+mj-ea"/>
                <a:ea typeface="+mj-ea"/>
                <a:sym typeface="Wingdings" pitchFamily="2" charset="2"/>
              </a:rPr>
              <a:t>-</a:t>
            </a:r>
            <a:r>
              <a:rPr lang="zh-CN" altLang="en-US" sz="1600" b="1" kern="0" dirty="0">
                <a:solidFill>
                  <a:srgbClr val="0033CC"/>
                </a:solidFill>
                <a:latin typeface="+mj-ea"/>
                <a:ea typeface="+mj-ea"/>
                <a:sym typeface="Wingdings" pitchFamily="2" charset="2"/>
              </a:rPr>
              <a:t>密文字母中的对应字母；</a:t>
            </a:r>
            <a:endParaRPr lang="en-US" altLang="zh-CN" sz="1600" b="1" kern="0" dirty="0">
              <a:solidFill>
                <a:srgbClr val="0033CC"/>
              </a:solidFill>
              <a:latin typeface="+mj-ea"/>
              <a:ea typeface="+mj-ea"/>
              <a:sym typeface="Wingdings" pitchFamily="2" charset="2"/>
            </a:endParaRPr>
          </a:p>
          <a:p>
            <a:pPr marL="800100" lvl="1" indent="-342900" hangingPunct="1">
              <a:lnSpc>
                <a:spcPct val="150000"/>
              </a:lnSpc>
              <a:buClr>
                <a:srgbClr val="C00000"/>
              </a:buClr>
              <a:buFont typeface="Wingdings" pitchFamily="2" charset="2"/>
              <a:buChar char="Ø"/>
              <a:defRPr/>
            </a:pPr>
            <a:r>
              <a:rPr lang="zh-CN" altLang="en-US" sz="1600" b="1" kern="0" dirty="0">
                <a:solidFill>
                  <a:srgbClr val="FF0000"/>
                </a:solidFill>
                <a:latin typeface="+mj-ea"/>
              </a:rPr>
              <a:t>典型例子</a:t>
            </a:r>
            <a:r>
              <a:rPr lang="zh-CN" altLang="en-US" sz="1600" b="1" kern="0" dirty="0">
                <a:solidFill>
                  <a:srgbClr val="0033CC"/>
                </a:solidFill>
                <a:latin typeface="+mj-ea"/>
              </a:rPr>
              <a:t>：移位密码</a:t>
            </a:r>
            <a:r>
              <a:rPr lang="zh-CN" altLang="en-US" sz="1600" b="1" kern="0" baseline="-25000" dirty="0">
                <a:solidFill>
                  <a:srgbClr val="FF0000"/>
                </a:solidFill>
                <a:latin typeface="+mj-ea"/>
              </a:rPr>
              <a:t>（凯撒密码）</a:t>
            </a:r>
            <a:r>
              <a:rPr lang="zh-CN" altLang="en-US" sz="1600" b="1" kern="0" dirty="0">
                <a:solidFill>
                  <a:srgbClr val="0033CC"/>
                </a:solidFill>
                <a:latin typeface="+mj-ea"/>
              </a:rPr>
              <a:t>、乘数密码、仿射密码、多项式替代密码等。</a:t>
            </a:r>
            <a:endParaRPr lang="en-US" altLang="zh-CN" sz="1600" b="1" kern="0" dirty="0">
              <a:solidFill>
                <a:srgbClr val="0033CC"/>
              </a:solidFill>
              <a:latin typeface="+mj-ea"/>
            </a:endParaRPr>
          </a:p>
          <a:p>
            <a:pPr marL="342900" indent="-342900" hangingPunct="1">
              <a:lnSpc>
                <a:spcPct val="150000"/>
              </a:lnSpc>
              <a:buClr>
                <a:srgbClr val="C00000"/>
              </a:buClr>
              <a:buFont typeface="Wingdings" pitchFamily="2" charset="2"/>
              <a:buChar char="n"/>
              <a:defRPr/>
            </a:pPr>
            <a:r>
              <a:rPr lang="zh-CN" altLang="en-US" sz="1600" b="1" kern="0" dirty="0">
                <a:solidFill>
                  <a:srgbClr val="FF0000"/>
                </a:solidFill>
                <a:latin typeface="+mj-ea"/>
                <a:ea typeface="+mj-ea"/>
              </a:rPr>
              <a:t>置换密码</a:t>
            </a:r>
            <a:endParaRPr lang="en-US" altLang="zh-CN" sz="1600" b="1" kern="0" dirty="0">
              <a:solidFill>
                <a:srgbClr val="FF0000"/>
              </a:solidFill>
              <a:latin typeface="+mj-ea"/>
              <a:ea typeface="+mj-ea"/>
            </a:endParaRPr>
          </a:p>
          <a:p>
            <a:pPr marL="800100" lvl="1" indent="-342900" hangingPunct="1">
              <a:lnSpc>
                <a:spcPct val="150000"/>
              </a:lnSpc>
              <a:buClr>
                <a:srgbClr val="C00000"/>
              </a:buClr>
              <a:buFont typeface="Wingdings" pitchFamily="2" charset="2"/>
              <a:buChar char="Ø"/>
              <a:defRPr/>
            </a:pPr>
            <a:r>
              <a:rPr lang="zh-CN" altLang="en-US" sz="1600" b="1" kern="0" dirty="0">
                <a:solidFill>
                  <a:srgbClr val="FF0000"/>
                </a:solidFill>
                <a:latin typeface="+mj-ea"/>
                <a:ea typeface="+mj-ea"/>
              </a:rPr>
              <a:t>又称换位密码。</a:t>
            </a:r>
            <a:r>
              <a:rPr lang="zh-CN" altLang="en-US" sz="1600" b="1" kern="0" dirty="0">
                <a:solidFill>
                  <a:srgbClr val="0033CC"/>
                </a:solidFill>
                <a:latin typeface="+mj-ea"/>
                <a:ea typeface="+mj-ea"/>
              </a:rPr>
              <a:t>是根据一定的规则重新排列明文，以便打破明文的结构特性；</a:t>
            </a:r>
            <a:endParaRPr lang="en-US" altLang="zh-CN" sz="1600" b="1" kern="0" dirty="0">
              <a:solidFill>
                <a:srgbClr val="0033CC"/>
              </a:solidFill>
              <a:latin typeface="+mj-ea"/>
              <a:ea typeface="+mj-ea"/>
            </a:endParaRPr>
          </a:p>
          <a:p>
            <a:pPr marL="800100" lvl="1" indent="-342900" hangingPunct="1">
              <a:lnSpc>
                <a:spcPct val="150000"/>
              </a:lnSpc>
              <a:buClr>
                <a:srgbClr val="C00000"/>
              </a:buClr>
              <a:buFont typeface="Wingdings" pitchFamily="2" charset="2"/>
              <a:buChar char="Ø"/>
              <a:defRPr/>
            </a:pPr>
            <a:r>
              <a:rPr lang="zh-CN" altLang="en-US" sz="1600" b="1" kern="0" dirty="0">
                <a:solidFill>
                  <a:srgbClr val="FF0000"/>
                </a:solidFill>
                <a:latin typeface="+mj-ea"/>
                <a:ea typeface="+mj-ea"/>
              </a:rPr>
              <a:t>最显著的特点</a:t>
            </a:r>
            <a:r>
              <a:rPr lang="zh-CN" altLang="en-US" sz="1600" b="1" kern="0" dirty="0">
                <a:solidFill>
                  <a:srgbClr val="0033CC"/>
                </a:solidFill>
                <a:latin typeface="+mj-ea"/>
                <a:ea typeface="+mj-ea"/>
              </a:rPr>
              <a:t>：保持明文的所有字符不变，只是利用置换打乱了明文字符的位置和次序（</a:t>
            </a:r>
            <a:r>
              <a:rPr lang="zh-CN" altLang="en-US" sz="1600" b="1" kern="0" dirty="0">
                <a:solidFill>
                  <a:srgbClr val="FF0000"/>
                </a:solidFill>
                <a:latin typeface="+mj-ea"/>
                <a:ea typeface="+mj-ea"/>
              </a:rPr>
              <a:t>即：只改变明文的结构，不改变明文的内容</a:t>
            </a:r>
            <a:r>
              <a:rPr lang="zh-CN" altLang="en-US" sz="1600" b="1" kern="0" dirty="0">
                <a:solidFill>
                  <a:srgbClr val="0033CC"/>
                </a:solidFill>
                <a:latin typeface="+mj-ea"/>
                <a:ea typeface="+mj-ea"/>
              </a:rPr>
              <a:t>）。</a:t>
            </a:r>
            <a:endParaRPr lang="en-US" altLang="zh-CN" sz="1600" b="1" kern="0" dirty="0">
              <a:solidFill>
                <a:srgbClr val="0033CC"/>
              </a:solidFill>
              <a:latin typeface="+mj-ea"/>
              <a:ea typeface="+mj-ea"/>
            </a:endParaRPr>
          </a:p>
          <a:p>
            <a:pPr marL="800100" lvl="1" indent="-342900" hangingPunct="1">
              <a:lnSpc>
                <a:spcPct val="150000"/>
              </a:lnSpc>
              <a:buClr>
                <a:srgbClr val="C00000"/>
              </a:buClr>
              <a:buFont typeface="Wingdings" pitchFamily="2" charset="2"/>
              <a:buChar char="Ø"/>
              <a:defRPr/>
            </a:pPr>
            <a:r>
              <a:rPr lang="zh-CN" altLang="en-US" sz="1600" b="1" kern="0" dirty="0">
                <a:solidFill>
                  <a:srgbClr val="FF0000"/>
                </a:solidFill>
                <a:latin typeface="+mj-ea"/>
                <a:ea typeface="+mj-ea"/>
              </a:rPr>
              <a:t>典型例子</a:t>
            </a:r>
            <a:r>
              <a:rPr lang="zh-CN" altLang="en-US" sz="1600" b="1" kern="0" dirty="0">
                <a:solidFill>
                  <a:srgbClr val="0033CC"/>
                </a:solidFill>
                <a:latin typeface="+mj-ea"/>
                <a:ea typeface="+mj-ea"/>
              </a:rPr>
              <a:t>：</a:t>
            </a:r>
            <a:r>
              <a:rPr lang="zh-CN" altLang="en-US" sz="1600" b="1" kern="0" dirty="0">
                <a:solidFill>
                  <a:srgbClr val="0033CC"/>
                </a:solidFill>
                <a:latin typeface="+mj-ea"/>
              </a:rPr>
              <a:t>栅栏密码 。</a:t>
            </a:r>
            <a:endParaRPr lang="en-US" altLang="zh-CN" sz="1600" b="1" kern="0" dirty="0">
              <a:solidFill>
                <a:srgbClr val="0033CC"/>
              </a:solidFill>
              <a:latin typeface="+mj-ea"/>
            </a:endParaRPr>
          </a:p>
          <a:p>
            <a:pPr marL="800100" lvl="1" indent="-342900" hangingPunct="1">
              <a:lnSpc>
                <a:spcPct val="150000"/>
              </a:lnSpc>
              <a:buClr>
                <a:srgbClr val="C00000"/>
              </a:buClr>
              <a:buFont typeface="Wingdings" pitchFamily="2" charset="2"/>
              <a:buChar char="Ø"/>
              <a:defRPr/>
            </a:pPr>
            <a:endParaRPr lang="en-US" altLang="zh-CN" sz="1600" b="1" kern="0" dirty="0">
              <a:solidFill>
                <a:srgbClr val="0033CC"/>
              </a:solidFill>
              <a:latin typeface="+mj-ea"/>
              <a:ea typeface="+mj-ea"/>
            </a:endParaRPr>
          </a:p>
          <a:p>
            <a:pPr marL="342900" indent="-342900" hangingPunct="1">
              <a:lnSpc>
                <a:spcPct val="150000"/>
              </a:lnSpc>
              <a:buClr>
                <a:srgbClr val="C00000"/>
              </a:buClr>
              <a:defRPr/>
            </a:pPr>
            <a:endParaRPr lang="en-US" altLang="zh-CN" sz="1600" b="1" kern="0" dirty="0">
              <a:latin typeface="+mj-ea"/>
              <a:ea typeface="+mj-ea"/>
            </a:endParaRPr>
          </a:p>
          <a:p>
            <a:pPr hangingPunct="1">
              <a:lnSpc>
                <a:spcPct val="150000"/>
              </a:lnSpc>
              <a:buClr>
                <a:srgbClr val="C00000"/>
              </a:buClr>
              <a:buFont typeface="Wingdings" pitchFamily="2" charset="2"/>
              <a:buNone/>
              <a:defRPr/>
            </a:pPr>
            <a:r>
              <a:rPr lang="en-US" altLang="zh-CN" sz="1600" b="1" kern="0" dirty="0">
                <a:latin typeface="+mj-ea"/>
                <a:ea typeface="+mj-ea"/>
              </a:rPr>
              <a:t>     </a:t>
            </a:r>
            <a:endParaRPr lang="en-US" altLang="zh-CN" sz="1600" b="1" kern="0" dirty="0">
              <a:ea typeface="+mj-ea"/>
            </a:endParaRPr>
          </a:p>
          <a:p>
            <a:pPr marL="342900" indent="-342900" hangingPunct="1">
              <a:lnSpc>
                <a:spcPct val="150000"/>
              </a:lnSpc>
              <a:buClr>
                <a:srgbClr val="C00000"/>
              </a:buClr>
              <a:buFont typeface="Wingdings" pitchFamily="2" charset="2"/>
              <a:buChar char="n"/>
              <a:defRPr/>
            </a:pPr>
            <a:endParaRPr lang="zh-CN" altLang="en-US" sz="1600" b="1" kern="0" dirty="0">
              <a:latin typeface="+mj-ea"/>
              <a:ea typeface="+mj-ea"/>
            </a:endParaRPr>
          </a:p>
        </p:txBody>
      </p:sp>
      <p:sp>
        <p:nvSpPr>
          <p:cNvPr id="20" name="标题 3">
            <a:extLst>
              <a:ext uri="{FF2B5EF4-FFF2-40B4-BE49-F238E27FC236}">
                <a16:creationId xmlns:a16="http://schemas.microsoft.com/office/drawing/2014/main" id="{F98BF2E3-97E1-42F5-BB1A-B27540CE836F}"/>
              </a:ext>
            </a:extLst>
          </p:cNvPr>
          <p:cNvSpPr txBox="1">
            <a:spLocks/>
          </p:cNvSpPr>
          <p:nvPr/>
        </p:nvSpPr>
        <p:spPr bwMode="auto">
          <a:xfrm>
            <a:off x="7072330" y="142858"/>
            <a:ext cx="192882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密码学概述</a:t>
            </a:r>
          </a:p>
        </p:txBody>
      </p:sp>
    </p:spTree>
  </p:cSld>
  <p:clrMapOvr>
    <a:masterClrMapping/>
  </p:clrMapOvr>
  <p:transition spd="med">
    <p:randomBa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891E8-2FAA-41FB-9A27-B217F79AC55D}"/>
              </a:ext>
            </a:extLst>
          </p:cNvPr>
          <p:cNvSpPr>
            <a:spLocks noGrp="1"/>
          </p:cNvSpPr>
          <p:nvPr>
            <p:ph type="title"/>
          </p:nvPr>
        </p:nvSpPr>
        <p:spPr>
          <a:xfrm>
            <a:off x="285750" y="1000125"/>
            <a:ext cx="2286000" cy="450850"/>
          </a:xfrm>
        </p:spPr>
        <p:txBody>
          <a:bodyPr/>
          <a:lstStyle/>
          <a:p>
            <a:pPr algn="l">
              <a:defRPr/>
            </a:pPr>
            <a:r>
              <a:rPr lang="en-US" sz="2000" dirty="0">
                <a:solidFill>
                  <a:srgbClr val="0033CC"/>
                </a:solidFill>
                <a:effectLst/>
              </a:rPr>
              <a:t>Hash</a:t>
            </a:r>
            <a:r>
              <a:rPr altLang="en-US" sz="2000" dirty="0">
                <a:solidFill>
                  <a:srgbClr val="0033CC"/>
                </a:solidFill>
                <a:effectLst/>
              </a:rPr>
              <a:t>函数的结构</a:t>
            </a:r>
          </a:p>
        </p:txBody>
      </p:sp>
      <p:sp>
        <p:nvSpPr>
          <p:cNvPr id="96259" name="内容占位符 2">
            <a:extLst>
              <a:ext uri="{FF2B5EF4-FFF2-40B4-BE49-F238E27FC236}">
                <a16:creationId xmlns:a16="http://schemas.microsoft.com/office/drawing/2014/main" id="{5614C228-4F36-4437-B3C2-11FF668E4EEF}"/>
              </a:ext>
            </a:extLst>
          </p:cNvPr>
          <p:cNvSpPr>
            <a:spLocks noGrp="1" noChangeArrowheads="1"/>
          </p:cNvSpPr>
          <p:nvPr>
            <p:ph idx="1"/>
          </p:nvPr>
        </p:nvSpPr>
        <p:spPr>
          <a:xfrm>
            <a:off x="179388" y="1428750"/>
            <a:ext cx="8856662" cy="2794000"/>
          </a:xfrm>
        </p:spPr>
        <p:txBody>
          <a:bodyPr/>
          <a:lstStyle/>
          <a:p>
            <a:r>
              <a:rPr lang="en-US" altLang="zh-CN" b="1" dirty="0">
                <a:latin typeface="Times New Roman" panose="02020603050405020304" pitchFamily="18" charset="0"/>
                <a:cs typeface="Times New Roman" panose="02020603050405020304" pitchFamily="18" charset="0"/>
              </a:rPr>
              <a:t>Hash</a:t>
            </a:r>
            <a:r>
              <a:rPr lang="zh-CN" altLang="zh-CN" b="1" dirty="0">
                <a:latin typeface="Times New Roman" panose="02020603050405020304" pitchFamily="18" charset="0"/>
                <a:cs typeface="Times New Roman" panose="02020603050405020304" pitchFamily="18" charset="0"/>
              </a:rPr>
              <a:t>函数的设计主要分为两类：</a:t>
            </a:r>
            <a:endParaRPr lang="en-US" altLang="zh-CN" b="1" dirty="0">
              <a:latin typeface="Times New Roman" panose="02020603050405020304" pitchFamily="18" charset="0"/>
              <a:cs typeface="Times New Roman" panose="02020603050405020304" pitchFamily="18" charset="0"/>
            </a:endParaRPr>
          </a:p>
          <a:p>
            <a:pPr lvl="1"/>
            <a:r>
              <a:rPr lang="zh-CN" altLang="zh-CN" b="1" dirty="0">
                <a:latin typeface="Times New Roman" panose="02020603050405020304" pitchFamily="18" charset="0"/>
                <a:cs typeface="Times New Roman" panose="02020603050405020304" pitchFamily="18" charset="0"/>
              </a:rPr>
              <a:t>一类是</a:t>
            </a:r>
            <a:r>
              <a:rPr lang="zh-CN" altLang="zh-CN" b="1" dirty="0">
                <a:solidFill>
                  <a:srgbClr val="FF0000"/>
                </a:solidFill>
                <a:latin typeface="Times New Roman" panose="02020603050405020304" pitchFamily="18" charset="0"/>
                <a:cs typeface="Times New Roman" panose="02020603050405020304" pitchFamily="18" charset="0"/>
              </a:rPr>
              <a:t>基于加密体制实现的</a:t>
            </a:r>
            <a:r>
              <a:rPr lang="zh-CN" altLang="zh-CN" b="1" dirty="0">
                <a:latin typeface="Times New Roman" panose="02020603050405020304" pitchFamily="18" charset="0"/>
                <a:cs typeface="Times New Roman" panose="02020603050405020304" pitchFamily="18" charset="0"/>
              </a:rPr>
              <a:t>，例如使用对称分组密码算法的</a:t>
            </a:r>
            <a:r>
              <a:rPr lang="en-US" altLang="zh-CN" b="1" dirty="0">
                <a:latin typeface="Times New Roman" panose="02020603050405020304" pitchFamily="18" charset="0"/>
                <a:cs typeface="Times New Roman" panose="02020603050405020304" pitchFamily="18" charset="0"/>
              </a:rPr>
              <a:t>CBC</a:t>
            </a:r>
            <a:r>
              <a:rPr lang="zh-CN" altLang="zh-CN" b="1" dirty="0">
                <a:latin typeface="Times New Roman" panose="02020603050405020304" pitchFamily="18" charset="0"/>
                <a:cs typeface="Times New Roman" panose="02020603050405020304" pitchFamily="18" charset="0"/>
              </a:rPr>
              <a:t>模式来产生</a:t>
            </a:r>
            <a:r>
              <a:rPr lang="en-US" altLang="zh-CN" b="1" dirty="0">
                <a:latin typeface="Times New Roman" panose="02020603050405020304" pitchFamily="18" charset="0"/>
                <a:cs typeface="Times New Roman" panose="02020603050405020304" pitchFamily="18" charset="0"/>
              </a:rPr>
              <a:t>Hash</a:t>
            </a:r>
            <a:r>
              <a:rPr lang="zh-CN" altLang="zh-CN" b="1" dirty="0">
                <a:latin typeface="Times New Roman" panose="02020603050405020304" pitchFamily="18" charset="0"/>
                <a:cs typeface="Times New Roman" panose="02020603050405020304" pitchFamily="18" charset="0"/>
              </a:rPr>
              <a:t>值；</a:t>
            </a:r>
            <a:endParaRPr lang="en-US" altLang="zh-CN" b="1" dirty="0">
              <a:latin typeface="Times New Roman" panose="02020603050405020304" pitchFamily="18" charset="0"/>
              <a:cs typeface="Times New Roman" panose="02020603050405020304" pitchFamily="18" charset="0"/>
            </a:endParaRPr>
          </a:p>
          <a:p>
            <a:pPr lvl="1"/>
            <a:r>
              <a:rPr lang="zh-CN" altLang="zh-CN" b="1" dirty="0">
                <a:latin typeface="Times New Roman" panose="02020603050405020304" pitchFamily="18" charset="0"/>
                <a:cs typeface="Times New Roman" panose="02020603050405020304" pitchFamily="18" charset="0"/>
              </a:rPr>
              <a:t>另一类是</a:t>
            </a:r>
            <a:r>
              <a:rPr lang="zh-CN" altLang="zh-CN" b="1" dirty="0">
                <a:solidFill>
                  <a:srgbClr val="FF0000"/>
                </a:solidFill>
                <a:latin typeface="Times New Roman" panose="02020603050405020304" pitchFamily="18" charset="0"/>
                <a:cs typeface="Times New Roman" panose="02020603050405020304" pitchFamily="18" charset="0"/>
              </a:rPr>
              <a:t>直接构造复杂的非线性关系实现单向性</a:t>
            </a:r>
            <a:r>
              <a:rPr lang="zh-CN" altLang="zh-CN" b="1" dirty="0">
                <a:latin typeface="Times New Roman" panose="02020603050405020304" pitchFamily="18" charset="0"/>
                <a:cs typeface="Times New Roman" panose="02020603050405020304" pitchFamily="18" charset="0"/>
              </a:rPr>
              <a:t>，后者是目前使用较多的设计方法。</a:t>
            </a:r>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Hash</a:t>
            </a:r>
            <a:r>
              <a:rPr lang="zh-CN" altLang="zh-CN" b="1" dirty="0">
                <a:latin typeface="Times New Roman" panose="02020603050405020304" pitchFamily="18" charset="0"/>
                <a:cs typeface="Times New Roman" panose="02020603050405020304" pitchFamily="18" charset="0"/>
              </a:rPr>
              <a:t>函数的一般结构如图所示，称为</a:t>
            </a:r>
            <a:r>
              <a:rPr lang="zh-CN" altLang="zh-CN" b="1" dirty="0">
                <a:solidFill>
                  <a:srgbClr val="FF0000"/>
                </a:solidFill>
                <a:latin typeface="Times New Roman" panose="02020603050405020304" pitchFamily="18" charset="0"/>
                <a:cs typeface="Times New Roman" panose="02020603050405020304" pitchFamily="18" charset="0"/>
              </a:rPr>
              <a:t>迭代</a:t>
            </a:r>
            <a:r>
              <a:rPr lang="en-US" altLang="zh-CN" b="1" dirty="0">
                <a:solidFill>
                  <a:srgbClr val="FF0000"/>
                </a:solidFill>
                <a:latin typeface="Times New Roman" panose="02020603050405020304" pitchFamily="18" charset="0"/>
                <a:cs typeface="Times New Roman" panose="02020603050405020304" pitchFamily="18" charset="0"/>
              </a:rPr>
              <a:t>Hash</a:t>
            </a:r>
            <a:r>
              <a:rPr lang="zh-CN" altLang="zh-CN" b="1" dirty="0">
                <a:solidFill>
                  <a:srgbClr val="FF0000"/>
                </a:solidFill>
                <a:latin typeface="Times New Roman" panose="02020603050405020304" pitchFamily="18" charset="0"/>
                <a:cs typeface="Times New Roman" panose="02020603050405020304" pitchFamily="18" charset="0"/>
              </a:rPr>
              <a:t>函数结构</a:t>
            </a:r>
            <a:r>
              <a:rPr lang="zh-CN" altLang="zh-CN" b="1" dirty="0">
                <a:latin typeface="Times New Roman" panose="02020603050405020304" pitchFamily="18" charset="0"/>
                <a:cs typeface="Times New Roman" panose="02020603050405020304" pitchFamily="18" charset="0"/>
              </a:rPr>
              <a:t>。图中</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lvl="1"/>
            <a:r>
              <a:rPr lang="en-US" altLang="zh-CN" b="1" dirty="0">
                <a:solidFill>
                  <a:srgbClr val="0033CC"/>
                </a:solidFill>
                <a:latin typeface="Times New Roman" panose="02020603050405020304" pitchFamily="18" charset="0"/>
                <a:cs typeface="Times New Roman" panose="02020603050405020304" pitchFamily="18" charset="0"/>
              </a:rPr>
              <a:t>IV</a:t>
            </a:r>
            <a:r>
              <a:rPr lang="zh-CN" altLang="zh-CN" b="1" dirty="0">
                <a:solidFill>
                  <a:srgbClr val="0033CC"/>
                </a:solidFill>
                <a:latin typeface="Times New Roman" panose="02020603050405020304" pitchFamily="18" charset="0"/>
                <a:cs typeface="Times New Roman" panose="02020603050405020304" pitchFamily="18" charset="0"/>
              </a:rPr>
              <a:t>表示初始值</a:t>
            </a:r>
            <a:r>
              <a:rPr lang="zh-CN" altLang="en-US" b="1" dirty="0">
                <a:solidFill>
                  <a:srgbClr val="0033CC"/>
                </a:solidFill>
                <a:latin typeface="Times New Roman" panose="02020603050405020304" pitchFamily="18" charset="0"/>
                <a:cs typeface="Times New Roman" panose="02020603050405020304" pitchFamily="18" charset="0"/>
              </a:rPr>
              <a:t>、</a:t>
            </a:r>
            <a:r>
              <a:rPr lang="en-US" altLang="zh-CN" b="1" dirty="0">
                <a:solidFill>
                  <a:srgbClr val="0033CC"/>
                </a:solidFill>
                <a:latin typeface="Times New Roman" panose="02020603050405020304" pitchFamily="18" charset="0"/>
                <a:cs typeface="Times New Roman" panose="02020603050405020304" pitchFamily="18" charset="0"/>
              </a:rPr>
              <a:t>L</a:t>
            </a:r>
            <a:r>
              <a:rPr lang="zh-CN" altLang="zh-CN" b="1" dirty="0">
                <a:solidFill>
                  <a:srgbClr val="0033CC"/>
                </a:solidFill>
                <a:latin typeface="Times New Roman" panose="02020603050405020304" pitchFamily="18" charset="0"/>
                <a:cs typeface="Times New Roman" panose="02020603050405020304" pitchFamily="18" charset="0"/>
              </a:rPr>
              <a:t>为输入分组数</a:t>
            </a:r>
            <a:r>
              <a:rPr lang="zh-CN" altLang="en-US" b="1" dirty="0">
                <a:solidFill>
                  <a:srgbClr val="0033CC"/>
                </a:solidFill>
                <a:latin typeface="Times New Roman" panose="02020603050405020304" pitchFamily="18" charset="0"/>
                <a:cs typeface="Times New Roman" panose="02020603050405020304" pitchFamily="18" charset="0"/>
              </a:rPr>
              <a:t>；</a:t>
            </a:r>
            <a:endParaRPr lang="en-US" altLang="zh-CN" b="1" dirty="0">
              <a:solidFill>
                <a:srgbClr val="0033CC"/>
              </a:solidFill>
              <a:latin typeface="Times New Roman" panose="02020603050405020304" pitchFamily="18" charset="0"/>
              <a:cs typeface="Times New Roman" panose="02020603050405020304" pitchFamily="18" charset="0"/>
            </a:endParaRPr>
          </a:p>
          <a:p>
            <a:pPr lvl="1"/>
            <a:r>
              <a:rPr lang="en-US" altLang="zh-CN" b="1" i="1" dirty="0">
                <a:solidFill>
                  <a:srgbClr val="0033CC"/>
                </a:solidFill>
                <a:latin typeface="Times New Roman" panose="02020603050405020304" pitchFamily="18" charset="0"/>
                <a:cs typeface="Times New Roman" panose="02020603050405020304" pitchFamily="18" charset="0"/>
              </a:rPr>
              <a:t>b</a:t>
            </a:r>
            <a:r>
              <a:rPr lang="zh-CN" altLang="zh-CN" b="1" dirty="0">
                <a:solidFill>
                  <a:srgbClr val="0033CC"/>
                </a:solidFill>
                <a:latin typeface="Times New Roman" panose="02020603050405020304" pitchFamily="18" charset="0"/>
                <a:cs typeface="Times New Roman" panose="02020603050405020304" pitchFamily="18" charset="0"/>
              </a:rPr>
              <a:t>是输入分组的长度</a:t>
            </a:r>
            <a:r>
              <a:rPr lang="zh-CN" altLang="en-US" b="1" dirty="0">
                <a:solidFill>
                  <a:srgbClr val="0033CC"/>
                </a:solidFill>
                <a:latin typeface="Times New Roman" panose="02020603050405020304" pitchFamily="18" charset="0"/>
                <a:cs typeface="Times New Roman" panose="02020603050405020304" pitchFamily="18" charset="0"/>
              </a:rPr>
              <a:t>、 </a:t>
            </a:r>
            <a:r>
              <a:rPr lang="en-US" altLang="zh-CN" b="1" i="1" dirty="0">
                <a:solidFill>
                  <a:srgbClr val="0033CC"/>
                </a:solidFill>
                <a:latin typeface="Times New Roman" panose="02020603050405020304" pitchFamily="18" charset="0"/>
                <a:cs typeface="Times New Roman" panose="02020603050405020304" pitchFamily="18" charset="0"/>
              </a:rPr>
              <a:t>n</a:t>
            </a:r>
            <a:r>
              <a:rPr lang="zh-CN" altLang="zh-CN" b="1" dirty="0">
                <a:solidFill>
                  <a:srgbClr val="0033CC"/>
                </a:solidFill>
                <a:latin typeface="Times New Roman" panose="02020603050405020304" pitchFamily="18" charset="0"/>
                <a:cs typeface="Times New Roman" panose="02020603050405020304" pitchFamily="18" charset="0"/>
              </a:rPr>
              <a:t>为</a:t>
            </a:r>
            <a:r>
              <a:rPr lang="en-US" altLang="zh-CN" b="1" dirty="0">
                <a:solidFill>
                  <a:srgbClr val="0033CC"/>
                </a:solidFill>
                <a:latin typeface="Times New Roman" panose="02020603050405020304" pitchFamily="18" charset="0"/>
                <a:cs typeface="Times New Roman" panose="02020603050405020304" pitchFamily="18" charset="0"/>
              </a:rPr>
              <a:t>Hash</a:t>
            </a:r>
            <a:r>
              <a:rPr lang="zh-CN" altLang="zh-CN" b="1" dirty="0">
                <a:solidFill>
                  <a:srgbClr val="0033CC"/>
                </a:solidFill>
                <a:latin typeface="Times New Roman" panose="02020603050405020304" pitchFamily="18" charset="0"/>
                <a:cs typeface="Times New Roman" panose="02020603050405020304" pitchFamily="18" charset="0"/>
              </a:rPr>
              <a:t>值的长度</a:t>
            </a:r>
            <a:r>
              <a:rPr lang="zh-CN" altLang="en-US" b="1" dirty="0">
                <a:solidFill>
                  <a:srgbClr val="0033CC"/>
                </a:solidFill>
                <a:latin typeface="Times New Roman" panose="02020603050405020304" pitchFamily="18" charset="0"/>
                <a:cs typeface="Times New Roman" panose="02020603050405020304" pitchFamily="18" charset="0"/>
              </a:rPr>
              <a:t>；</a:t>
            </a:r>
            <a:endParaRPr lang="en-US" altLang="zh-CN" b="1" dirty="0">
              <a:solidFill>
                <a:srgbClr val="0033CC"/>
              </a:solidFill>
              <a:latin typeface="Times New Roman" panose="02020603050405020304" pitchFamily="18" charset="0"/>
              <a:cs typeface="Times New Roman" panose="02020603050405020304" pitchFamily="18" charset="0"/>
            </a:endParaRPr>
          </a:p>
          <a:p>
            <a:pPr lvl="1"/>
            <a:r>
              <a:rPr lang="en-US" altLang="zh-CN" b="1" dirty="0" err="1">
                <a:solidFill>
                  <a:srgbClr val="0033CC"/>
                </a:solidFill>
                <a:latin typeface="Times New Roman" panose="02020603050405020304" pitchFamily="18" charset="0"/>
                <a:cs typeface="Times New Roman" panose="02020603050405020304" pitchFamily="18" charset="0"/>
              </a:rPr>
              <a:t>CV</a:t>
            </a:r>
            <a:r>
              <a:rPr lang="en-US" altLang="zh-CN" b="1" i="1" baseline="-25000" dirty="0" err="1">
                <a:solidFill>
                  <a:srgbClr val="0033CC"/>
                </a:solidFill>
                <a:latin typeface="Times New Roman" panose="02020603050405020304" pitchFamily="18" charset="0"/>
                <a:cs typeface="Times New Roman" panose="02020603050405020304" pitchFamily="18" charset="0"/>
              </a:rPr>
              <a:t>i</a:t>
            </a:r>
            <a:r>
              <a:rPr lang="zh-CN" altLang="zh-CN" b="1" dirty="0">
                <a:solidFill>
                  <a:srgbClr val="0033CC"/>
                </a:solidFill>
                <a:latin typeface="Times New Roman" panose="02020603050405020304" pitchFamily="18" charset="0"/>
                <a:cs typeface="Times New Roman" panose="02020603050405020304" pitchFamily="18" charset="0"/>
              </a:rPr>
              <a:t>为链接变量</a:t>
            </a:r>
            <a:r>
              <a:rPr lang="zh-CN" altLang="en-US" b="1" dirty="0">
                <a:solidFill>
                  <a:srgbClr val="0033CC"/>
                </a:solidFill>
                <a:latin typeface="Times New Roman" panose="02020603050405020304" pitchFamily="18" charset="0"/>
                <a:cs typeface="Times New Roman" panose="02020603050405020304" pitchFamily="18" charset="0"/>
              </a:rPr>
              <a:t>、 </a:t>
            </a:r>
            <a:r>
              <a:rPr lang="en-US" altLang="zh-CN" b="1" dirty="0">
                <a:solidFill>
                  <a:srgbClr val="0033CC"/>
                </a:solidFill>
                <a:latin typeface="Times New Roman" panose="02020603050405020304" pitchFamily="18" charset="0"/>
                <a:cs typeface="Times New Roman" panose="02020603050405020304" pitchFamily="18" charset="0"/>
              </a:rPr>
              <a:t>M</a:t>
            </a:r>
            <a:r>
              <a:rPr lang="en-US" altLang="zh-CN" b="1" i="1" baseline="-25000" dirty="0">
                <a:solidFill>
                  <a:srgbClr val="0033CC"/>
                </a:solidFill>
                <a:latin typeface="Times New Roman" panose="02020603050405020304" pitchFamily="18" charset="0"/>
                <a:cs typeface="Times New Roman" panose="02020603050405020304" pitchFamily="18" charset="0"/>
              </a:rPr>
              <a:t>i</a:t>
            </a:r>
            <a:r>
              <a:rPr lang="zh-CN" altLang="zh-CN" b="1" dirty="0">
                <a:solidFill>
                  <a:srgbClr val="0033CC"/>
                </a:solidFill>
                <a:latin typeface="Times New Roman" panose="02020603050405020304" pitchFamily="18" charset="0"/>
                <a:cs typeface="Times New Roman" panose="02020603050405020304" pitchFamily="18" charset="0"/>
              </a:rPr>
              <a:t>为第</a:t>
            </a:r>
            <a:r>
              <a:rPr lang="en-US" altLang="zh-CN" b="1" i="1" dirty="0" err="1">
                <a:solidFill>
                  <a:srgbClr val="0033CC"/>
                </a:solidFill>
                <a:latin typeface="Times New Roman" panose="02020603050405020304" pitchFamily="18" charset="0"/>
                <a:cs typeface="Times New Roman" panose="02020603050405020304" pitchFamily="18" charset="0"/>
              </a:rPr>
              <a:t>i</a:t>
            </a:r>
            <a:r>
              <a:rPr lang="zh-CN" altLang="zh-CN" b="1" dirty="0">
                <a:solidFill>
                  <a:srgbClr val="0033CC"/>
                </a:solidFill>
                <a:latin typeface="Times New Roman" panose="02020603050405020304" pitchFamily="18" charset="0"/>
                <a:cs typeface="Times New Roman" panose="02020603050405020304" pitchFamily="18" charset="0"/>
              </a:rPr>
              <a:t>个输入分组</a:t>
            </a:r>
            <a:r>
              <a:rPr lang="zh-CN" altLang="en-US" b="1" dirty="0">
                <a:solidFill>
                  <a:srgbClr val="0033CC"/>
                </a:solidFill>
                <a:latin typeface="Times New Roman" panose="02020603050405020304" pitchFamily="18" charset="0"/>
                <a:cs typeface="Times New Roman" panose="02020603050405020304" pitchFamily="18" charset="0"/>
              </a:rPr>
              <a:t>；</a:t>
            </a:r>
            <a:endParaRPr lang="en-US" altLang="zh-CN" b="1" dirty="0">
              <a:solidFill>
                <a:srgbClr val="0033CC"/>
              </a:solidFill>
              <a:latin typeface="Times New Roman" panose="02020603050405020304" pitchFamily="18" charset="0"/>
              <a:cs typeface="Times New Roman" panose="02020603050405020304" pitchFamily="18" charset="0"/>
            </a:endParaRPr>
          </a:p>
          <a:p>
            <a:pPr lvl="1"/>
            <a:r>
              <a:rPr lang="en-US" altLang="zh-CN" b="1" i="1" dirty="0">
                <a:solidFill>
                  <a:srgbClr val="0033CC"/>
                </a:solidFill>
                <a:latin typeface="Times New Roman" panose="02020603050405020304" pitchFamily="18" charset="0"/>
                <a:cs typeface="Times New Roman" panose="02020603050405020304" pitchFamily="18" charset="0"/>
              </a:rPr>
              <a:t>f</a:t>
            </a:r>
            <a:r>
              <a:rPr lang="zh-CN" altLang="zh-CN" b="1" dirty="0">
                <a:solidFill>
                  <a:srgbClr val="0033CC"/>
                </a:solidFill>
                <a:latin typeface="Times New Roman" panose="02020603050405020304" pitchFamily="18" charset="0"/>
                <a:cs typeface="Times New Roman" panose="02020603050405020304" pitchFamily="18" charset="0"/>
              </a:rPr>
              <a:t>是压缩函数</a:t>
            </a:r>
            <a:r>
              <a:rPr lang="zh-CN"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pic>
        <p:nvPicPr>
          <p:cNvPr id="96260" name="Picture 2">
            <a:extLst>
              <a:ext uri="{FF2B5EF4-FFF2-40B4-BE49-F238E27FC236}">
                <a16:creationId xmlns:a16="http://schemas.microsoft.com/office/drawing/2014/main" id="{BC779263-2332-40DA-B1FC-51D8EF6F8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928938"/>
            <a:ext cx="4392612"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a:extLst>
              <a:ext uri="{FF2B5EF4-FFF2-40B4-BE49-F238E27FC236}">
                <a16:creationId xmlns:a16="http://schemas.microsoft.com/office/drawing/2014/main" id="{3D024CE7-7844-442F-A8CE-DB8872B9DAE7}"/>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7" name="标题 1">
            <a:extLst>
              <a:ext uri="{FF2B5EF4-FFF2-40B4-BE49-F238E27FC236}">
                <a16:creationId xmlns:a16="http://schemas.microsoft.com/office/drawing/2014/main" id="{1E3CB06A-598C-498F-91FE-52909CEABC1D}"/>
              </a:ext>
            </a:extLst>
          </p:cNvPr>
          <p:cNvSpPr txBox="1">
            <a:spLocks/>
          </p:cNvSpPr>
          <p:nvPr/>
        </p:nvSpPr>
        <p:spPr bwMode="auto">
          <a:xfrm>
            <a:off x="142844" y="642924"/>
            <a:ext cx="414340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4.4.1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函数的基本概念和原理</a:t>
            </a:r>
          </a:p>
        </p:txBody>
      </p:sp>
      <p:sp>
        <p:nvSpPr>
          <p:cNvPr id="96263" name="矩形 3">
            <a:extLst>
              <a:ext uri="{FF2B5EF4-FFF2-40B4-BE49-F238E27FC236}">
                <a16:creationId xmlns:a16="http://schemas.microsoft.com/office/drawing/2014/main" id="{26331CF5-2F87-4DDC-9011-24140BB0EC19}"/>
              </a:ext>
            </a:extLst>
          </p:cNvPr>
          <p:cNvSpPr>
            <a:spLocks noChangeArrowheads="1"/>
          </p:cNvSpPr>
          <p:nvPr/>
        </p:nvSpPr>
        <p:spPr bwMode="auto">
          <a:xfrm>
            <a:off x="5932488" y="4357688"/>
            <a:ext cx="2120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en-US" altLang="zh-CN" b="1">
                <a:latin typeface="Arial" panose="020B0604020202020204" pitchFamily="34" charset="0"/>
              </a:rPr>
              <a:t>Hash</a:t>
            </a:r>
            <a:r>
              <a:rPr lang="zh-CN" altLang="en-US" b="1">
                <a:latin typeface="Arial" panose="020B0604020202020204" pitchFamily="34" charset="0"/>
              </a:rPr>
              <a:t>函数的一般结构</a:t>
            </a:r>
          </a:p>
        </p:txBody>
      </p:sp>
    </p:spTree>
  </p:cSld>
  <p:clrMapOvr>
    <a:masterClrMapping/>
  </p:clrMapOvr>
  <p:transition spd="med">
    <p:randomBar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a:extLst>
              <a:ext uri="{FF2B5EF4-FFF2-40B4-BE49-F238E27FC236}">
                <a16:creationId xmlns:a16="http://schemas.microsoft.com/office/drawing/2014/main" id="{4F68051D-57E6-414B-8D59-DBE805181740}"/>
              </a:ext>
            </a:extLst>
          </p:cNvPr>
          <p:cNvSpPr>
            <a:spLocks noGrp="1" noChangeArrowheads="1"/>
          </p:cNvSpPr>
          <p:nvPr>
            <p:ph idx="1"/>
          </p:nvPr>
        </p:nvSpPr>
        <p:spPr>
          <a:xfrm>
            <a:off x="357188" y="1571625"/>
            <a:ext cx="8229600" cy="2794000"/>
          </a:xfrm>
        </p:spPr>
        <p:txBody>
          <a:bodyPr/>
          <a:lstStyle/>
          <a:p>
            <a:r>
              <a:rPr lang="en-US" altLang="zh-CN" b="1" dirty="0"/>
              <a:t>Hash</a:t>
            </a:r>
            <a:r>
              <a:rPr lang="zh-CN" altLang="zh-CN" b="1" dirty="0"/>
              <a:t>算法中比较著名的是</a:t>
            </a:r>
            <a:r>
              <a:rPr lang="en-US" altLang="zh-CN" b="1" dirty="0"/>
              <a:t>MD</a:t>
            </a:r>
            <a:r>
              <a:rPr lang="zh-CN" altLang="zh-CN" b="1" dirty="0"/>
              <a:t>系列和</a:t>
            </a:r>
            <a:r>
              <a:rPr lang="en-US" altLang="zh-CN" b="1" dirty="0"/>
              <a:t>SHA</a:t>
            </a:r>
            <a:r>
              <a:rPr lang="zh-CN" altLang="zh-CN" b="1" dirty="0"/>
              <a:t>系列。</a:t>
            </a:r>
            <a:endParaRPr lang="en-US" altLang="zh-CN" b="1" dirty="0"/>
          </a:p>
          <a:p>
            <a:pPr lvl="1"/>
            <a:r>
              <a:rPr lang="en-US" altLang="zh-CN" b="1" dirty="0">
                <a:solidFill>
                  <a:srgbClr val="0033CC"/>
                </a:solidFill>
              </a:rPr>
              <a:t>MD</a:t>
            </a:r>
            <a:r>
              <a:rPr lang="zh-CN" altLang="zh-CN" b="1" dirty="0">
                <a:solidFill>
                  <a:srgbClr val="0033CC"/>
                </a:solidFill>
              </a:rPr>
              <a:t>系列</a:t>
            </a:r>
            <a:r>
              <a:rPr lang="zh-CN" altLang="zh-CN" b="1" dirty="0"/>
              <a:t>是在上个世纪</a:t>
            </a:r>
            <a:r>
              <a:rPr lang="en-US" altLang="zh-CN" b="1" dirty="0"/>
              <a:t>90</a:t>
            </a:r>
            <a:r>
              <a:rPr lang="zh-CN" altLang="zh-CN" b="1" dirty="0"/>
              <a:t>年代初由</a:t>
            </a:r>
            <a:r>
              <a:rPr lang="en-US" altLang="zh-CN" b="1" dirty="0" err="1"/>
              <a:t>Mit</a:t>
            </a:r>
            <a:r>
              <a:rPr lang="en-US" altLang="zh-CN" b="1" dirty="0"/>
              <a:t> laboratory for computer science</a:t>
            </a:r>
            <a:r>
              <a:rPr lang="zh-CN" altLang="zh-CN" b="1" dirty="0"/>
              <a:t>和</a:t>
            </a:r>
            <a:r>
              <a:rPr lang="en-US" altLang="zh-CN" b="1" dirty="0"/>
              <a:t>RSA data security </a:t>
            </a:r>
            <a:r>
              <a:rPr lang="en-US" altLang="zh-CN" b="1" dirty="0" err="1"/>
              <a:t>inc</a:t>
            </a:r>
            <a:r>
              <a:rPr lang="zh-CN" altLang="zh-CN" b="1" dirty="0"/>
              <a:t>的</a:t>
            </a:r>
            <a:r>
              <a:rPr lang="en-US" altLang="zh-CN" b="1" dirty="0" err="1"/>
              <a:t>Rivest</a:t>
            </a:r>
            <a:r>
              <a:rPr lang="zh-CN" altLang="zh-CN" b="1" dirty="0"/>
              <a:t>设计的，</a:t>
            </a:r>
            <a:r>
              <a:rPr lang="en-US" altLang="zh-CN" b="1" dirty="0"/>
              <a:t>MD</a:t>
            </a:r>
            <a:r>
              <a:rPr lang="zh-CN" altLang="zh-CN" b="1" dirty="0"/>
              <a:t>代表消息摘要（</a:t>
            </a:r>
            <a:r>
              <a:rPr lang="en-US" altLang="zh-CN" b="1" dirty="0"/>
              <a:t>Message Digest</a:t>
            </a:r>
            <a:r>
              <a:rPr lang="zh-CN" altLang="zh-CN" b="1" dirty="0"/>
              <a:t>），</a:t>
            </a:r>
            <a:r>
              <a:rPr lang="en-US" altLang="zh-CN" b="1" dirty="0"/>
              <a:t>MD2(1989)</a:t>
            </a:r>
            <a:r>
              <a:rPr lang="zh-CN" altLang="zh-CN" b="1" dirty="0"/>
              <a:t>、</a:t>
            </a:r>
            <a:r>
              <a:rPr lang="en-US" altLang="zh-CN" b="1" dirty="0"/>
              <a:t>MD4(1990)</a:t>
            </a:r>
            <a:r>
              <a:rPr lang="zh-CN" altLang="zh-CN" b="1" dirty="0"/>
              <a:t>和</a:t>
            </a:r>
            <a:r>
              <a:rPr lang="en-US" altLang="zh-CN" b="1" dirty="0"/>
              <a:t>MD5(1991)</a:t>
            </a:r>
            <a:r>
              <a:rPr lang="zh-CN" altLang="zh-CN" b="1" dirty="0"/>
              <a:t>都产生一个</a:t>
            </a:r>
            <a:r>
              <a:rPr lang="en-US" altLang="zh-CN" b="1" dirty="0"/>
              <a:t>128</a:t>
            </a:r>
            <a:r>
              <a:rPr lang="zh-CN" altLang="zh-CN" b="1" dirty="0"/>
              <a:t>位的信息摘要。</a:t>
            </a:r>
            <a:endParaRPr lang="en-US" altLang="zh-CN" b="1" dirty="0"/>
          </a:p>
          <a:p>
            <a:pPr lvl="1"/>
            <a:r>
              <a:rPr lang="en-US" altLang="zh-CN" b="1" dirty="0">
                <a:solidFill>
                  <a:srgbClr val="0033CC"/>
                </a:solidFill>
              </a:rPr>
              <a:t>SHA</a:t>
            </a:r>
            <a:r>
              <a:rPr lang="zh-CN" altLang="zh-CN" b="1" dirty="0">
                <a:solidFill>
                  <a:srgbClr val="0033CC"/>
                </a:solidFill>
              </a:rPr>
              <a:t>系列</a:t>
            </a:r>
            <a:r>
              <a:rPr lang="zh-CN" altLang="zh-CN" b="1" dirty="0"/>
              <a:t>算法是</a:t>
            </a:r>
            <a:r>
              <a:rPr lang="en-US" altLang="zh-CN" b="1" dirty="0"/>
              <a:t>NIST</a:t>
            </a:r>
            <a:r>
              <a:rPr lang="zh-CN" altLang="zh-CN" b="1" dirty="0"/>
              <a:t>根据</a:t>
            </a:r>
            <a:r>
              <a:rPr lang="en-US" altLang="zh-CN" b="1" dirty="0" err="1"/>
              <a:t>Rivest</a:t>
            </a:r>
            <a:r>
              <a:rPr lang="zh-CN" altLang="zh-CN" b="1" dirty="0"/>
              <a:t>设计的</a:t>
            </a:r>
            <a:r>
              <a:rPr lang="en-US" altLang="zh-CN" b="1" dirty="0"/>
              <a:t>MD4</a:t>
            </a:r>
            <a:r>
              <a:rPr lang="zh-CN" altLang="zh-CN" b="1" dirty="0"/>
              <a:t>和</a:t>
            </a:r>
            <a:r>
              <a:rPr lang="en-US" altLang="zh-CN" b="1" dirty="0"/>
              <a:t>MD5</a:t>
            </a:r>
            <a:r>
              <a:rPr lang="zh-CN" altLang="zh-CN" b="1" dirty="0"/>
              <a:t>开发的算法，国家安全局发布</a:t>
            </a:r>
            <a:r>
              <a:rPr lang="en-US" altLang="zh-CN" b="1" dirty="0"/>
              <a:t>SHA</a:t>
            </a:r>
            <a:r>
              <a:rPr lang="zh-CN" altLang="zh-CN" b="1" dirty="0"/>
              <a:t>作为美国政府标准，</a:t>
            </a:r>
            <a:r>
              <a:rPr lang="en-US" altLang="zh-CN" b="1" dirty="0"/>
              <a:t>SHA</a:t>
            </a:r>
            <a:r>
              <a:rPr lang="zh-CN" altLang="zh-CN" b="1" dirty="0"/>
              <a:t>（</a:t>
            </a:r>
            <a:r>
              <a:rPr lang="en-US" altLang="zh-CN" b="1" dirty="0"/>
              <a:t>Secure Hash Algorithm</a:t>
            </a:r>
            <a:r>
              <a:rPr lang="zh-CN" altLang="zh-CN" b="1" dirty="0"/>
              <a:t>）表示安全散列算法。</a:t>
            </a:r>
            <a:endParaRPr lang="zh-CN" altLang="en-US" b="1" dirty="0"/>
          </a:p>
        </p:txBody>
      </p:sp>
      <p:sp>
        <p:nvSpPr>
          <p:cNvPr id="4" name="标题 3">
            <a:extLst>
              <a:ext uri="{FF2B5EF4-FFF2-40B4-BE49-F238E27FC236}">
                <a16:creationId xmlns:a16="http://schemas.microsoft.com/office/drawing/2014/main" id="{39B82351-8161-48BD-9A1E-6C109DB58231}"/>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5" name="标题 1">
            <a:extLst>
              <a:ext uri="{FF2B5EF4-FFF2-40B4-BE49-F238E27FC236}">
                <a16:creationId xmlns:a16="http://schemas.microsoft.com/office/drawing/2014/main" id="{3025CB2E-9022-4EF0-9E0C-5FBAE13CD0C4}"/>
              </a:ext>
            </a:extLst>
          </p:cNvPr>
          <p:cNvSpPr txBox="1">
            <a:spLocks/>
          </p:cNvSpPr>
          <p:nvPr/>
        </p:nvSpPr>
        <p:spPr bwMode="auto">
          <a:xfrm>
            <a:off x="142845" y="642924"/>
            <a:ext cx="2857520"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典型的</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算法</a:t>
            </a:r>
          </a:p>
        </p:txBody>
      </p:sp>
    </p:spTree>
  </p:cSld>
  <p:clrMapOvr>
    <a:masterClrMapping/>
  </p:clrMapOvr>
  <p:transition spd="med">
    <p:randomBar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891E8-2FAA-41FB-9A27-B217F79AC55D}"/>
              </a:ext>
            </a:extLst>
          </p:cNvPr>
          <p:cNvSpPr>
            <a:spLocks noGrp="1"/>
          </p:cNvSpPr>
          <p:nvPr>
            <p:ph type="title"/>
          </p:nvPr>
        </p:nvSpPr>
        <p:spPr>
          <a:xfrm>
            <a:off x="309937" y="1000125"/>
            <a:ext cx="5726410" cy="450850"/>
          </a:xfrm>
        </p:spPr>
        <p:txBody>
          <a:bodyPr/>
          <a:lstStyle/>
          <a:p>
            <a:pPr algn="l">
              <a:defRPr/>
            </a:pPr>
            <a:r>
              <a:rPr lang="en-US" sz="2000" dirty="0">
                <a:solidFill>
                  <a:srgbClr val="0033CC"/>
                </a:solidFill>
                <a:effectLst/>
              </a:rPr>
              <a:t>Hash</a:t>
            </a:r>
            <a:r>
              <a:rPr altLang="en-US" sz="2000" dirty="0">
                <a:solidFill>
                  <a:srgbClr val="0033CC"/>
                </a:solidFill>
                <a:effectLst/>
              </a:rPr>
              <a:t>函数的结构</a:t>
            </a:r>
            <a:r>
              <a:rPr lang="zh-CN" altLang="en-US" sz="1400" dirty="0">
                <a:solidFill>
                  <a:srgbClr val="0033CC"/>
                </a:solidFill>
                <a:effectLst/>
              </a:rPr>
              <a:t>（举例：</a:t>
            </a:r>
            <a:r>
              <a:rPr lang="en-US" altLang="zh-CN" sz="1400" dirty="0">
                <a:solidFill>
                  <a:srgbClr val="0033CC"/>
                </a:solidFill>
                <a:effectLst/>
              </a:rPr>
              <a:t>SHA256</a:t>
            </a:r>
            <a:r>
              <a:rPr lang="zh-CN" altLang="en-US" sz="1400" dirty="0">
                <a:solidFill>
                  <a:srgbClr val="0033CC"/>
                </a:solidFill>
                <a:effectLst/>
              </a:rPr>
              <a:t>）</a:t>
            </a:r>
            <a:endParaRPr altLang="en-US" sz="2000" dirty="0">
              <a:solidFill>
                <a:srgbClr val="0033CC"/>
              </a:solidFill>
              <a:effectLst/>
            </a:endParaRPr>
          </a:p>
        </p:txBody>
      </p:sp>
      <p:sp>
        <p:nvSpPr>
          <p:cNvPr id="5" name="标题 3">
            <a:extLst>
              <a:ext uri="{FF2B5EF4-FFF2-40B4-BE49-F238E27FC236}">
                <a16:creationId xmlns:a16="http://schemas.microsoft.com/office/drawing/2014/main" id="{3D024CE7-7844-442F-A8CE-DB8872B9DAE7}"/>
              </a:ext>
            </a:extLst>
          </p:cNvPr>
          <p:cNvSpPr txBox="1">
            <a:spLocks/>
          </p:cNvSpPr>
          <p:nvPr/>
        </p:nvSpPr>
        <p:spPr bwMode="auto">
          <a:xfrm>
            <a:off x="5953509"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7" name="标题 1">
            <a:extLst>
              <a:ext uri="{FF2B5EF4-FFF2-40B4-BE49-F238E27FC236}">
                <a16:creationId xmlns:a16="http://schemas.microsoft.com/office/drawing/2014/main" id="{1E3CB06A-598C-498F-91FE-52909CEABC1D}"/>
              </a:ext>
            </a:extLst>
          </p:cNvPr>
          <p:cNvSpPr txBox="1">
            <a:spLocks/>
          </p:cNvSpPr>
          <p:nvPr/>
        </p:nvSpPr>
        <p:spPr bwMode="auto">
          <a:xfrm>
            <a:off x="167031" y="642924"/>
            <a:ext cx="4143403"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4.4.1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函数的基本概念和原理</a:t>
            </a:r>
          </a:p>
        </p:txBody>
      </p:sp>
      <p:pic>
        <p:nvPicPr>
          <p:cNvPr id="96291" name="图片 96290">
            <a:extLst>
              <a:ext uri="{FF2B5EF4-FFF2-40B4-BE49-F238E27FC236}">
                <a16:creationId xmlns:a16="http://schemas.microsoft.com/office/drawing/2014/main" id="{27C8B99F-7B0A-40FB-A76A-4E96EAA45125}"/>
              </a:ext>
            </a:extLst>
          </p:cNvPr>
          <p:cNvPicPr>
            <a:picLocks noChangeAspect="1"/>
          </p:cNvPicPr>
          <p:nvPr/>
        </p:nvPicPr>
        <p:blipFill>
          <a:blip r:embed="rId2"/>
          <a:stretch>
            <a:fillRect/>
          </a:stretch>
        </p:blipFill>
        <p:spPr>
          <a:xfrm>
            <a:off x="0" y="1707654"/>
            <a:ext cx="9144000" cy="2679520"/>
          </a:xfrm>
          <a:prstGeom prst="rect">
            <a:avLst/>
          </a:prstGeom>
        </p:spPr>
      </p:pic>
    </p:spTree>
    <p:extLst>
      <p:ext uri="{BB962C8B-B14F-4D97-AF65-F5344CB8AC3E}">
        <p14:creationId xmlns:p14="http://schemas.microsoft.com/office/powerpoint/2010/main" val="4145076876"/>
      </p:ext>
    </p:extLst>
  </p:cSld>
  <p:clrMapOvr>
    <a:masterClrMapping/>
  </p:clrMapOvr>
  <p:transition spd="med">
    <p:randomBar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B287987-1934-45B2-8823-C5C052DBB1A9}"/>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5" name="标题 1">
            <a:extLst>
              <a:ext uri="{FF2B5EF4-FFF2-40B4-BE49-F238E27FC236}">
                <a16:creationId xmlns:a16="http://schemas.microsoft.com/office/drawing/2014/main" id="{9AF095E8-C78E-4A07-A877-C60E6DE0840B}"/>
              </a:ext>
            </a:extLst>
          </p:cNvPr>
          <p:cNvSpPr txBox="1">
            <a:spLocks/>
          </p:cNvSpPr>
          <p:nvPr/>
        </p:nvSpPr>
        <p:spPr bwMode="auto">
          <a:xfrm>
            <a:off x="142844" y="642924"/>
            <a:ext cx="6229356"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4.4.2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算法的应用场景</a:t>
            </a:r>
            <a:r>
              <a:rPr lang="zh-CN" altLang="en-US" sz="2000" b="1" dirty="0">
                <a:solidFill>
                  <a:srgbClr val="FF0000"/>
                </a:solidFill>
                <a:effectLst>
                  <a:reflection blurRad="6350" stA="50000" endA="300" endPos="50000" dist="60007" dir="5400000" sy="-100000" algn="bl" rotWithShape="0"/>
                </a:effectLst>
                <a:latin typeface="+mj-ea"/>
                <a:ea typeface="+mj-ea"/>
                <a:cs typeface="+mj-cs"/>
              </a:rPr>
              <a:t>（</a:t>
            </a:r>
            <a:r>
              <a:rPr lang="en-US" altLang="zh-CN" sz="2000" b="1" dirty="0">
                <a:solidFill>
                  <a:srgbClr val="FF0000"/>
                </a:solidFill>
                <a:effectLst>
                  <a:reflection blurRad="6350" stA="50000" endA="300" endPos="50000" dist="60007" dir="5400000" sy="-100000" algn="bl" rotWithShape="0"/>
                </a:effectLst>
                <a:latin typeface="+mj-ea"/>
                <a:ea typeface="+mj-ea"/>
                <a:cs typeface="+mj-cs"/>
              </a:rPr>
              <a:t>Linux</a:t>
            </a:r>
            <a:r>
              <a:rPr lang="zh-CN" altLang="en-US" sz="2000" b="1" dirty="0">
                <a:solidFill>
                  <a:srgbClr val="FF0000"/>
                </a:solidFill>
                <a:effectLst>
                  <a:reflection blurRad="6350" stA="50000" endA="300" endPos="50000" dist="60007" dir="5400000" sy="-100000" algn="bl" rotWithShape="0"/>
                </a:effectLst>
                <a:latin typeface="+mj-ea"/>
                <a:ea typeface="+mj-ea"/>
                <a:cs typeface="+mj-cs"/>
              </a:rPr>
              <a:t>发布镜像文件）</a:t>
            </a:r>
          </a:p>
        </p:txBody>
      </p:sp>
      <p:sp>
        <p:nvSpPr>
          <p:cNvPr id="2" name="矩形 1">
            <a:extLst>
              <a:ext uri="{FF2B5EF4-FFF2-40B4-BE49-F238E27FC236}">
                <a16:creationId xmlns:a16="http://schemas.microsoft.com/office/drawing/2014/main" id="{8611FEE0-B48C-4F84-86C1-084FDC288E50}"/>
              </a:ext>
            </a:extLst>
          </p:cNvPr>
          <p:cNvSpPr/>
          <p:nvPr/>
        </p:nvSpPr>
        <p:spPr bwMode="auto">
          <a:xfrm>
            <a:off x="899592" y="1563638"/>
            <a:ext cx="1008112"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mj-ea"/>
                <a:ea typeface="+mj-ea"/>
              </a:rPr>
              <a:t>Image</a:t>
            </a:r>
            <a:r>
              <a:rPr kumimoji="0" lang="en-US" altLang="zh-CN" sz="1200" b="1" i="0" u="none" strike="noStrike" cap="none" normalizeH="0" baseline="-25000" dirty="0">
                <a:ln>
                  <a:noFill/>
                </a:ln>
                <a:solidFill>
                  <a:schemeClr val="tx1"/>
                </a:solidFill>
                <a:effectLst/>
                <a:latin typeface="+mj-ea"/>
                <a:ea typeface="+mj-ea"/>
              </a:rPr>
              <a:t>1</a:t>
            </a:r>
            <a:r>
              <a:rPr kumimoji="0" lang="en-US" altLang="zh-CN" sz="1200" b="1" i="0" u="none" strike="noStrike" cap="none" normalizeH="0" baseline="0" dirty="0">
                <a:ln>
                  <a:noFill/>
                </a:ln>
                <a:solidFill>
                  <a:schemeClr val="tx1"/>
                </a:solidFill>
                <a:effectLst/>
                <a:latin typeface="+mj-ea"/>
                <a:ea typeface="+mj-ea"/>
              </a:rPr>
              <a:t>:</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mj-ea"/>
                <a:ea typeface="+mj-ea"/>
              </a:rPr>
              <a:t>Ubuntu</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a:latin typeface="+mj-ea"/>
                <a:ea typeface="+mj-ea"/>
              </a:rPr>
              <a:t>14.04</a:t>
            </a:r>
            <a:endParaRPr kumimoji="0" lang="zh-CN" altLang="en-US" sz="1200" b="1" i="0" u="none" strike="noStrike" cap="none" normalizeH="0" baseline="0" dirty="0">
              <a:ln>
                <a:noFill/>
              </a:ln>
              <a:solidFill>
                <a:schemeClr val="tx1"/>
              </a:solidFill>
              <a:effectLst/>
              <a:latin typeface="+mj-ea"/>
              <a:ea typeface="+mj-ea"/>
            </a:endParaRPr>
          </a:p>
        </p:txBody>
      </p:sp>
      <p:sp>
        <p:nvSpPr>
          <p:cNvPr id="6" name="矩形 5">
            <a:extLst>
              <a:ext uri="{FF2B5EF4-FFF2-40B4-BE49-F238E27FC236}">
                <a16:creationId xmlns:a16="http://schemas.microsoft.com/office/drawing/2014/main" id="{EE0B58BD-DD7D-4544-AB6E-BCC33F822569}"/>
              </a:ext>
            </a:extLst>
          </p:cNvPr>
          <p:cNvSpPr/>
          <p:nvPr/>
        </p:nvSpPr>
        <p:spPr bwMode="auto">
          <a:xfrm>
            <a:off x="2339752" y="1563638"/>
            <a:ext cx="1008112"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1" hangingPunct="1"/>
            <a:r>
              <a:rPr lang="en-US" altLang="zh-CN" sz="1200" b="1" dirty="0">
                <a:latin typeface="+mj-ea"/>
              </a:rPr>
              <a:t>Image</a:t>
            </a:r>
            <a:r>
              <a:rPr lang="en-US" altLang="zh-CN" sz="1200" b="1" baseline="-25000" dirty="0">
                <a:latin typeface="+mj-ea"/>
              </a:rPr>
              <a:t>2</a:t>
            </a:r>
            <a:r>
              <a:rPr lang="en-US" altLang="zh-CN" sz="1200" b="1" dirty="0">
                <a:latin typeface="+mj-ea"/>
              </a:rPr>
              <a:t>:</a:t>
            </a:r>
          </a:p>
          <a:p>
            <a:pPr algn="ctr" eaLnBrk="1" hangingPunct="1"/>
            <a:r>
              <a:rPr lang="en-US" altLang="zh-CN" sz="1200" b="1" dirty="0">
                <a:latin typeface="+mj-ea"/>
                <a:ea typeface="+mj-ea"/>
              </a:rPr>
              <a:t>Ubuntu</a:t>
            </a:r>
          </a:p>
          <a:p>
            <a:pPr algn="ctr" eaLnBrk="1" hangingPunct="1"/>
            <a:r>
              <a:rPr lang="en-US" altLang="zh-CN" sz="1200" b="1" dirty="0">
                <a:latin typeface="+mj-ea"/>
                <a:ea typeface="+mj-ea"/>
              </a:rPr>
              <a:t>16.04</a:t>
            </a:r>
            <a:endParaRPr lang="zh-CN" altLang="en-US" sz="1200" b="1" dirty="0">
              <a:latin typeface="+mj-ea"/>
              <a:ea typeface="+mj-ea"/>
            </a:endParaRPr>
          </a:p>
        </p:txBody>
      </p:sp>
      <p:sp>
        <p:nvSpPr>
          <p:cNvPr id="7" name="矩形 6">
            <a:extLst>
              <a:ext uri="{FF2B5EF4-FFF2-40B4-BE49-F238E27FC236}">
                <a16:creationId xmlns:a16="http://schemas.microsoft.com/office/drawing/2014/main" id="{DE9756A5-67CB-404F-ACEB-3E4705259149}"/>
              </a:ext>
            </a:extLst>
          </p:cNvPr>
          <p:cNvSpPr/>
          <p:nvPr/>
        </p:nvSpPr>
        <p:spPr bwMode="auto">
          <a:xfrm>
            <a:off x="5148064" y="1563638"/>
            <a:ext cx="1008112"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1" hangingPunct="1"/>
            <a:r>
              <a:rPr lang="en-US" altLang="zh-CN" sz="1200" b="1" dirty="0">
                <a:latin typeface="+mj-ea"/>
              </a:rPr>
              <a:t>Image</a:t>
            </a:r>
            <a:r>
              <a:rPr lang="en-US" altLang="zh-CN" sz="1200" b="1" baseline="-25000" dirty="0">
                <a:latin typeface="+mj-ea"/>
              </a:rPr>
              <a:t>n</a:t>
            </a:r>
            <a:r>
              <a:rPr lang="en-US" altLang="zh-CN" sz="1200" b="1" dirty="0">
                <a:latin typeface="+mj-ea"/>
              </a:rPr>
              <a:t>:</a:t>
            </a:r>
          </a:p>
          <a:p>
            <a:pPr algn="ctr" eaLnBrk="1" hangingPunct="1"/>
            <a:r>
              <a:rPr lang="en-US" altLang="zh-CN" sz="1200" b="1" dirty="0">
                <a:latin typeface="+mj-ea"/>
                <a:ea typeface="+mj-ea"/>
              </a:rPr>
              <a:t>Ubuntu</a:t>
            </a:r>
          </a:p>
          <a:p>
            <a:pPr algn="ctr" eaLnBrk="1" hangingPunct="1"/>
            <a:r>
              <a:rPr lang="en-US" altLang="zh-CN" sz="1200" b="1" dirty="0">
                <a:latin typeface="+mj-ea"/>
                <a:ea typeface="+mj-ea"/>
              </a:rPr>
              <a:t>18.04</a:t>
            </a:r>
            <a:endParaRPr lang="zh-CN" altLang="en-US" sz="1200" b="1" dirty="0">
              <a:latin typeface="+mj-ea"/>
              <a:ea typeface="+mj-ea"/>
            </a:endParaRPr>
          </a:p>
        </p:txBody>
      </p:sp>
      <p:sp>
        <p:nvSpPr>
          <p:cNvPr id="8" name="矩形 7">
            <a:extLst>
              <a:ext uri="{FF2B5EF4-FFF2-40B4-BE49-F238E27FC236}">
                <a16:creationId xmlns:a16="http://schemas.microsoft.com/office/drawing/2014/main" id="{5D29F22D-F9B2-4D98-8435-7EB639A8CCAB}"/>
              </a:ext>
            </a:extLst>
          </p:cNvPr>
          <p:cNvSpPr/>
          <p:nvPr/>
        </p:nvSpPr>
        <p:spPr bwMode="auto">
          <a:xfrm>
            <a:off x="6934200" y="1563638"/>
            <a:ext cx="1742255" cy="864096"/>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kumimoji="0" lang="en-US" altLang="zh-CN" sz="1200" b="1" i="0" u="none" strike="noStrike" cap="none" normalizeH="0" baseline="0" dirty="0">
                <a:ln>
                  <a:noFill/>
                </a:ln>
                <a:solidFill>
                  <a:schemeClr val="tx1"/>
                </a:solidFill>
                <a:effectLst/>
                <a:latin typeface="+mj-ea"/>
                <a:ea typeface="+mj-ea"/>
              </a:rPr>
              <a:t>H(</a:t>
            </a:r>
            <a:r>
              <a:rPr lang="en-US" altLang="zh-CN" sz="1200" b="1" dirty="0">
                <a:latin typeface="+mj-ea"/>
              </a:rPr>
              <a:t>Image</a:t>
            </a:r>
            <a:r>
              <a:rPr lang="en-US" altLang="zh-CN" sz="1200" b="1" baseline="-25000" dirty="0">
                <a:latin typeface="+mj-ea"/>
              </a:rPr>
              <a:t>1</a:t>
            </a:r>
            <a:r>
              <a:rPr kumimoji="0" lang="en-US" altLang="zh-CN" sz="1200" b="1" i="0" u="none" strike="noStrike" cap="none" normalizeH="0" baseline="0" dirty="0">
                <a:ln>
                  <a:noFill/>
                </a:ln>
                <a:solidFill>
                  <a:schemeClr val="tx1"/>
                </a:solidFill>
                <a:effectLst/>
                <a:latin typeface="+mj-ea"/>
                <a:ea typeface="+mj-ea"/>
              </a:rPr>
              <a:t>)</a:t>
            </a:r>
          </a:p>
          <a:p>
            <a:pPr algn="ctr" eaLnBrk="1" hangingPunct="1"/>
            <a:r>
              <a:rPr lang="en-US" altLang="zh-CN" sz="1200" b="1" dirty="0">
                <a:latin typeface="+mj-ea"/>
              </a:rPr>
              <a:t>H(Image</a:t>
            </a:r>
            <a:r>
              <a:rPr lang="en-US" altLang="zh-CN" sz="1200" b="1" baseline="-25000" dirty="0">
                <a:latin typeface="+mj-ea"/>
              </a:rPr>
              <a:t>2</a:t>
            </a:r>
            <a:r>
              <a:rPr lang="en-US" altLang="zh-CN" sz="1200" b="1" dirty="0">
                <a:latin typeface="+mj-ea"/>
              </a:rPr>
              <a:t>)</a:t>
            </a:r>
          </a:p>
          <a:p>
            <a:pPr algn="ctr" eaLnBrk="1" hangingPunct="1"/>
            <a:r>
              <a:rPr lang="en-US" altLang="zh-CN" sz="1200" b="1" dirty="0">
                <a:latin typeface="+mj-ea"/>
              </a:rPr>
              <a:t>……</a:t>
            </a:r>
          </a:p>
          <a:p>
            <a:pPr algn="ctr" eaLnBrk="1" hangingPunct="1"/>
            <a:r>
              <a:rPr lang="en-US" altLang="zh-CN" sz="1200" b="1" dirty="0">
                <a:latin typeface="+mj-ea"/>
              </a:rPr>
              <a:t>H(Image</a:t>
            </a:r>
            <a:r>
              <a:rPr lang="en-US" altLang="zh-CN" sz="1200" b="1" baseline="-25000" dirty="0">
                <a:latin typeface="+mj-ea"/>
              </a:rPr>
              <a:t>n</a:t>
            </a:r>
            <a:r>
              <a:rPr lang="en-US" altLang="zh-CN" sz="1200" b="1" dirty="0">
                <a:latin typeface="+mj-ea"/>
              </a:rPr>
              <a:t>)</a:t>
            </a:r>
            <a:endParaRPr kumimoji="0" lang="zh-CN" altLang="en-US" sz="1200" b="1" i="0" u="none" strike="noStrike" cap="none" normalizeH="0" baseline="0" dirty="0">
              <a:ln>
                <a:noFill/>
              </a:ln>
              <a:solidFill>
                <a:schemeClr val="tx1"/>
              </a:solidFill>
              <a:effectLst/>
              <a:latin typeface="+mj-ea"/>
              <a:ea typeface="+mj-ea"/>
            </a:endParaRPr>
          </a:p>
        </p:txBody>
      </p:sp>
      <p:sp>
        <p:nvSpPr>
          <p:cNvPr id="9" name="矩形 8">
            <a:extLst>
              <a:ext uri="{FF2B5EF4-FFF2-40B4-BE49-F238E27FC236}">
                <a16:creationId xmlns:a16="http://schemas.microsoft.com/office/drawing/2014/main" id="{C3EC58C3-0BAE-4ECE-9EF7-3B57D7ECE29A}"/>
              </a:ext>
            </a:extLst>
          </p:cNvPr>
          <p:cNvSpPr/>
          <p:nvPr/>
        </p:nvSpPr>
        <p:spPr bwMode="auto">
          <a:xfrm>
            <a:off x="3779912" y="1563638"/>
            <a:ext cx="1008112" cy="864096"/>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1" hangingPunct="1"/>
            <a:r>
              <a:rPr lang="en-US" altLang="zh-CN" sz="1600" b="1" dirty="0">
                <a:latin typeface="+mj-ea"/>
                <a:ea typeface="+mj-ea"/>
              </a:rPr>
              <a:t>……</a:t>
            </a:r>
            <a:endParaRPr lang="zh-CN" altLang="en-US" sz="1600" b="1" dirty="0">
              <a:latin typeface="+mj-ea"/>
              <a:ea typeface="+mj-ea"/>
            </a:endParaRPr>
          </a:p>
        </p:txBody>
      </p:sp>
      <p:sp>
        <p:nvSpPr>
          <p:cNvPr id="3" name="箭头: 下 2">
            <a:extLst>
              <a:ext uri="{FF2B5EF4-FFF2-40B4-BE49-F238E27FC236}">
                <a16:creationId xmlns:a16="http://schemas.microsoft.com/office/drawing/2014/main" id="{DCE044EE-48A6-4D54-A418-BE3BCC93EC28}"/>
              </a:ext>
            </a:extLst>
          </p:cNvPr>
          <p:cNvSpPr/>
          <p:nvPr/>
        </p:nvSpPr>
        <p:spPr bwMode="auto">
          <a:xfrm>
            <a:off x="4103948" y="2787774"/>
            <a:ext cx="360040" cy="648072"/>
          </a:xfrm>
          <a:prstGeom prst="downArrow">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10" name="矩形 9">
            <a:extLst>
              <a:ext uri="{FF2B5EF4-FFF2-40B4-BE49-F238E27FC236}">
                <a16:creationId xmlns:a16="http://schemas.microsoft.com/office/drawing/2014/main" id="{04B7CD45-9290-4267-8663-E369378E4659}"/>
              </a:ext>
            </a:extLst>
          </p:cNvPr>
          <p:cNvSpPr/>
          <p:nvPr/>
        </p:nvSpPr>
        <p:spPr bwMode="auto">
          <a:xfrm>
            <a:off x="4283968" y="2787774"/>
            <a:ext cx="792088" cy="576064"/>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mj-ea"/>
                <a:ea typeface="+mj-ea"/>
              </a:rPr>
              <a:t>下载</a:t>
            </a:r>
          </a:p>
        </p:txBody>
      </p:sp>
      <p:sp>
        <p:nvSpPr>
          <p:cNvPr id="11" name="矩形 10">
            <a:extLst>
              <a:ext uri="{FF2B5EF4-FFF2-40B4-BE49-F238E27FC236}">
                <a16:creationId xmlns:a16="http://schemas.microsoft.com/office/drawing/2014/main" id="{DA1B4E65-A81E-491F-903B-7E85309FB27A}"/>
              </a:ext>
            </a:extLst>
          </p:cNvPr>
          <p:cNvSpPr/>
          <p:nvPr/>
        </p:nvSpPr>
        <p:spPr bwMode="auto">
          <a:xfrm>
            <a:off x="2339752" y="3579862"/>
            <a:ext cx="3816424" cy="1008112"/>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j-ea"/>
                <a:ea typeface="+mj-ea"/>
              </a:rPr>
              <a:t>用户：</a:t>
            </a:r>
            <a:endParaRPr kumimoji="0" lang="en-US" altLang="zh-CN" sz="1600" b="1" i="0" u="none" strike="noStrike" cap="none" normalizeH="0" baseline="0" dirty="0">
              <a:ln>
                <a:noFill/>
              </a:ln>
              <a:solidFill>
                <a:schemeClr val="tx1"/>
              </a:solidFill>
              <a:effectLst/>
              <a:latin typeface="+mj-ea"/>
              <a:ea typeface="+mj-ea"/>
            </a:endParaRPr>
          </a:p>
          <a:p>
            <a:pPr algn="ctr" eaLnBrk="1" hangingPunct="1"/>
            <a:r>
              <a:rPr lang="zh-CN" altLang="en-US" sz="1200" b="1" dirty="0">
                <a:latin typeface="+mj-ea"/>
                <a:ea typeface="+mj-ea"/>
              </a:rPr>
              <a:t>下载镜像</a:t>
            </a:r>
            <a:r>
              <a:rPr lang="en-US" altLang="zh-CN" sz="1200" b="1" dirty="0">
                <a:latin typeface="+mj-ea"/>
                <a:ea typeface="+mj-ea"/>
              </a:rPr>
              <a:t>Image</a:t>
            </a:r>
            <a:r>
              <a:rPr lang="en-US" altLang="zh-CN" sz="1200" b="1" baseline="-25000" dirty="0">
                <a:latin typeface="+mj-ea"/>
                <a:ea typeface="+mj-ea"/>
              </a:rPr>
              <a:t>i</a:t>
            </a:r>
            <a:r>
              <a:rPr lang="zh-CN" altLang="en-US" sz="1200" b="1" dirty="0">
                <a:latin typeface="+mj-ea"/>
                <a:ea typeface="+mj-ea"/>
              </a:rPr>
              <a:t>并计算哈希值，对比标准</a:t>
            </a:r>
            <a:r>
              <a:rPr lang="en-US" altLang="zh-CN" sz="1200" b="1" dirty="0">
                <a:latin typeface="+mj-ea"/>
                <a:ea typeface="+mj-ea"/>
              </a:rPr>
              <a:t>H</a:t>
            </a:r>
            <a:r>
              <a:rPr lang="en-US" altLang="zh-CN" sz="1200" b="1" dirty="0">
                <a:latin typeface="+mj-ea"/>
              </a:rPr>
              <a:t>(Image</a:t>
            </a:r>
            <a:r>
              <a:rPr lang="en-US" altLang="zh-CN" sz="1200" b="1" baseline="-25000" dirty="0">
                <a:latin typeface="+mj-ea"/>
              </a:rPr>
              <a:t>i</a:t>
            </a:r>
            <a:r>
              <a:rPr lang="en-US" altLang="zh-CN" sz="1200" b="1" dirty="0">
                <a:latin typeface="+mj-ea"/>
              </a:rPr>
              <a:t>)</a:t>
            </a:r>
            <a:endParaRPr kumimoji="0" lang="zh-CN" altLang="en-US" sz="1200" b="1" i="0" u="none" strike="noStrike" cap="none" normalizeH="0" baseline="0" dirty="0">
              <a:ln>
                <a:noFill/>
              </a:ln>
              <a:solidFill>
                <a:schemeClr val="tx1"/>
              </a:solidFill>
              <a:effectLst/>
              <a:latin typeface="+mj-ea"/>
              <a:ea typeface="+mj-ea"/>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B287987-1934-45B2-8823-C5C052DBB1A9}"/>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5" name="标题 1">
            <a:extLst>
              <a:ext uri="{FF2B5EF4-FFF2-40B4-BE49-F238E27FC236}">
                <a16:creationId xmlns:a16="http://schemas.microsoft.com/office/drawing/2014/main" id="{9AF095E8-C78E-4A07-A877-C60E6DE0840B}"/>
              </a:ext>
            </a:extLst>
          </p:cNvPr>
          <p:cNvSpPr txBox="1">
            <a:spLocks/>
          </p:cNvSpPr>
          <p:nvPr/>
        </p:nvSpPr>
        <p:spPr bwMode="auto">
          <a:xfrm>
            <a:off x="142844" y="642924"/>
            <a:ext cx="6373844"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4.4.2 </a:t>
            </a:r>
            <a:r>
              <a:rPr lang="en-US" altLang="zh-CN" sz="2000" b="1" dirty="0">
                <a:solidFill>
                  <a:srgbClr val="C00000"/>
                </a:solidFill>
                <a:effectLst>
                  <a:reflection blurRad="6350" stA="50000" endA="300" endPos="50000" dist="60007" dir="5400000" sy="-100000" algn="bl" rotWithShape="0"/>
                </a:effectLst>
                <a:latin typeface="+mj-ea"/>
              </a:rPr>
              <a:t>Hash</a:t>
            </a:r>
            <a:r>
              <a:rPr lang="zh-CN" altLang="en-US" sz="2000" b="1" dirty="0">
                <a:solidFill>
                  <a:srgbClr val="C00000"/>
                </a:solidFill>
                <a:effectLst>
                  <a:reflection blurRad="6350" stA="50000" endA="300" endPos="50000" dist="60007" dir="5400000" sy="-100000" algn="bl" rotWithShape="0"/>
                </a:effectLst>
                <a:latin typeface="+mj-ea"/>
              </a:rPr>
              <a:t>算法的应用场景</a:t>
            </a:r>
            <a:r>
              <a:rPr lang="zh-CN" altLang="en-US" sz="2000" b="1" dirty="0">
                <a:solidFill>
                  <a:srgbClr val="FF0000"/>
                </a:solidFill>
                <a:effectLst>
                  <a:reflection blurRad="6350" stA="50000" endA="300" endPos="50000" dist="60007" dir="5400000" sy="-100000" algn="bl" rotWithShape="0"/>
                </a:effectLst>
                <a:latin typeface="+mj-ea"/>
                <a:ea typeface="+mj-ea"/>
                <a:cs typeface="+mj-cs"/>
              </a:rPr>
              <a:t>（操作系统登录时的应用）</a:t>
            </a:r>
          </a:p>
        </p:txBody>
      </p:sp>
      <p:pic>
        <p:nvPicPr>
          <p:cNvPr id="98308" name="Picture 7" descr="C:\Users\P51\AppData\Roaming\Tencent\Users\173375927\QQ\WinTemp\RichOle\T9GCZF86CI%~78)Y74XKAK3.png">
            <a:extLst>
              <a:ext uri="{FF2B5EF4-FFF2-40B4-BE49-F238E27FC236}">
                <a16:creationId xmlns:a16="http://schemas.microsoft.com/office/drawing/2014/main" id="{B61BA6A5-484D-4F74-9C4F-5CCD2DC38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203325"/>
            <a:ext cx="6265863"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矩形 7">
            <a:extLst>
              <a:ext uri="{FF2B5EF4-FFF2-40B4-BE49-F238E27FC236}">
                <a16:creationId xmlns:a16="http://schemas.microsoft.com/office/drawing/2014/main" id="{751B7552-015C-4C2A-82CF-DE25E54C3634}"/>
              </a:ext>
            </a:extLst>
          </p:cNvPr>
          <p:cNvSpPr>
            <a:spLocks noChangeArrowheads="1"/>
          </p:cNvSpPr>
          <p:nvPr/>
        </p:nvSpPr>
        <p:spPr bwMode="auto">
          <a:xfrm>
            <a:off x="2051050" y="1058863"/>
            <a:ext cx="6842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solidFill>
                  <a:srgbClr val="0033CC"/>
                </a:solidFill>
                <a:latin typeface="Arial" panose="020B0604020202020204" pitchFamily="34" charset="0"/>
              </a:rPr>
              <a:t>h</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 </a:t>
            </a:r>
            <a:r>
              <a:rPr lang="en-US" altLang="zh-CN" sz="1000" b="1">
                <a:solidFill>
                  <a:srgbClr val="FF0000"/>
                </a:solidFill>
                <a:latin typeface="Arial" panose="020B0604020202020204" pitchFamily="34" charset="0"/>
              </a:rPr>
              <a:t>= </a:t>
            </a:r>
            <a:r>
              <a:rPr lang="en-US" altLang="zh-CN" sz="1000" b="1">
                <a:solidFill>
                  <a:srgbClr val="0033CC"/>
                </a:solidFill>
                <a:latin typeface="Arial" panose="020B0604020202020204" pitchFamily="34" charset="0"/>
              </a:rPr>
              <a:t>SHA256(</a:t>
            </a:r>
            <a:r>
              <a:rPr lang="zh-CN" altLang="en-US" sz="1000" b="1">
                <a:solidFill>
                  <a:srgbClr val="0033CC"/>
                </a:solidFill>
                <a:latin typeface="Arial" panose="020B0604020202020204" pitchFamily="34" charset="0"/>
              </a:rPr>
              <a:t>注册输入口令</a:t>
            </a:r>
            <a:r>
              <a:rPr lang="en-US" altLang="zh-CN" sz="1000" b="1">
                <a:solidFill>
                  <a:srgbClr val="0033CC"/>
                </a:solidFill>
                <a:latin typeface="Arial" panose="020B0604020202020204" pitchFamily="34" charset="0"/>
              </a:rPr>
              <a:t>) </a:t>
            </a:r>
            <a:r>
              <a:rPr lang="en-US" altLang="zh-CN" sz="1000" b="1">
                <a:solidFill>
                  <a:srgbClr val="FF0000"/>
                </a:solidFill>
                <a:latin typeface="Arial" panose="020B0604020202020204" pitchFamily="34" charset="0"/>
              </a:rPr>
              <a:t>=</a:t>
            </a:r>
          </a:p>
          <a:p>
            <a:pPr>
              <a:lnSpc>
                <a:spcPct val="100000"/>
              </a:lnSpc>
              <a:buClrTx/>
              <a:buFontTx/>
              <a:buNone/>
            </a:pPr>
            <a:r>
              <a:rPr lang="en-US" altLang="zh-CN" sz="1000" b="1">
                <a:solidFill>
                  <a:srgbClr val="FF0000"/>
                </a:solidFill>
                <a:latin typeface="Arial" panose="020B0604020202020204" pitchFamily="34" charset="0"/>
              </a:rPr>
              <a:t>SHA256 (</a:t>
            </a:r>
            <a:r>
              <a:rPr lang="en-US" altLang="zh-CN" sz="1000" b="1">
                <a:latin typeface="Arial" panose="020B0604020202020204" pitchFamily="34" charset="0"/>
              </a:rPr>
              <a:t>this is a test</a:t>
            </a:r>
            <a:r>
              <a:rPr lang="en-US" altLang="zh-CN" sz="1000" b="1">
                <a:solidFill>
                  <a:srgbClr val="FF0000"/>
                </a:solidFill>
                <a:latin typeface="Arial" panose="020B0604020202020204" pitchFamily="34" charset="0"/>
              </a:rPr>
              <a:t>)   =  </a:t>
            </a:r>
            <a:r>
              <a:rPr lang="en-US" altLang="zh-CN" sz="1000" b="1">
                <a:latin typeface="Arial" panose="020B0604020202020204" pitchFamily="34" charset="0"/>
              </a:rPr>
              <a:t>2E99758548972A8E8822AD47FA1017FF72F06F3FF6A016851F45C398732BC50C</a:t>
            </a:r>
            <a:endParaRPr lang="zh-CN" altLang="zh-CN" sz="1000" b="1">
              <a:solidFill>
                <a:srgbClr val="FF0000"/>
              </a:solidFill>
              <a:latin typeface="Arial" panose="020B0604020202020204" pitchFamily="34" charset="0"/>
              <a:sym typeface="Wingdings" panose="05000000000000000000" pitchFamily="2" charset="2"/>
            </a:endParaRPr>
          </a:p>
        </p:txBody>
      </p:sp>
      <p:sp>
        <p:nvSpPr>
          <p:cNvPr id="98310" name="矩形 8">
            <a:extLst>
              <a:ext uri="{FF2B5EF4-FFF2-40B4-BE49-F238E27FC236}">
                <a16:creationId xmlns:a16="http://schemas.microsoft.com/office/drawing/2014/main" id="{FF07C535-0AAD-4990-941D-ED942BD41A0B}"/>
              </a:ext>
            </a:extLst>
          </p:cNvPr>
          <p:cNvSpPr>
            <a:spLocks noChangeArrowheads="1"/>
          </p:cNvSpPr>
          <p:nvPr/>
        </p:nvSpPr>
        <p:spPr bwMode="auto">
          <a:xfrm>
            <a:off x="2843213" y="3867150"/>
            <a:ext cx="29527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nSpc>
                <a:spcPct val="100000"/>
              </a:lnSpc>
              <a:buClrTx/>
              <a:buFontTx/>
              <a:buNone/>
            </a:pPr>
            <a:r>
              <a:rPr lang="en-US" altLang="zh-CN" sz="1000" b="1">
                <a:solidFill>
                  <a:srgbClr val="0033CC"/>
                </a:solidFill>
                <a:latin typeface="Arial" panose="020B0604020202020204" pitchFamily="34" charset="0"/>
              </a:rPr>
              <a:t>h'</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 </a:t>
            </a:r>
            <a:r>
              <a:rPr lang="en-US" altLang="zh-CN" sz="1000" b="1">
                <a:solidFill>
                  <a:srgbClr val="FF0000"/>
                </a:solidFill>
                <a:latin typeface="Arial" panose="020B0604020202020204" pitchFamily="34" charset="0"/>
              </a:rPr>
              <a:t>= </a:t>
            </a:r>
            <a:r>
              <a:rPr lang="en-US" altLang="zh-CN" sz="1000" b="1">
                <a:solidFill>
                  <a:srgbClr val="0033CC"/>
                </a:solidFill>
                <a:latin typeface="Arial" panose="020B0604020202020204" pitchFamily="34" charset="0"/>
              </a:rPr>
              <a:t>SHA256 (</a:t>
            </a:r>
            <a:r>
              <a:rPr lang="zh-CN" altLang="en-US" sz="1000" b="1">
                <a:solidFill>
                  <a:srgbClr val="0033CC"/>
                </a:solidFill>
                <a:latin typeface="Arial" panose="020B0604020202020204" pitchFamily="34" charset="0"/>
              </a:rPr>
              <a:t>登录输入口令</a:t>
            </a:r>
            <a:r>
              <a:rPr lang="en-US" altLang="zh-CN" sz="1000" b="1">
                <a:solidFill>
                  <a:srgbClr val="0033CC"/>
                </a:solidFill>
                <a:latin typeface="Arial" panose="020B0604020202020204" pitchFamily="34" charset="0"/>
              </a:rPr>
              <a:t>)   </a:t>
            </a:r>
            <a:r>
              <a:rPr lang="en-US" altLang="zh-CN" sz="1000" b="1">
                <a:solidFill>
                  <a:srgbClr val="FF0000"/>
                </a:solidFill>
                <a:latin typeface="Arial" panose="020B0604020202020204" pitchFamily="34" charset="0"/>
              </a:rPr>
              <a:t>=  </a:t>
            </a:r>
            <a:r>
              <a:rPr lang="en-US" altLang="zh-CN" sz="1000" b="1">
                <a:latin typeface="Arial" panose="020B0604020202020204" pitchFamily="34" charset="0"/>
              </a:rPr>
              <a:t>XXX…</a:t>
            </a:r>
            <a:endParaRPr lang="zh-CN" altLang="zh-CN" sz="1000" b="1">
              <a:solidFill>
                <a:srgbClr val="FF0000"/>
              </a:solidFill>
              <a:latin typeface="Arial" panose="020B0604020202020204" pitchFamily="34" charset="0"/>
              <a:sym typeface="Wingdings" panose="05000000000000000000" pitchFamily="2" charset="2"/>
            </a:endParaRPr>
          </a:p>
        </p:txBody>
      </p:sp>
      <p:sp>
        <p:nvSpPr>
          <p:cNvPr id="98311" name="矩形 9">
            <a:extLst>
              <a:ext uri="{FF2B5EF4-FFF2-40B4-BE49-F238E27FC236}">
                <a16:creationId xmlns:a16="http://schemas.microsoft.com/office/drawing/2014/main" id="{71971DA8-FD9B-4AB2-A04A-44C7DA491881}"/>
              </a:ext>
            </a:extLst>
          </p:cNvPr>
          <p:cNvSpPr>
            <a:spLocks noChangeArrowheads="1"/>
          </p:cNvSpPr>
          <p:nvPr/>
        </p:nvSpPr>
        <p:spPr bwMode="auto">
          <a:xfrm>
            <a:off x="6516688" y="2716213"/>
            <a:ext cx="7921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lnSpc>
                <a:spcPct val="100000"/>
              </a:lnSpc>
              <a:buClrTx/>
              <a:buFontTx/>
              <a:buNone/>
            </a:pPr>
            <a:r>
              <a:rPr lang="en-US" altLang="zh-CN" sz="1000" b="1">
                <a:solidFill>
                  <a:srgbClr val="0033CC"/>
                </a:solidFill>
                <a:latin typeface="Arial" panose="020B0604020202020204" pitchFamily="34" charset="0"/>
              </a:rPr>
              <a:t>h</a:t>
            </a:r>
            <a:r>
              <a:rPr lang="en-US" altLang="zh-CN" sz="1000" b="1">
                <a:solidFill>
                  <a:srgbClr val="FF0000"/>
                </a:solidFill>
                <a:latin typeface="Arial" panose="020B0604020202020204" pitchFamily="34" charset="0"/>
              </a:rPr>
              <a:t> = </a:t>
            </a:r>
            <a:r>
              <a:rPr lang="en-US" altLang="zh-CN" sz="1000" b="1">
                <a:solidFill>
                  <a:srgbClr val="0033CC"/>
                </a:solidFill>
                <a:latin typeface="Arial" panose="020B0604020202020204" pitchFamily="34" charset="0"/>
              </a:rPr>
              <a:t>H(M)</a:t>
            </a:r>
            <a:r>
              <a:rPr lang="en-US" altLang="zh-CN" sz="1000" b="1">
                <a:solidFill>
                  <a:srgbClr val="FF0000"/>
                </a:solidFill>
                <a:latin typeface="Arial" panose="020B0604020202020204" pitchFamily="34" charset="0"/>
              </a:rPr>
              <a:t> </a:t>
            </a:r>
          </a:p>
          <a:p>
            <a:pPr algn="ctr">
              <a:lnSpc>
                <a:spcPct val="100000"/>
              </a:lnSpc>
              <a:buClrTx/>
              <a:buFontTx/>
              <a:buNone/>
            </a:pPr>
            <a:r>
              <a:rPr lang="en-US" altLang="zh-CN" sz="1000" b="1">
                <a:solidFill>
                  <a:srgbClr val="FF0000"/>
                </a:solidFill>
                <a:latin typeface="Arial" panose="020B0604020202020204" pitchFamily="34" charset="0"/>
              </a:rPr>
              <a:t>?=</a:t>
            </a:r>
            <a:endParaRPr lang="en-US" altLang="zh-CN" sz="1000" b="1">
              <a:solidFill>
                <a:srgbClr val="0033CC"/>
              </a:solidFill>
              <a:latin typeface="Arial" panose="020B0604020202020204" pitchFamily="34" charset="0"/>
            </a:endParaRPr>
          </a:p>
          <a:p>
            <a:pPr algn="ctr">
              <a:lnSpc>
                <a:spcPct val="100000"/>
              </a:lnSpc>
              <a:buClrTx/>
              <a:buFontTx/>
              <a:buNone/>
            </a:pPr>
            <a:r>
              <a:rPr lang="en-US" altLang="zh-CN" sz="1000" b="1">
                <a:solidFill>
                  <a:srgbClr val="0033CC"/>
                </a:solidFill>
                <a:latin typeface="Arial" panose="020B0604020202020204" pitchFamily="34" charset="0"/>
              </a:rPr>
              <a:t>h’ = H(M’)</a:t>
            </a:r>
            <a:endParaRPr lang="zh-CN" altLang="zh-CN" sz="1000" b="1">
              <a:solidFill>
                <a:srgbClr val="FF0000"/>
              </a:solidFill>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691490697"/>
      </p:ext>
    </p:extLst>
  </p:cSld>
  <p:clrMapOvr>
    <a:masterClrMapping/>
  </p:clrMapOvr>
  <p:transition spd="med">
    <p:randomBar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B287987-1934-45B2-8823-C5C052DBB1A9}"/>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5" name="标题 1">
            <a:extLst>
              <a:ext uri="{FF2B5EF4-FFF2-40B4-BE49-F238E27FC236}">
                <a16:creationId xmlns:a16="http://schemas.microsoft.com/office/drawing/2014/main" id="{9AF095E8-C78E-4A07-A877-C60E6DE0840B}"/>
              </a:ext>
            </a:extLst>
          </p:cNvPr>
          <p:cNvSpPr txBox="1">
            <a:spLocks/>
          </p:cNvSpPr>
          <p:nvPr/>
        </p:nvSpPr>
        <p:spPr bwMode="auto">
          <a:xfrm>
            <a:off x="142844" y="642924"/>
            <a:ext cx="5941324"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4.4.2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算法的安全性讨论</a:t>
            </a:r>
            <a:endParaRPr lang="zh-CN" altLang="en-US" sz="2000" b="1" dirty="0">
              <a:solidFill>
                <a:srgbClr val="FF0000"/>
              </a:solidFill>
              <a:effectLst>
                <a:reflection blurRad="6350" stA="50000" endA="300" endPos="50000" dist="60007" dir="5400000" sy="-100000" algn="bl" rotWithShape="0"/>
              </a:effectLst>
              <a:latin typeface="+mj-ea"/>
              <a:ea typeface="+mj-ea"/>
              <a:cs typeface="+mj-cs"/>
            </a:endParaRPr>
          </a:p>
        </p:txBody>
      </p:sp>
      <p:sp>
        <p:nvSpPr>
          <p:cNvPr id="8" name="内容占位符 2">
            <a:extLst>
              <a:ext uri="{FF2B5EF4-FFF2-40B4-BE49-F238E27FC236}">
                <a16:creationId xmlns:a16="http://schemas.microsoft.com/office/drawing/2014/main" id="{EF97661D-2C95-47B4-AFA6-32F2A12F9146}"/>
              </a:ext>
            </a:extLst>
          </p:cNvPr>
          <p:cNvSpPr>
            <a:spLocks noGrp="1" noChangeArrowheads="1"/>
          </p:cNvSpPr>
          <p:nvPr>
            <p:ph idx="1"/>
          </p:nvPr>
        </p:nvSpPr>
        <p:spPr>
          <a:xfrm>
            <a:off x="357188" y="1093764"/>
            <a:ext cx="8229600" cy="3494209"/>
          </a:xfrm>
        </p:spPr>
        <p:txBody>
          <a:bodyPr/>
          <a:lstStyle/>
          <a:p>
            <a:r>
              <a:rPr lang="zh-CN" altLang="en-US" b="1" dirty="0"/>
              <a:t>生日悖论：</a:t>
            </a:r>
            <a:endParaRPr lang="en-US" altLang="zh-CN" b="1" dirty="0"/>
          </a:p>
          <a:p>
            <a:pPr lvl="1"/>
            <a:r>
              <a:rPr lang="zh-CN" altLang="en-US" sz="1400" b="1" dirty="0"/>
              <a:t>在某个班级里一共有</a:t>
            </a:r>
            <a:r>
              <a:rPr lang="en-US" altLang="zh-CN" sz="1400" b="1" dirty="0" err="1"/>
              <a:t>i</a:t>
            </a:r>
            <a:r>
              <a:rPr lang="zh-CN" altLang="en-US" sz="1400" b="1" dirty="0"/>
              <a:t>名学生。</a:t>
            </a:r>
            <a:r>
              <a:rPr lang="zh-CN" altLang="en-US" sz="1400" b="1" u="sng" dirty="0"/>
              <a:t>不考虑双胞胎、闰年等特殊情况，假设</a:t>
            </a:r>
            <a:r>
              <a:rPr lang="en-US" altLang="zh-CN" sz="1400" b="1" u="sng" dirty="0"/>
              <a:t>n=365</a:t>
            </a:r>
            <a:r>
              <a:rPr lang="zh-CN" altLang="en-US" sz="1400" b="1" u="sng" dirty="0"/>
              <a:t>天出生的概率都是相同的情况下</a:t>
            </a:r>
            <a:r>
              <a:rPr lang="zh-CN" altLang="en-US" sz="1400" b="1" dirty="0"/>
              <a:t>，在这些男孩女孩中间，有至少 </a:t>
            </a:r>
            <a:r>
              <a:rPr lang="en-US" altLang="zh-CN" sz="1400" b="1" dirty="0"/>
              <a:t>2 </a:t>
            </a:r>
            <a:r>
              <a:rPr lang="zh-CN" altLang="en-US" sz="1400" b="1" dirty="0"/>
              <a:t>个人生日相同的概率是多少？</a:t>
            </a:r>
            <a:endParaRPr lang="en-US" altLang="zh-CN" sz="1400" b="1" dirty="0"/>
          </a:p>
          <a:p>
            <a:pPr lvl="1"/>
            <a:r>
              <a:rPr lang="en-US" altLang="zh-CN" sz="1400" b="1" dirty="0" err="1"/>
              <a:t>Pr</a:t>
            </a:r>
            <a:r>
              <a:rPr lang="en-US" altLang="zh-CN" sz="1400" b="1" dirty="0"/>
              <a:t>[x</a:t>
            </a:r>
            <a:r>
              <a:rPr lang="zh-CN" altLang="zh-CN" sz="1400" b="1" dirty="0"/>
              <a:t>≠</a:t>
            </a:r>
            <a:r>
              <a:rPr lang="en-US" altLang="zh-CN" sz="1400" b="1" dirty="0"/>
              <a:t>y, </a:t>
            </a:r>
            <a:r>
              <a:rPr lang="en-US" altLang="zh-CN" sz="1400" b="1" dirty="0" err="1"/>
              <a:t>r</a:t>
            </a:r>
            <a:r>
              <a:rPr lang="en-US" altLang="zh-CN" sz="1400" b="1" baseline="-25000" dirty="0" err="1"/>
              <a:t>x</a:t>
            </a:r>
            <a:r>
              <a:rPr lang="en-US" altLang="zh-CN" sz="1400" b="1" dirty="0"/>
              <a:t>=</a:t>
            </a:r>
            <a:r>
              <a:rPr lang="en-US" altLang="zh-CN" sz="1400" b="1" dirty="0" err="1"/>
              <a:t>r</a:t>
            </a:r>
            <a:r>
              <a:rPr lang="en-US" altLang="zh-CN" sz="1400" b="1" baseline="-25000" dirty="0" err="1"/>
              <a:t>y</a:t>
            </a:r>
            <a:r>
              <a:rPr lang="en-US" altLang="zh-CN" sz="1400" b="1" dirty="0"/>
              <a:t>] = 1-(n/n)(n-1/n)…(n-i+1)/n</a:t>
            </a:r>
            <a:r>
              <a:rPr lang="zh-CN" altLang="zh-CN" sz="1400" b="1" dirty="0"/>
              <a:t> ≥</a:t>
            </a:r>
            <a:r>
              <a:rPr lang="en-US" altLang="zh-CN" sz="1400" b="1" dirty="0"/>
              <a:t> 1-e</a:t>
            </a:r>
            <a:r>
              <a:rPr lang="en-US" altLang="zh-CN" sz="1400" b="1" baseline="30000" dirty="0"/>
              <a:t>(-i</a:t>
            </a:r>
            <a:r>
              <a:rPr lang="en-US" altLang="zh-CN" sz="1400" b="1" baseline="50000" dirty="0"/>
              <a:t>2</a:t>
            </a:r>
            <a:r>
              <a:rPr lang="en-US" altLang="zh-CN" sz="1400" b="1" baseline="30000" dirty="0"/>
              <a:t>/2n)</a:t>
            </a:r>
          </a:p>
          <a:p>
            <a:pPr lvl="1"/>
            <a:r>
              <a:rPr lang="zh-CN" altLang="en-US" sz="1400" b="1" dirty="0"/>
              <a:t>当</a:t>
            </a:r>
            <a:r>
              <a:rPr lang="en-US" altLang="zh-CN" sz="1400" b="1" dirty="0" err="1"/>
              <a:t>i</a:t>
            </a:r>
            <a:r>
              <a:rPr lang="en-US" altLang="zh-CN" sz="1400" b="1" dirty="0"/>
              <a:t>=1.2*n</a:t>
            </a:r>
            <a:r>
              <a:rPr lang="en-US" altLang="zh-CN" sz="1400" b="1" baseline="30000" dirty="0"/>
              <a:t>1/2</a:t>
            </a:r>
            <a:r>
              <a:rPr lang="zh-CN" altLang="en-US" sz="1400" b="1" dirty="0"/>
              <a:t>时，带入上式有：</a:t>
            </a:r>
            <a:r>
              <a:rPr lang="en-US" altLang="zh-CN" sz="1400" b="1" dirty="0"/>
              <a:t>1-e</a:t>
            </a:r>
            <a:r>
              <a:rPr lang="en-US" altLang="zh-CN" sz="1400" b="1" baseline="30000" dirty="0"/>
              <a:t>-0.72</a:t>
            </a:r>
            <a:r>
              <a:rPr lang="en-US" altLang="zh-CN" sz="1400" b="1" dirty="0"/>
              <a:t>=0.53&gt;0.5</a:t>
            </a:r>
            <a:endParaRPr lang="en-US" altLang="zh-CN" sz="1400" b="1" baseline="30000" dirty="0"/>
          </a:p>
          <a:p>
            <a:r>
              <a:rPr lang="zh-CN" altLang="en-US" b="1" dirty="0"/>
              <a:t>一般性生日攻击：对于哈希函数</a:t>
            </a:r>
            <a:r>
              <a:rPr lang="en-US" altLang="zh-CN" b="1" dirty="0"/>
              <a:t>H:M</a:t>
            </a:r>
            <a:r>
              <a:rPr lang="en-US" altLang="zh-CN" b="1" dirty="0">
                <a:sym typeface="Wingdings" panose="05000000000000000000" pitchFamily="2" charset="2"/>
              </a:rPr>
              <a:t>{0,1}</a:t>
            </a:r>
            <a:r>
              <a:rPr lang="en-US" altLang="zh-CN" b="1" baseline="30000" dirty="0">
                <a:sym typeface="Wingdings" panose="05000000000000000000" pitchFamily="2" charset="2"/>
              </a:rPr>
              <a:t>n</a:t>
            </a:r>
            <a:r>
              <a:rPr lang="en-US" altLang="zh-CN" b="1" dirty="0">
                <a:sym typeface="Wingdings" panose="05000000000000000000" pitchFamily="2" charset="2"/>
              </a:rPr>
              <a:t>,</a:t>
            </a:r>
            <a:r>
              <a:rPr lang="zh-CN" altLang="en-US" b="1" dirty="0">
                <a:sym typeface="Wingdings" panose="05000000000000000000" pitchFamily="2" charset="2"/>
              </a:rPr>
              <a:t>在</a:t>
            </a:r>
            <a:r>
              <a:rPr lang="en-US" altLang="zh-CN" b="1" dirty="0">
                <a:sym typeface="Wingdings" panose="05000000000000000000" pitchFamily="2" charset="2"/>
              </a:rPr>
              <a:t>O(2</a:t>
            </a:r>
            <a:r>
              <a:rPr lang="en-US" altLang="zh-CN" b="1" baseline="30000" dirty="0">
                <a:sym typeface="Wingdings" panose="05000000000000000000" pitchFamily="2" charset="2"/>
              </a:rPr>
              <a:t>n/2</a:t>
            </a:r>
            <a:r>
              <a:rPr lang="en-US" altLang="zh-CN" b="1" dirty="0">
                <a:sym typeface="Wingdings" panose="05000000000000000000" pitchFamily="2" charset="2"/>
              </a:rPr>
              <a:t>)</a:t>
            </a:r>
            <a:r>
              <a:rPr lang="zh-CN" altLang="en-US" b="1" dirty="0">
                <a:sym typeface="Wingdings" panose="05000000000000000000" pitchFamily="2" charset="2"/>
              </a:rPr>
              <a:t>时间复杂度下，能够找到一对碰撞</a:t>
            </a:r>
            <a:endParaRPr lang="en-US" altLang="zh-CN" b="1" dirty="0"/>
          </a:p>
          <a:p>
            <a:pPr lvl="1"/>
            <a:r>
              <a:rPr lang="zh-CN" altLang="en-US" sz="1400" b="1" dirty="0"/>
              <a:t>步骤</a:t>
            </a:r>
            <a:r>
              <a:rPr lang="en-US" altLang="zh-CN" sz="1400" b="1" dirty="0"/>
              <a:t>1</a:t>
            </a:r>
            <a:r>
              <a:rPr lang="zh-CN" altLang="en-US" sz="1400" b="1" dirty="0"/>
              <a:t>：选取</a:t>
            </a:r>
            <a:r>
              <a:rPr lang="en-US" altLang="zh-CN" sz="1400" b="1" dirty="0">
                <a:sym typeface="Wingdings" panose="05000000000000000000" pitchFamily="2" charset="2"/>
              </a:rPr>
              <a:t>O(2</a:t>
            </a:r>
            <a:r>
              <a:rPr lang="en-US" altLang="zh-CN" sz="1400" b="1" baseline="30000" dirty="0">
                <a:sym typeface="Wingdings" panose="05000000000000000000" pitchFamily="2" charset="2"/>
              </a:rPr>
              <a:t>n/2</a:t>
            </a:r>
            <a:r>
              <a:rPr lang="en-US" altLang="zh-CN" sz="1400" b="1" dirty="0">
                <a:sym typeface="Wingdings" panose="05000000000000000000" pitchFamily="2" charset="2"/>
              </a:rPr>
              <a:t>)</a:t>
            </a:r>
            <a:r>
              <a:rPr lang="zh-CN" altLang="en-US" sz="1400" b="1" dirty="0">
                <a:sym typeface="Wingdings" panose="05000000000000000000" pitchFamily="2" charset="2"/>
              </a:rPr>
              <a:t>对互不相同的消息</a:t>
            </a:r>
            <a:r>
              <a:rPr lang="en-US" altLang="zh-CN" sz="1400" b="1" dirty="0">
                <a:sym typeface="Wingdings" panose="05000000000000000000" pitchFamily="2" charset="2"/>
              </a:rPr>
              <a:t>M</a:t>
            </a:r>
            <a:r>
              <a:rPr lang="en-US" altLang="zh-CN" sz="1400" b="1" baseline="-25000" dirty="0">
                <a:sym typeface="Wingdings" panose="05000000000000000000" pitchFamily="2" charset="2"/>
              </a:rPr>
              <a:t>1</a:t>
            </a:r>
            <a:r>
              <a:rPr lang="en-US" altLang="zh-CN" sz="1400" b="1" dirty="0">
                <a:sym typeface="Wingdings" panose="05000000000000000000" pitchFamily="2" charset="2"/>
              </a:rPr>
              <a:t>, M</a:t>
            </a:r>
            <a:r>
              <a:rPr lang="en-US" altLang="zh-CN" sz="1400" b="1" baseline="-25000" dirty="0">
                <a:sym typeface="Wingdings" panose="05000000000000000000" pitchFamily="2" charset="2"/>
              </a:rPr>
              <a:t>2</a:t>
            </a:r>
            <a:r>
              <a:rPr lang="en-US" altLang="zh-CN" sz="1400" b="1" dirty="0">
                <a:sym typeface="Wingdings" panose="05000000000000000000" pitchFamily="2" charset="2"/>
              </a:rPr>
              <a:t>, … M</a:t>
            </a:r>
            <a:r>
              <a:rPr lang="en-US" altLang="zh-CN" sz="1400" b="1" baseline="-25000" dirty="0">
                <a:sym typeface="Wingdings" panose="05000000000000000000" pitchFamily="2" charset="2"/>
              </a:rPr>
              <a:t>2</a:t>
            </a:r>
            <a:r>
              <a:rPr lang="en-US" altLang="zh-CN" sz="1000" b="1" baseline="-5000" dirty="0">
                <a:sym typeface="Wingdings" panose="05000000000000000000" pitchFamily="2" charset="2"/>
              </a:rPr>
              <a:t>n/2</a:t>
            </a:r>
            <a:r>
              <a:rPr lang="zh-CN" altLang="en-US" sz="1400" b="1" dirty="0">
                <a:sym typeface="Wingdings" panose="05000000000000000000" pitchFamily="2" charset="2"/>
              </a:rPr>
              <a:t>；</a:t>
            </a:r>
            <a:endParaRPr lang="en-US" altLang="zh-CN" sz="1400" b="1" dirty="0">
              <a:sym typeface="Wingdings" panose="05000000000000000000" pitchFamily="2" charset="2"/>
            </a:endParaRPr>
          </a:p>
          <a:p>
            <a:pPr lvl="1"/>
            <a:r>
              <a:rPr lang="zh-CN" altLang="en-US" sz="1400" b="1" dirty="0">
                <a:sym typeface="Wingdings" panose="05000000000000000000" pitchFamily="2" charset="2"/>
              </a:rPr>
              <a:t>步骤</a:t>
            </a:r>
            <a:r>
              <a:rPr lang="en-US" altLang="zh-CN" sz="1400" b="1" dirty="0">
                <a:sym typeface="Wingdings" panose="05000000000000000000" pitchFamily="2" charset="2"/>
              </a:rPr>
              <a:t>2</a:t>
            </a:r>
            <a:r>
              <a:rPr lang="zh-CN" altLang="en-US" sz="1400" b="1" dirty="0">
                <a:sym typeface="Wingdings" panose="05000000000000000000" pitchFamily="2" charset="2"/>
              </a:rPr>
              <a:t>：分别计算这些消息的哈希值</a:t>
            </a:r>
            <a:r>
              <a:rPr lang="en-US" altLang="zh-CN" sz="1400" b="1" dirty="0">
                <a:sym typeface="Wingdings" panose="05000000000000000000" pitchFamily="2" charset="2"/>
              </a:rPr>
              <a:t>H(M</a:t>
            </a:r>
            <a:r>
              <a:rPr lang="en-US" altLang="zh-CN" sz="1400" b="1" baseline="-25000" dirty="0">
                <a:sym typeface="Wingdings" panose="05000000000000000000" pitchFamily="2" charset="2"/>
              </a:rPr>
              <a:t>1</a:t>
            </a:r>
            <a:r>
              <a:rPr lang="en-US" altLang="zh-CN" sz="1400" b="1" dirty="0">
                <a:sym typeface="Wingdings" panose="05000000000000000000" pitchFamily="2" charset="2"/>
              </a:rPr>
              <a:t>), H(M</a:t>
            </a:r>
            <a:r>
              <a:rPr lang="en-US" altLang="zh-CN" sz="1400" b="1" baseline="-25000" dirty="0">
                <a:sym typeface="Wingdings" panose="05000000000000000000" pitchFamily="2" charset="2"/>
              </a:rPr>
              <a:t>2</a:t>
            </a:r>
            <a:r>
              <a:rPr lang="en-US" altLang="zh-CN" sz="1400" b="1" dirty="0">
                <a:sym typeface="Wingdings" panose="05000000000000000000" pitchFamily="2" charset="2"/>
              </a:rPr>
              <a:t>), … H(M</a:t>
            </a:r>
            <a:r>
              <a:rPr lang="en-US" altLang="zh-CN" sz="1400" b="1" baseline="-25000" dirty="0">
                <a:sym typeface="Wingdings" panose="05000000000000000000" pitchFamily="2" charset="2"/>
              </a:rPr>
              <a:t>2</a:t>
            </a:r>
            <a:r>
              <a:rPr lang="en-US" altLang="zh-CN" sz="1000" b="1" baseline="-5000" dirty="0">
                <a:sym typeface="Wingdings" panose="05000000000000000000" pitchFamily="2" charset="2"/>
              </a:rPr>
              <a:t>n</a:t>
            </a:r>
            <a:r>
              <a:rPr lang="en-US" altLang="zh-CN" sz="1000" b="1" baseline="-5000">
                <a:sym typeface="Wingdings" panose="05000000000000000000" pitchFamily="2" charset="2"/>
              </a:rPr>
              <a:t>/2</a:t>
            </a:r>
            <a:r>
              <a:rPr lang="en-US" altLang="zh-CN" sz="1400" b="1">
                <a:sym typeface="Wingdings" panose="05000000000000000000" pitchFamily="2" charset="2"/>
              </a:rPr>
              <a:t>);</a:t>
            </a:r>
            <a:endParaRPr lang="en-US" altLang="zh-CN" sz="1400" b="1" dirty="0">
              <a:sym typeface="Wingdings" panose="05000000000000000000" pitchFamily="2" charset="2"/>
            </a:endParaRPr>
          </a:p>
          <a:p>
            <a:pPr lvl="1"/>
            <a:r>
              <a:rPr lang="zh-CN" altLang="en-US" sz="1400" b="1" dirty="0">
                <a:sym typeface="Wingdings" panose="05000000000000000000" pitchFamily="2" charset="2"/>
              </a:rPr>
              <a:t>步骤</a:t>
            </a:r>
            <a:r>
              <a:rPr lang="en-US" altLang="zh-CN" sz="1400" b="1" dirty="0">
                <a:sym typeface="Wingdings" panose="05000000000000000000" pitchFamily="2" charset="2"/>
              </a:rPr>
              <a:t>3</a:t>
            </a:r>
            <a:r>
              <a:rPr lang="zh-CN" altLang="en-US" sz="1400" b="1" dirty="0">
                <a:sym typeface="Wingdings" panose="05000000000000000000" pitchFamily="2" charset="2"/>
              </a:rPr>
              <a:t>：对比</a:t>
            </a:r>
            <a:r>
              <a:rPr lang="en-US" altLang="zh-CN" sz="1400" b="1" dirty="0">
                <a:sym typeface="Wingdings" panose="05000000000000000000" pitchFamily="2" charset="2"/>
              </a:rPr>
              <a:t>H(M</a:t>
            </a:r>
            <a:r>
              <a:rPr lang="en-US" altLang="zh-CN" sz="1400" b="1" baseline="-25000" dirty="0">
                <a:sym typeface="Wingdings" panose="05000000000000000000" pitchFamily="2" charset="2"/>
              </a:rPr>
              <a:t>i</a:t>
            </a:r>
            <a:r>
              <a:rPr lang="en-US" altLang="zh-CN" sz="1400" b="1" dirty="0">
                <a:sym typeface="Wingdings" panose="05000000000000000000" pitchFamily="2" charset="2"/>
              </a:rPr>
              <a:t>)</a:t>
            </a:r>
            <a:r>
              <a:rPr lang="zh-CN" altLang="en-US" sz="1400" b="1" dirty="0">
                <a:sym typeface="Wingdings" panose="05000000000000000000" pitchFamily="2" charset="2"/>
              </a:rPr>
              <a:t>和</a:t>
            </a:r>
            <a:r>
              <a:rPr lang="en-US" altLang="zh-CN" sz="1400" b="1" dirty="0">
                <a:sym typeface="Wingdings" panose="05000000000000000000" pitchFamily="2" charset="2"/>
              </a:rPr>
              <a:t>H(</a:t>
            </a:r>
            <a:r>
              <a:rPr lang="en-US" altLang="zh-CN" sz="1400" b="1" dirty="0" err="1">
                <a:sym typeface="Wingdings" panose="05000000000000000000" pitchFamily="2" charset="2"/>
              </a:rPr>
              <a:t>M</a:t>
            </a:r>
            <a:r>
              <a:rPr lang="en-US" altLang="zh-CN" sz="1400" b="1" baseline="-25000" dirty="0" err="1">
                <a:sym typeface="Wingdings" panose="05000000000000000000" pitchFamily="2" charset="2"/>
              </a:rPr>
              <a:t>j</a:t>
            </a:r>
            <a:r>
              <a:rPr lang="en-US" altLang="zh-CN" sz="1400" b="1" dirty="0">
                <a:sym typeface="Wingdings" panose="05000000000000000000" pitchFamily="2" charset="2"/>
              </a:rPr>
              <a:t>)</a:t>
            </a:r>
            <a:r>
              <a:rPr lang="zh-CN" altLang="en-US" sz="1400" b="1" dirty="0">
                <a:sym typeface="Wingdings" panose="05000000000000000000" pitchFamily="2" charset="2"/>
              </a:rPr>
              <a:t>是否相等，如果没有相等，则重复步骤</a:t>
            </a:r>
            <a:r>
              <a:rPr lang="en-US" altLang="zh-CN" sz="1400" b="1" dirty="0">
                <a:sym typeface="Wingdings" panose="05000000000000000000" pitchFamily="2" charset="2"/>
              </a:rPr>
              <a:t>1-3</a:t>
            </a:r>
            <a:endParaRPr lang="zh-CN" altLang="en-US" sz="1400" b="1" dirty="0"/>
          </a:p>
        </p:txBody>
      </p:sp>
      <p:sp>
        <p:nvSpPr>
          <p:cNvPr id="2" name="右大括号 1">
            <a:extLst>
              <a:ext uri="{FF2B5EF4-FFF2-40B4-BE49-F238E27FC236}">
                <a16:creationId xmlns:a16="http://schemas.microsoft.com/office/drawing/2014/main" id="{ECA529A1-7503-4ADC-9D92-A64DEB14A852}"/>
              </a:ext>
            </a:extLst>
          </p:cNvPr>
          <p:cNvSpPr/>
          <p:nvPr/>
        </p:nvSpPr>
        <p:spPr bwMode="auto">
          <a:xfrm>
            <a:off x="6876256" y="3507854"/>
            <a:ext cx="216024" cy="936104"/>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3" name="矩形 2">
            <a:extLst>
              <a:ext uri="{FF2B5EF4-FFF2-40B4-BE49-F238E27FC236}">
                <a16:creationId xmlns:a16="http://schemas.microsoft.com/office/drawing/2014/main" id="{9AE50046-FA77-4CC8-A517-374769F076CA}"/>
              </a:ext>
            </a:extLst>
          </p:cNvPr>
          <p:cNvSpPr/>
          <p:nvPr/>
        </p:nvSpPr>
        <p:spPr bwMode="auto">
          <a:xfrm>
            <a:off x="7164288" y="3147813"/>
            <a:ext cx="1836868" cy="144015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kumimoji="0" lang="zh-CN" altLang="en-US" sz="1400" b="1" i="0" u="none" strike="noStrike" cap="none" normalizeH="0" baseline="0" dirty="0">
                <a:ln>
                  <a:noFill/>
                </a:ln>
                <a:solidFill>
                  <a:schemeClr val="tx1"/>
                </a:solidFill>
                <a:effectLst/>
                <a:latin typeface="+mj-ea"/>
                <a:ea typeface="+mj-ea"/>
              </a:rPr>
              <a:t>预计几轮</a:t>
            </a:r>
            <a:endParaRPr kumimoji="0" lang="en-US" altLang="zh-CN" sz="1400" b="1" i="0" u="none" strike="noStrike" cap="none" normalizeH="0" baseline="0" dirty="0">
              <a:ln>
                <a:noFill/>
              </a:ln>
              <a:solidFill>
                <a:schemeClr val="tx1"/>
              </a:solidFill>
              <a:effectLst/>
              <a:latin typeface="+mj-ea"/>
              <a:ea typeface="+mj-ea"/>
            </a:endParaRPr>
          </a:p>
          <a:p>
            <a:pPr algn="ctr" eaLnBrk="1" hangingPunct="1"/>
            <a:r>
              <a:rPr kumimoji="0" lang="zh-CN" altLang="en-US" sz="1400" b="1" i="0" u="none" strike="noStrike" cap="none" normalizeH="0" baseline="0" dirty="0">
                <a:ln>
                  <a:noFill/>
                </a:ln>
                <a:solidFill>
                  <a:schemeClr val="tx1"/>
                </a:solidFill>
                <a:effectLst/>
                <a:latin typeface="+mj-ea"/>
                <a:ea typeface="+mj-ea"/>
              </a:rPr>
              <a:t>能找到一对相等的</a:t>
            </a:r>
            <a:endParaRPr kumimoji="0" lang="en-US" altLang="zh-CN" sz="1400" b="1" i="0" u="none" strike="noStrike" cap="none" normalizeH="0" baseline="0" dirty="0">
              <a:ln>
                <a:noFill/>
              </a:ln>
              <a:solidFill>
                <a:schemeClr val="tx1"/>
              </a:solidFill>
              <a:effectLst/>
              <a:latin typeface="+mj-ea"/>
              <a:ea typeface="+mj-ea"/>
            </a:endParaRPr>
          </a:p>
          <a:p>
            <a:pPr algn="ctr" eaLnBrk="1" hangingPunct="1"/>
            <a:r>
              <a:rPr lang="en-US" altLang="zh-CN" sz="1400" b="1" dirty="0">
                <a:latin typeface="+mj-ea"/>
                <a:ea typeface="+mj-ea"/>
                <a:sym typeface="Wingdings" panose="05000000000000000000" pitchFamily="2" charset="2"/>
              </a:rPr>
              <a:t>H(M</a:t>
            </a:r>
            <a:r>
              <a:rPr lang="en-US" altLang="zh-CN" sz="1400" b="1" baseline="-25000" dirty="0">
                <a:latin typeface="+mj-ea"/>
                <a:ea typeface="+mj-ea"/>
                <a:sym typeface="Wingdings" panose="05000000000000000000" pitchFamily="2" charset="2"/>
              </a:rPr>
              <a:t>i</a:t>
            </a:r>
            <a:r>
              <a:rPr lang="en-US" altLang="zh-CN" sz="1400" b="1" dirty="0">
                <a:latin typeface="+mj-ea"/>
                <a:ea typeface="+mj-ea"/>
                <a:sym typeface="Wingdings" panose="05000000000000000000" pitchFamily="2" charset="2"/>
              </a:rPr>
              <a:t>)</a:t>
            </a:r>
            <a:r>
              <a:rPr lang="zh-CN" altLang="en-US" sz="1400" b="1" dirty="0">
                <a:latin typeface="+mj-ea"/>
                <a:ea typeface="+mj-ea"/>
                <a:sym typeface="Wingdings" panose="05000000000000000000" pitchFamily="2" charset="2"/>
              </a:rPr>
              <a:t>和</a:t>
            </a:r>
            <a:r>
              <a:rPr lang="en-US" altLang="zh-CN" sz="1400" b="1" dirty="0">
                <a:latin typeface="+mj-ea"/>
                <a:ea typeface="+mj-ea"/>
                <a:sym typeface="Wingdings" panose="05000000000000000000" pitchFamily="2" charset="2"/>
              </a:rPr>
              <a:t>H(</a:t>
            </a:r>
            <a:r>
              <a:rPr lang="en-US" altLang="zh-CN" sz="1400" b="1" dirty="0" err="1">
                <a:latin typeface="+mj-ea"/>
                <a:ea typeface="+mj-ea"/>
                <a:sym typeface="Wingdings" panose="05000000000000000000" pitchFamily="2" charset="2"/>
              </a:rPr>
              <a:t>M</a:t>
            </a:r>
            <a:r>
              <a:rPr lang="en-US" altLang="zh-CN" sz="1400" b="1" baseline="-25000" dirty="0" err="1">
                <a:latin typeface="+mj-ea"/>
                <a:ea typeface="+mj-ea"/>
                <a:sym typeface="Wingdings" panose="05000000000000000000" pitchFamily="2" charset="2"/>
              </a:rPr>
              <a:t>j</a:t>
            </a:r>
            <a:r>
              <a:rPr lang="en-US" altLang="zh-CN" sz="1400" b="1" dirty="0">
                <a:latin typeface="+mj-ea"/>
                <a:ea typeface="+mj-ea"/>
                <a:sym typeface="Wingdings" panose="05000000000000000000" pitchFamily="2" charset="2"/>
              </a:rPr>
              <a:t>)</a:t>
            </a:r>
            <a:r>
              <a:rPr lang="zh-CN" altLang="en-US" sz="1400" b="1" dirty="0">
                <a:latin typeface="+mj-ea"/>
                <a:ea typeface="+mj-ea"/>
                <a:sym typeface="Wingdings" panose="05000000000000000000" pitchFamily="2" charset="2"/>
              </a:rPr>
              <a:t>？</a:t>
            </a:r>
            <a:endParaRPr lang="en-US" altLang="zh-CN" sz="1400" b="1" dirty="0">
              <a:latin typeface="+mj-ea"/>
              <a:ea typeface="+mj-ea"/>
              <a:sym typeface="Wingdings" panose="05000000000000000000" pitchFamily="2" charset="2"/>
            </a:endParaRPr>
          </a:p>
          <a:p>
            <a:pPr algn="ctr" eaLnBrk="1" hangingPunct="1"/>
            <a:endParaRPr lang="en-US" altLang="zh-CN" sz="1400" b="1" dirty="0">
              <a:latin typeface="+mj-ea"/>
              <a:ea typeface="+mj-ea"/>
              <a:sym typeface="Wingdings" panose="05000000000000000000" pitchFamily="2" charset="2"/>
            </a:endParaRPr>
          </a:p>
          <a:p>
            <a:pPr algn="ctr" eaLnBrk="1" hangingPunct="1"/>
            <a:r>
              <a:rPr kumimoji="0" lang="zh-CN" altLang="en-US" sz="1400" b="1" i="0" u="none" strike="noStrike" cap="none" normalizeH="0" baseline="0" dirty="0">
                <a:ln>
                  <a:noFill/>
                </a:ln>
                <a:solidFill>
                  <a:schemeClr val="tx1"/>
                </a:solidFill>
                <a:effectLst/>
                <a:latin typeface="+mj-ea"/>
                <a:ea typeface="+mj-ea"/>
                <a:sym typeface="Wingdings" panose="05000000000000000000" pitchFamily="2" charset="2"/>
              </a:rPr>
              <a:t>时间复杂度和</a:t>
            </a:r>
            <a:endParaRPr kumimoji="0" lang="en-US" altLang="zh-CN" sz="1400" b="1" i="0" u="none" strike="noStrike" cap="none" normalizeH="0" baseline="0" dirty="0">
              <a:ln>
                <a:noFill/>
              </a:ln>
              <a:solidFill>
                <a:schemeClr val="tx1"/>
              </a:solidFill>
              <a:effectLst/>
              <a:latin typeface="+mj-ea"/>
              <a:ea typeface="+mj-ea"/>
              <a:sym typeface="Wingdings" panose="05000000000000000000" pitchFamily="2" charset="2"/>
            </a:endParaRPr>
          </a:p>
          <a:p>
            <a:pPr algn="ctr" eaLnBrk="1" hangingPunct="1"/>
            <a:r>
              <a:rPr kumimoji="0" lang="zh-CN" altLang="en-US" sz="1400" b="1" i="0" u="none" strike="noStrike" cap="none" normalizeH="0" baseline="0" dirty="0">
                <a:ln>
                  <a:noFill/>
                </a:ln>
                <a:solidFill>
                  <a:schemeClr val="tx1"/>
                </a:solidFill>
                <a:effectLst/>
                <a:latin typeface="+mj-ea"/>
                <a:ea typeface="+mj-ea"/>
                <a:sym typeface="Wingdings" panose="05000000000000000000" pitchFamily="2" charset="2"/>
              </a:rPr>
              <a:t>空间复杂度分别是？</a:t>
            </a:r>
            <a:endParaRPr kumimoji="0" lang="zh-CN" altLang="en-US" sz="1400" b="1"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1852276691"/>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22" dur="500"/>
                                        <p:tgtEl>
                                          <p:spTgt spid="8">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randombar(horizontal)">
                                      <p:cBhvr>
                                        <p:cTn id="25" dur="500"/>
                                        <p:tgtEl>
                                          <p:spTgt spid="8">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randombar(horizontal)">
                                      <p:cBhvr>
                                        <p:cTn id="28" dur="500"/>
                                        <p:tgtEl>
                                          <p:spTgt spid="8">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randombar(horizontal)">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a:extLst>
              <a:ext uri="{FF2B5EF4-FFF2-40B4-BE49-F238E27FC236}">
                <a16:creationId xmlns:a16="http://schemas.microsoft.com/office/drawing/2014/main" id="{362E7D5B-70CD-4DD1-80BD-85547CC223D6}"/>
              </a:ext>
            </a:extLst>
          </p:cNvPr>
          <p:cNvSpPr>
            <a:spLocks noGrp="1"/>
          </p:cNvSpPr>
          <p:nvPr>
            <p:ph idx="1"/>
          </p:nvPr>
        </p:nvSpPr>
        <p:spPr>
          <a:xfrm>
            <a:off x="428625" y="1428750"/>
            <a:ext cx="8229600" cy="2794000"/>
          </a:xfrm>
        </p:spPr>
        <p:txBody>
          <a:bodyPr/>
          <a:lstStyle/>
          <a:p>
            <a:pPr>
              <a:defRPr/>
            </a:pPr>
            <a:r>
              <a:rPr lang="zh-CN" altLang="zh-CN" b="1" dirty="0">
                <a:solidFill>
                  <a:srgbClr val="0033CC"/>
                </a:solidFill>
              </a:rPr>
              <a:t>消息认证的目的主要包括：验证信息来源的真实性和验证消息的完整性。</a:t>
            </a:r>
            <a:endParaRPr lang="en-US" altLang="zh-CN" b="1" dirty="0">
              <a:solidFill>
                <a:srgbClr val="0033CC"/>
              </a:solidFill>
            </a:endParaRPr>
          </a:p>
          <a:p>
            <a:pPr>
              <a:defRPr/>
            </a:pPr>
            <a:r>
              <a:rPr lang="zh-CN" altLang="zh-CN" b="1" dirty="0"/>
              <a:t>消息认证码（</a:t>
            </a:r>
            <a:r>
              <a:rPr lang="en-US" altLang="zh-CN" b="1" dirty="0"/>
              <a:t>MAC</a:t>
            </a:r>
            <a:r>
              <a:rPr lang="zh-CN" altLang="zh-CN" b="1" dirty="0"/>
              <a:t>，</a:t>
            </a:r>
            <a:r>
              <a:rPr lang="en-US" altLang="zh-CN" b="1" dirty="0"/>
              <a:t>Messages Authentication Codes</a:t>
            </a:r>
            <a:r>
              <a:rPr lang="zh-CN" altLang="zh-CN" b="1" dirty="0"/>
              <a:t>）是一种重要的消息认证技术，它</a:t>
            </a:r>
            <a:r>
              <a:rPr lang="zh-CN" altLang="zh-CN" b="1" dirty="0">
                <a:solidFill>
                  <a:srgbClr val="FF0000"/>
                </a:solidFill>
              </a:rPr>
              <a:t>利用</a:t>
            </a:r>
            <a:r>
              <a:rPr lang="zh-CN" altLang="zh-CN" b="1" dirty="0">
                <a:solidFill>
                  <a:srgbClr val="0033CC"/>
                </a:solidFill>
              </a:rPr>
              <a:t>消息和</a:t>
            </a:r>
            <a:r>
              <a:rPr lang="zh-CN" altLang="zh-CN" b="1" u="sng" dirty="0">
                <a:solidFill>
                  <a:srgbClr val="0033CC"/>
                </a:solidFill>
                <a:effectLst>
                  <a:outerShdw blurRad="38100" dist="38100" dir="2700000" algn="tl">
                    <a:srgbClr val="000000">
                      <a:alpha val="43137"/>
                    </a:srgbClr>
                  </a:outerShdw>
                </a:effectLst>
              </a:rPr>
              <a:t>双方共享的密钥</a:t>
            </a:r>
            <a:r>
              <a:rPr lang="en-US" altLang="zh-CN" b="1" u="sng" dirty="0">
                <a:solidFill>
                  <a:srgbClr val="0033CC"/>
                </a:solidFill>
                <a:effectLst>
                  <a:outerShdw blurRad="38100" dist="38100" dir="2700000" algn="tl">
                    <a:srgbClr val="000000">
                      <a:alpha val="43137"/>
                    </a:srgbClr>
                  </a:outerShdw>
                </a:effectLst>
              </a:rPr>
              <a:t>k</a:t>
            </a:r>
            <a:r>
              <a:rPr lang="zh-CN" altLang="zh-CN" b="1" dirty="0">
                <a:solidFill>
                  <a:srgbClr val="FF0000"/>
                </a:solidFill>
              </a:rPr>
              <a:t>通过认证函数来生成</a:t>
            </a:r>
            <a:r>
              <a:rPr lang="zh-CN" altLang="zh-CN" b="1" dirty="0">
                <a:solidFill>
                  <a:srgbClr val="0033CC"/>
                </a:solidFill>
              </a:rPr>
              <a:t>一个固定长度的短数据块</a:t>
            </a:r>
            <a:r>
              <a:rPr lang="zh-CN" altLang="zh-CN" b="1" dirty="0"/>
              <a:t>，</a:t>
            </a:r>
            <a:r>
              <a:rPr lang="zh-CN" altLang="zh-CN" b="1" dirty="0">
                <a:solidFill>
                  <a:srgbClr val="FF0000"/>
                </a:solidFill>
              </a:rPr>
              <a:t>并将</a:t>
            </a:r>
            <a:r>
              <a:rPr lang="zh-CN" altLang="zh-CN" b="1" dirty="0">
                <a:solidFill>
                  <a:srgbClr val="0033CC"/>
                </a:solidFill>
              </a:rPr>
              <a:t>该数据块</a:t>
            </a:r>
            <a:r>
              <a:rPr lang="zh-CN" altLang="zh-CN" b="1" dirty="0">
                <a:solidFill>
                  <a:srgbClr val="FF0000"/>
                </a:solidFill>
              </a:rPr>
              <a:t>附在消息后</a:t>
            </a:r>
            <a:r>
              <a:rPr lang="zh-CN" altLang="zh-CN" b="1" dirty="0"/>
              <a:t>。</a:t>
            </a:r>
            <a:endParaRPr lang="en-US" altLang="zh-CN" b="1" dirty="0"/>
          </a:p>
          <a:p>
            <a:pPr>
              <a:defRPr/>
            </a:pPr>
            <a:r>
              <a:rPr lang="zh-CN" altLang="zh-CN" b="1" dirty="0">
                <a:solidFill>
                  <a:srgbClr val="E46C0A"/>
                </a:solidFill>
              </a:rPr>
              <a:t>消息认证码是与密钥相关的</a:t>
            </a:r>
            <a:r>
              <a:rPr lang="en-US" altLang="zh-CN" b="1" dirty="0">
                <a:solidFill>
                  <a:srgbClr val="E46C0A"/>
                </a:solidFill>
              </a:rPr>
              <a:t>Hash</a:t>
            </a:r>
            <a:r>
              <a:rPr lang="zh-CN" altLang="zh-CN" b="1" dirty="0">
                <a:solidFill>
                  <a:srgbClr val="E46C0A"/>
                </a:solidFill>
              </a:rPr>
              <a:t>函数，也称消息鉴别码。</a:t>
            </a:r>
            <a:endParaRPr lang="en-US" altLang="zh-CN" b="1" dirty="0">
              <a:solidFill>
                <a:srgbClr val="E46C0A"/>
              </a:solidFill>
            </a:endParaRPr>
          </a:p>
          <a:p>
            <a:pPr lvl="1">
              <a:defRPr/>
            </a:pPr>
            <a:r>
              <a:rPr lang="zh-CN" altLang="zh-CN" b="1" dirty="0"/>
              <a:t>消息认证码与</a:t>
            </a:r>
            <a:r>
              <a:rPr lang="en-US" altLang="zh-CN" b="1" dirty="0"/>
              <a:t>Hash</a:t>
            </a:r>
            <a:r>
              <a:rPr lang="zh-CN" altLang="zh-CN" b="1" dirty="0"/>
              <a:t>函数类似，都具有</a:t>
            </a:r>
            <a:r>
              <a:rPr lang="zh-CN" altLang="zh-CN" b="1" dirty="0">
                <a:solidFill>
                  <a:srgbClr val="FF0000"/>
                </a:solidFill>
              </a:rPr>
              <a:t>单向性</a:t>
            </a:r>
            <a:r>
              <a:rPr lang="zh-CN" altLang="en-US" b="1" dirty="0"/>
              <a:t>。</a:t>
            </a:r>
            <a:endParaRPr lang="en-US" altLang="zh-CN" b="1" dirty="0"/>
          </a:p>
          <a:p>
            <a:pPr lvl="1">
              <a:defRPr/>
            </a:pPr>
            <a:r>
              <a:rPr lang="zh-CN" altLang="zh-CN" b="1" dirty="0"/>
              <a:t>此外</a:t>
            </a:r>
            <a:r>
              <a:rPr lang="zh-CN" altLang="zh-CN" b="1" dirty="0">
                <a:solidFill>
                  <a:srgbClr val="FF0000"/>
                </a:solidFill>
              </a:rPr>
              <a:t>消息认证码还包括一个</a:t>
            </a:r>
            <a:r>
              <a:rPr lang="zh-CN" altLang="en-US" sz="1100" b="1" dirty="0">
                <a:solidFill>
                  <a:srgbClr val="FF0000"/>
                </a:solidFill>
              </a:rPr>
              <a:t>（双方共享的）</a:t>
            </a:r>
            <a:r>
              <a:rPr lang="zh-CN" altLang="zh-CN" b="1" dirty="0">
                <a:solidFill>
                  <a:srgbClr val="FF0000"/>
                </a:solidFill>
              </a:rPr>
              <a:t>密钥</a:t>
            </a:r>
            <a:r>
              <a:rPr lang="zh-CN" altLang="zh-CN" b="1" dirty="0"/>
              <a:t>。不同的密钥会产生不同的</a:t>
            </a:r>
            <a:r>
              <a:rPr lang="en-US" altLang="zh-CN" b="1" dirty="0"/>
              <a:t>Hash</a:t>
            </a:r>
            <a:r>
              <a:rPr lang="zh-CN" altLang="zh-CN" b="1" dirty="0"/>
              <a:t>函数，这样就能在验证消息没有经过篡改的同时，验证是由哪一个发送者发送的。</a:t>
            </a:r>
            <a:endParaRPr lang="zh-CN" altLang="en-US" b="1" dirty="0"/>
          </a:p>
        </p:txBody>
      </p:sp>
      <p:sp>
        <p:nvSpPr>
          <p:cNvPr id="4" name="标题 3">
            <a:extLst>
              <a:ext uri="{FF2B5EF4-FFF2-40B4-BE49-F238E27FC236}">
                <a16:creationId xmlns:a16="http://schemas.microsoft.com/office/drawing/2014/main" id="{5AFCB9BE-0329-4D6C-B93B-DDBB5BC47D2A}"/>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5" name="标题 1">
            <a:extLst>
              <a:ext uri="{FF2B5EF4-FFF2-40B4-BE49-F238E27FC236}">
                <a16:creationId xmlns:a16="http://schemas.microsoft.com/office/drawing/2014/main" id="{133CB85B-A9A3-47FF-9F0B-E1E56B85AD25}"/>
              </a:ext>
            </a:extLst>
          </p:cNvPr>
          <p:cNvSpPr txBox="1">
            <a:spLocks/>
          </p:cNvSpPr>
          <p:nvPr/>
        </p:nvSpPr>
        <p:spPr bwMode="auto">
          <a:xfrm>
            <a:off x="142845" y="642924"/>
            <a:ext cx="3781083"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消息认证码</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MAC</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技术</a:t>
            </a:r>
          </a:p>
        </p:txBody>
      </p:sp>
    </p:spTree>
  </p:cSld>
  <p:clrMapOvr>
    <a:masterClrMapping/>
  </p:clrMapOvr>
  <p:transition spd="med">
    <p:randomBar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a:extLst>
              <a:ext uri="{FF2B5EF4-FFF2-40B4-BE49-F238E27FC236}">
                <a16:creationId xmlns:a16="http://schemas.microsoft.com/office/drawing/2014/main" id="{99221289-9642-4F8A-91E7-D97095665C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1563" y="1143000"/>
            <a:ext cx="6883400" cy="2794000"/>
          </a:xfrm>
          <a:noFill/>
        </p:spPr>
      </p:pic>
      <p:sp>
        <p:nvSpPr>
          <p:cNvPr id="4" name="标题 3">
            <a:extLst>
              <a:ext uri="{FF2B5EF4-FFF2-40B4-BE49-F238E27FC236}">
                <a16:creationId xmlns:a16="http://schemas.microsoft.com/office/drawing/2014/main" id="{F91BF66F-9D8D-4257-A9D1-E11CBCBA1B2C}"/>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101381" name="矩形 3">
            <a:extLst>
              <a:ext uri="{FF2B5EF4-FFF2-40B4-BE49-F238E27FC236}">
                <a16:creationId xmlns:a16="http://schemas.microsoft.com/office/drawing/2014/main" id="{6F6660F0-8645-4CED-9CEE-64C21666868D}"/>
              </a:ext>
            </a:extLst>
          </p:cNvPr>
          <p:cNvSpPr>
            <a:spLocks noChangeArrowheads="1"/>
          </p:cNvSpPr>
          <p:nvPr/>
        </p:nvSpPr>
        <p:spPr bwMode="auto">
          <a:xfrm>
            <a:off x="3357563" y="40719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a:latin typeface="Arial" panose="020B0604020202020204" pitchFamily="34" charset="0"/>
              </a:rPr>
              <a:t>消息认证码的实现过程</a:t>
            </a:r>
          </a:p>
        </p:txBody>
      </p:sp>
      <p:sp>
        <p:nvSpPr>
          <p:cNvPr id="6" name="标题 1">
            <a:extLst>
              <a:ext uri="{FF2B5EF4-FFF2-40B4-BE49-F238E27FC236}">
                <a16:creationId xmlns:a16="http://schemas.microsoft.com/office/drawing/2014/main" id="{C21E6503-3AF9-429C-809B-2285F4C1F5C6}"/>
              </a:ext>
            </a:extLst>
          </p:cNvPr>
          <p:cNvSpPr txBox="1">
            <a:spLocks/>
          </p:cNvSpPr>
          <p:nvPr/>
        </p:nvSpPr>
        <p:spPr bwMode="auto">
          <a:xfrm>
            <a:off x="142845" y="642924"/>
            <a:ext cx="3781083"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消息认证码</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MAC</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技术</a:t>
            </a:r>
          </a:p>
        </p:txBody>
      </p:sp>
    </p:spTree>
  </p:cSld>
  <p:clrMapOvr>
    <a:masterClrMapping/>
  </p:clrMapOvr>
  <p:transition spd="med">
    <p:randomBar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17CBA78D-7F19-4527-9ED0-E372A49BFEF6}"/>
              </a:ext>
            </a:extLst>
          </p:cNvPr>
          <p:cNvSpPr>
            <a:spLocks noGrp="1" noChangeArrowheads="1"/>
          </p:cNvSpPr>
          <p:nvPr>
            <p:ph idx="1"/>
          </p:nvPr>
        </p:nvSpPr>
        <p:spPr>
          <a:xfrm>
            <a:off x="357188" y="1643063"/>
            <a:ext cx="8229600" cy="2794000"/>
          </a:xfrm>
        </p:spPr>
        <p:txBody>
          <a:bodyPr/>
          <a:lstStyle/>
          <a:p>
            <a:r>
              <a:rPr lang="zh-CN" altLang="zh-CN" b="1" dirty="0"/>
              <a:t>上述过程中，由于消息本身在发送过程中是明文形式，所以这一过程</a:t>
            </a:r>
            <a:r>
              <a:rPr lang="zh-CN" altLang="zh-CN" b="1" dirty="0">
                <a:solidFill>
                  <a:srgbClr val="E46C0A"/>
                </a:solidFill>
              </a:rPr>
              <a:t>只提供认证性而未提供保密性</a:t>
            </a:r>
            <a:r>
              <a:rPr lang="zh-CN" altLang="zh-CN" b="1" dirty="0"/>
              <a:t>。为提供保密性可在生成</a:t>
            </a:r>
            <a:r>
              <a:rPr lang="en-US" altLang="zh-CN" b="1" dirty="0"/>
              <a:t>MAC</a:t>
            </a:r>
            <a:r>
              <a:rPr lang="zh-CN" altLang="zh-CN" b="1" dirty="0"/>
              <a:t>之后或之前进行一次加密，而且加密密钥也需被收发双方共享。通常希望直接对明文进行认证，因此先计算</a:t>
            </a:r>
            <a:r>
              <a:rPr lang="en-US" altLang="zh-CN" b="1" dirty="0"/>
              <a:t>MAC</a:t>
            </a:r>
            <a:r>
              <a:rPr lang="zh-CN" altLang="zh-CN" b="1" dirty="0"/>
              <a:t>再加密的使用方式更为常用。</a:t>
            </a:r>
          </a:p>
          <a:p>
            <a:r>
              <a:rPr lang="en-US" altLang="zh-CN" b="1" dirty="0"/>
              <a:t>MAC</a:t>
            </a:r>
            <a:r>
              <a:rPr lang="zh-CN" altLang="zh-CN" b="1" dirty="0"/>
              <a:t>算法与加密算法类似，不同之处为</a:t>
            </a:r>
            <a:r>
              <a:rPr lang="en-US" altLang="zh-CN" b="1" dirty="0">
                <a:solidFill>
                  <a:srgbClr val="E46C0A"/>
                </a:solidFill>
              </a:rPr>
              <a:t>MAC</a:t>
            </a:r>
            <a:r>
              <a:rPr lang="zh-CN" altLang="zh-CN" b="1" dirty="0">
                <a:solidFill>
                  <a:srgbClr val="E46C0A"/>
                </a:solidFill>
              </a:rPr>
              <a:t>不必是可逆的</a:t>
            </a:r>
            <a:r>
              <a:rPr lang="zh-CN" altLang="zh-CN" b="1" dirty="0"/>
              <a:t>（一般为多到一的映射），因此与加密算法相比更不易被攻破。</a:t>
            </a:r>
            <a:endParaRPr lang="en-US" altLang="zh-CN" b="1" dirty="0"/>
          </a:p>
          <a:p>
            <a:r>
              <a:rPr lang="zh-CN" altLang="zh-CN" b="1" dirty="0"/>
              <a:t>生成消息认证码的方法主要包括基于</a:t>
            </a:r>
            <a:r>
              <a:rPr lang="zh-CN" altLang="zh-CN" b="1" dirty="0">
                <a:solidFill>
                  <a:srgbClr val="0033CC"/>
                </a:solidFill>
              </a:rPr>
              <a:t>加密函数的认证码</a:t>
            </a:r>
            <a:r>
              <a:rPr lang="zh-CN" altLang="zh-CN" b="1" dirty="0"/>
              <a:t>和</a:t>
            </a:r>
            <a:r>
              <a:rPr lang="zh-CN" altLang="zh-CN" b="1" dirty="0">
                <a:solidFill>
                  <a:srgbClr val="0033CC"/>
                </a:solidFill>
              </a:rPr>
              <a:t>基于</a:t>
            </a:r>
            <a:r>
              <a:rPr lang="en-US" altLang="zh-CN" b="1" dirty="0">
                <a:solidFill>
                  <a:srgbClr val="0033CC"/>
                </a:solidFill>
              </a:rPr>
              <a:t>Hash</a:t>
            </a:r>
            <a:r>
              <a:rPr lang="zh-CN" altLang="zh-CN" b="1" dirty="0">
                <a:solidFill>
                  <a:srgbClr val="0033CC"/>
                </a:solidFill>
              </a:rPr>
              <a:t>的认证码</a:t>
            </a:r>
            <a:r>
              <a:rPr lang="zh-CN" altLang="zh-CN" b="1" dirty="0"/>
              <a:t>。</a:t>
            </a:r>
            <a:endParaRPr lang="zh-CN" altLang="en-US" b="1" dirty="0"/>
          </a:p>
        </p:txBody>
      </p:sp>
      <p:sp>
        <p:nvSpPr>
          <p:cNvPr id="4" name="标题 3">
            <a:extLst>
              <a:ext uri="{FF2B5EF4-FFF2-40B4-BE49-F238E27FC236}">
                <a16:creationId xmlns:a16="http://schemas.microsoft.com/office/drawing/2014/main" id="{857FA15E-0E77-455C-A36A-1B517ED69466}"/>
              </a:ext>
            </a:extLst>
          </p:cNvPr>
          <p:cNvSpPr>
            <a:spLocks noGrp="1"/>
          </p:cNvSpPr>
          <p:nvPr>
            <p:ph type="title"/>
          </p:nvPr>
        </p:nvSpPr>
        <p:spPr>
          <a:xfrm>
            <a:off x="285750" y="1143000"/>
            <a:ext cx="2857500" cy="379413"/>
          </a:xfrm>
        </p:spPr>
        <p:txBody>
          <a:bodyPr/>
          <a:lstStyle/>
          <a:p>
            <a:pPr>
              <a:defRPr/>
            </a:pPr>
            <a:r>
              <a:rPr lang="en-US" sz="2000" dirty="0">
                <a:solidFill>
                  <a:srgbClr val="E46C0A"/>
                </a:solidFill>
                <a:effectLst/>
              </a:rPr>
              <a:t>MAC</a:t>
            </a:r>
            <a:r>
              <a:rPr altLang="en-US" sz="2000" dirty="0">
                <a:solidFill>
                  <a:srgbClr val="E46C0A"/>
                </a:solidFill>
                <a:effectLst/>
              </a:rPr>
              <a:t>算法与加密算法</a:t>
            </a:r>
          </a:p>
        </p:txBody>
      </p:sp>
      <p:sp>
        <p:nvSpPr>
          <p:cNvPr id="5" name="标题 3">
            <a:extLst>
              <a:ext uri="{FF2B5EF4-FFF2-40B4-BE49-F238E27FC236}">
                <a16:creationId xmlns:a16="http://schemas.microsoft.com/office/drawing/2014/main" id="{E363C682-E856-4B6F-AAF0-4891344203C5}"/>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7" name="标题 1">
            <a:extLst>
              <a:ext uri="{FF2B5EF4-FFF2-40B4-BE49-F238E27FC236}">
                <a16:creationId xmlns:a16="http://schemas.microsoft.com/office/drawing/2014/main" id="{C54BAB99-0080-4DDD-9B1D-2D6AAD23CBD5}"/>
              </a:ext>
            </a:extLst>
          </p:cNvPr>
          <p:cNvSpPr txBox="1">
            <a:spLocks/>
          </p:cNvSpPr>
          <p:nvPr/>
        </p:nvSpPr>
        <p:spPr bwMode="auto">
          <a:xfrm>
            <a:off x="142845" y="642924"/>
            <a:ext cx="3781083"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消息认证码</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MAC</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技术</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fade">
                                      <p:cBhvr>
                                        <p:cTn id="7" dur="500"/>
                                        <p:tgtEl>
                                          <p:spTgt spid="952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5234">
                                            <p:txEl>
                                              <p:pRg st="1" end="1"/>
                                            </p:txEl>
                                          </p:spTgt>
                                        </p:tgtEl>
                                        <p:attrNameLst>
                                          <p:attrName>style.visibility</p:attrName>
                                        </p:attrNameLst>
                                      </p:cBhvr>
                                      <p:to>
                                        <p:strVal val="visible"/>
                                      </p:to>
                                    </p:set>
                                    <p:animEffect transition="in" filter="fade">
                                      <p:cBhvr>
                                        <p:cTn id="12" dur="500"/>
                                        <p:tgtEl>
                                          <p:spTgt spid="952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5234">
                                            <p:txEl>
                                              <p:pRg st="2" end="2"/>
                                            </p:txEl>
                                          </p:spTgt>
                                        </p:tgtEl>
                                        <p:attrNameLst>
                                          <p:attrName>style.visibility</p:attrName>
                                        </p:attrNameLst>
                                      </p:cBhvr>
                                      <p:to>
                                        <p:strVal val="visible"/>
                                      </p:to>
                                    </p:set>
                                    <p:animEffect transition="in" filter="fade">
                                      <p:cBhvr>
                                        <p:cTn id="17" dur="500"/>
                                        <p:tgtEl>
                                          <p:spTgt spid="952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1BF66F-9D8D-4257-A9D1-E11CBCBA1B2C}"/>
              </a:ext>
            </a:extLst>
          </p:cNvPr>
          <p:cNvSpPr txBox="1">
            <a:spLocks/>
          </p:cNvSpPr>
          <p:nvPr/>
        </p:nvSpPr>
        <p:spPr bwMode="auto">
          <a:xfrm>
            <a:off x="5929322" y="142858"/>
            <a:ext cx="3071834"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 Hash</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函数与消息认证</a:t>
            </a:r>
          </a:p>
        </p:txBody>
      </p:sp>
      <p:sp>
        <p:nvSpPr>
          <p:cNvPr id="101381" name="矩形 3">
            <a:extLst>
              <a:ext uri="{FF2B5EF4-FFF2-40B4-BE49-F238E27FC236}">
                <a16:creationId xmlns:a16="http://schemas.microsoft.com/office/drawing/2014/main" id="{6F6660F0-8645-4CED-9CEE-64C21666868D}"/>
              </a:ext>
            </a:extLst>
          </p:cNvPr>
          <p:cNvSpPr>
            <a:spLocks noChangeArrowheads="1"/>
          </p:cNvSpPr>
          <p:nvPr/>
        </p:nvSpPr>
        <p:spPr bwMode="auto">
          <a:xfrm>
            <a:off x="2435980" y="4249420"/>
            <a:ext cx="40799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C00000"/>
              </a:buClr>
              <a:buFont typeface="Wingdings" panose="05000000000000000000" pitchFamily="2" charset="2"/>
              <a:buChar char="n"/>
              <a:defRPr sz="1600">
                <a:solidFill>
                  <a:schemeClr val="tx1"/>
                </a:solidFill>
                <a:latin typeface="微软雅黑" panose="020B0503020204020204" pitchFamily="34" charset="-122"/>
                <a:ea typeface="微软雅黑" panose="020B0503020204020204" pitchFamily="34" charset="-122"/>
              </a:defRPr>
            </a:lvl1pPr>
            <a:lvl2pPr marL="742950" indent="-285750">
              <a:lnSpc>
                <a:spcPct val="150000"/>
              </a:lnSpc>
              <a:buClr>
                <a:srgbClr val="C00000"/>
              </a:buClr>
              <a:buFont typeface="Wingdings" panose="05000000000000000000" pitchFamily="2" charset="2"/>
              <a:buChar char="Ø"/>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50000"/>
              </a:lnSpc>
              <a:buClr>
                <a:srgbClr val="C00000"/>
              </a:buClr>
              <a:buFont typeface="Wingdings" panose="05000000000000000000" pitchFamily="2" charset="2"/>
              <a:buChar char="ü"/>
              <a:defRPr sz="1600">
                <a:solidFill>
                  <a:schemeClr val="tx1"/>
                </a:solidFill>
                <a:latin typeface="微软雅黑" panose="020B0503020204020204" pitchFamily="34" charset="-122"/>
                <a:ea typeface="微软雅黑" panose="020B0503020204020204" pitchFamily="34" charset="-122"/>
              </a:defRPr>
            </a:lvl3pPr>
            <a:lvl4pPr marL="16002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150000"/>
              </a:lnSpc>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ct val="0"/>
              </a:spcBef>
              <a:spcAft>
                <a:spcPct val="0"/>
              </a:spcAft>
              <a:buClr>
                <a:srgbClr val="C00000"/>
              </a:buClr>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buClrTx/>
              <a:buFontTx/>
              <a:buNone/>
            </a:pPr>
            <a:r>
              <a:rPr lang="zh-CN" altLang="en-US" b="1" dirty="0">
                <a:latin typeface="Arial" panose="020B0604020202020204" pitchFamily="34" charset="0"/>
              </a:rPr>
              <a:t>基于加密算法</a:t>
            </a:r>
            <a:r>
              <a:rPr lang="en-US" altLang="zh-CN" b="1" dirty="0">
                <a:latin typeface="Arial" panose="020B0604020202020204" pitchFamily="34" charset="0"/>
              </a:rPr>
              <a:t>DES</a:t>
            </a:r>
            <a:r>
              <a:rPr lang="zh-CN" altLang="en-US" b="1" dirty="0">
                <a:latin typeface="Arial" panose="020B0604020202020204" pitchFamily="34" charset="0"/>
              </a:rPr>
              <a:t>的</a:t>
            </a:r>
            <a:r>
              <a:rPr lang="en-US" altLang="zh-CN" b="1" dirty="0">
                <a:latin typeface="Arial" panose="020B0604020202020204" pitchFamily="34" charset="0"/>
              </a:rPr>
              <a:t>MAC</a:t>
            </a:r>
            <a:r>
              <a:rPr lang="zh-CN" altLang="en-US" b="1" dirty="0">
                <a:latin typeface="Arial" panose="020B0604020202020204" pitchFamily="34" charset="0"/>
              </a:rPr>
              <a:t>实现举例</a:t>
            </a:r>
            <a:r>
              <a:rPr lang="en-US" altLang="zh-CN" b="1" dirty="0">
                <a:latin typeface="Arial" panose="020B0604020202020204" pitchFamily="34" charset="0"/>
              </a:rPr>
              <a:t>--CMAC</a:t>
            </a:r>
            <a:endParaRPr lang="zh-CN" altLang="en-US" b="1" dirty="0">
              <a:latin typeface="Arial" panose="020B0604020202020204" pitchFamily="34" charset="0"/>
            </a:endParaRPr>
          </a:p>
        </p:txBody>
      </p:sp>
      <p:sp>
        <p:nvSpPr>
          <p:cNvPr id="6" name="标题 1">
            <a:extLst>
              <a:ext uri="{FF2B5EF4-FFF2-40B4-BE49-F238E27FC236}">
                <a16:creationId xmlns:a16="http://schemas.microsoft.com/office/drawing/2014/main" id="{F5DE532A-A76C-4200-9E42-66D5D28D3A5A}"/>
              </a:ext>
            </a:extLst>
          </p:cNvPr>
          <p:cNvSpPr txBox="1">
            <a:spLocks/>
          </p:cNvSpPr>
          <p:nvPr/>
        </p:nvSpPr>
        <p:spPr bwMode="auto">
          <a:xfrm>
            <a:off x="142845" y="642924"/>
            <a:ext cx="3781083" cy="379403"/>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4.4.3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消息认证码</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MAC</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技术</a:t>
            </a:r>
          </a:p>
        </p:txBody>
      </p:sp>
      <p:pic>
        <p:nvPicPr>
          <p:cNvPr id="7" name="图片 6">
            <a:extLst>
              <a:ext uri="{FF2B5EF4-FFF2-40B4-BE49-F238E27FC236}">
                <a16:creationId xmlns:a16="http://schemas.microsoft.com/office/drawing/2014/main" id="{07CD7524-325A-498E-9E00-0611E26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25818"/>
            <a:ext cx="7380312" cy="2620111"/>
          </a:xfrm>
          <a:prstGeom prst="rect">
            <a:avLst/>
          </a:prstGeom>
        </p:spPr>
      </p:pic>
      <p:sp>
        <p:nvSpPr>
          <p:cNvPr id="8" name="对话气泡: 圆角矩形 7">
            <a:extLst>
              <a:ext uri="{FF2B5EF4-FFF2-40B4-BE49-F238E27FC236}">
                <a16:creationId xmlns:a16="http://schemas.microsoft.com/office/drawing/2014/main" id="{886DAEF9-E952-4DCF-8431-3E21B4E3374B}"/>
              </a:ext>
            </a:extLst>
          </p:cNvPr>
          <p:cNvSpPr/>
          <p:nvPr/>
        </p:nvSpPr>
        <p:spPr bwMode="auto">
          <a:xfrm>
            <a:off x="6516216" y="4083918"/>
            <a:ext cx="2592288" cy="916724"/>
          </a:xfrm>
          <a:prstGeom prst="wedgeRoundRectCallout">
            <a:avLst>
              <a:gd name="adj1" fmla="val -13750"/>
              <a:gd name="adj2" fmla="val -74556"/>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mj-ea"/>
                <a:ea typeface="+mj-ea"/>
              </a:rPr>
              <a:t>消息验证码</a:t>
            </a:r>
            <a:r>
              <a:rPr kumimoji="0" lang="en-US" altLang="zh-CN" sz="1200" b="1" i="0" u="none" strike="noStrike" cap="none" normalizeH="0" baseline="0" dirty="0">
                <a:ln>
                  <a:noFill/>
                </a:ln>
                <a:solidFill>
                  <a:schemeClr val="tx1"/>
                </a:solidFill>
                <a:effectLst/>
                <a:latin typeface="+mj-ea"/>
                <a:ea typeface="+mj-ea"/>
              </a:rPr>
              <a:t>MAC</a:t>
            </a:r>
            <a:r>
              <a:rPr kumimoji="0" lang="zh-CN" altLang="en-US" sz="1200" b="1" i="0" u="none" strike="noStrike" cap="none" normalizeH="0" baseline="0" dirty="0">
                <a:ln>
                  <a:noFill/>
                </a:ln>
                <a:solidFill>
                  <a:schemeClr val="tx1"/>
                </a:solidFill>
                <a:effectLst/>
                <a:latin typeface="+mj-ea"/>
                <a:ea typeface="+mj-ea"/>
              </a:rPr>
              <a:t>：可以是</a:t>
            </a:r>
            <a:r>
              <a:rPr kumimoji="0" lang="en-US" altLang="zh-CN" sz="1200" b="1" i="0" u="none" strike="noStrike" cap="none" normalizeH="0" baseline="0" dirty="0">
                <a:ln>
                  <a:noFill/>
                </a:ln>
                <a:solidFill>
                  <a:schemeClr val="tx1"/>
                </a:solidFill>
                <a:effectLst/>
                <a:latin typeface="+mj-ea"/>
                <a:ea typeface="+mj-ea"/>
              </a:rPr>
              <a:t>O</a:t>
            </a:r>
            <a:r>
              <a:rPr kumimoji="0" lang="en-US" altLang="zh-CN" sz="1200" b="1" i="0" u="none" strike="noStrike" cap="none" normalizeH="0" baseline="-25000" dirty="0">
                <a:ln>
                  <a:noFill/>
                </a:ln>
                <a:solidFill>
                  <a:schemeClr val="tx1"/>
                </a:solidFill>
                <a:effectLst/>
                <a:latin typeface="+mj-ea"/>
                <a:ea typeface="+mj-ea"/>
              </a:rPr>
              <a:t>N</a:t>
            </a:r>
            <a:r>
              <a:rPr kumimoji="0" lang="zh-CN" altLang="en-US" sz="1200" b="1" i="0" u="none" strike="noStrike" cap="none" normalizeH="0" baseline="0" dirty="0">
                <a:ln>
                  <a:noFill/>
                </a:ln>
                <a:solidFill>
                  <a:schemeClr val="tx1"/>
                </a:solidFill>
                <a:effectLst/>
                <a:latin typeface="+mj-ea"/>
                <a:ea typeface="+mj-ea"/>
              </a:rPr>
              <a:t>，</a:t>
            </a:r>
            <a:endParaRPr kumimoji="0" lang="en-US" altLang="zh-CN" sz="1200" b="1" i="0" u="none" strike="noStrike" cap="none" normalizeH="0" baseline="0" dirty="0">
              <a:ln>
                <a:noFill/>
              </a:ln>
              <a:solidFill>
                <a:schemeClr val="tx1"/>
              </a:solidFill>
              <a:effectLst/>
              <a:latin typeface="+mj-ea"/>
              <a:ea typeface="+mj-ea"/>
            </a:endParaRPr>
          </a:p>
          <a:p>
            <a:pPr eaLnBrk="1" hangingPunct="1"/>
            <a:r>
              <a:rPr kumimoji="0" lang="zh-CN" altLang="en-US" sz="1200" b="1" i="0" u="none" strike="noStrike" cap="none" normalizeH="0" baseline="0" dirty="0">
                <a:ln>
                  <a:noFill/>
                </a:ln>
                <a:solidFill>
                  <a:schemeClr val="tx1"/>
                </a:solidFill>
                <a:effectLst/>
                <a:latin typeface="+mj-ea"/>
                <a:ea typeface="+mj-ea"/>
              </a:rPr>
              <a:t>也可以是</a:t>
            </a:r>
            <a:r>
              <a:rPr lang="en-US" altLang="zh-CN" sz="1200" b="1" dirty="0">
                <a:latin typeface="+mj-ea"/>
              </a:rPr>
              <a:t>O</a:t>
            </a:r>
            <a:r>
              <a:rPr lang="en-US" altLang="zh-CN" sz="1200" b="1" baseline="-25000" dirty="0">
                <a:latin typeface="+mj-ea"/>
              </a:rPr>
              <a:t>N</a:t>
            </a:r>
            <a:r>
              <a:rPr kumimoji="0" lang="zh-CN" altLang="en-US" sz="1200" b="1" i="0" u="none" strike="noStrike" cap="none" normalizeH="0" baseline="0" dirty="0">
                <a:ln>
                  <a:noFill/>
                </a:ln>
                <a:solidFill>
                  <a:schemeClr val="tx1"/>
                </a:solidFill>
                <a:effectLst/>
                <a:latin typeface="+mj-ea"/>
                <a:ea typeface="+mj-ea"/>
              </a:rPr>
              <a:t>的最左边</a:t>
            </a:r>
            <a:r>
              <a:rPr kumimoji="0" lang="en-US" altLang="zh-CN" sz="1200" b="1" i="0" u="none" strike="noStrike" cap="none" normalizeH="0" baseline="0" dirty="0">
                <a:ln>
                  <a:noFill/>
                </a:ln>
                <a:solidFill>
                  <a:schemeClr val="tx1"/>
                </a:solidFill>
                <a:effectLst/>
                <a:latin typeface="+mj-ea"/>
                <a:ea typeface="+mj-ea"/>
              </a:rPr>
              <a:t>16~64</a:t>
            </a:r>
            <a:r>
              <a:rPr kumimoji="0" lang="zh-CN" altLang="en-US" sz="1200" b="1" i="0" u="none" strike="noStrike" cap="none" normalizeH="0" baseline="0" dirty="0">
                <a:ln>
                  <a:noFill/>
                </a:ln>
                <a:solidFill>
                  <a:schemeClr val="tx1"/>
                </a:solidFill>
                <a:effectLst/>
                <a:latin typeface="+mj-ea"/>
                <a:ea typeface="+mj-ea"/>
              </a:rPr>
              <a:t>位</a:t>
            </a:r>
          </a:p>
        </p:txBody>
      </p:sp>
    </p:spTree>
    <p:extLst>
      <p:ext uri="{BB962C8B-B14F-4D97-AF65-F5344CB8AC3E}">
        <p14:creationId xmlns:p14="http://schemas.microsoft.com/office/powerpoint/2010/main" val="128488607"/>
      </p:ext>
    </p:extLst>
  </p:cSld>
  <p:clrMapOvr>
    <a:masterClrMapping/>
  </p:clrMapOvr>
  <p:transition spd="med">
    <p:randomBar dir="vert"/>
  </p:transition>
</p:sld>
</file>

<file path=ppt/theme/theme1.xml><?xml version="1.0" encoding="utf-8"?>
<a:theme xmlns:a="http://schemas.openxmlformats.org/drawingml/2006/main" name="1_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0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000" b="0" i="0" u="none" strike="noStrike" cap="none" normalizeH="0" baseline="0" smtClean="0">
            <a:ln>
              <a:noFill/>
            </a:ln>
            <a:solidFill>
              <a:schemeClr val="tx1"/>
            </a:solidFill>
            <a:effectLst/>
            <a:latin typeface="Arial" pitchFamily="34" charset="0"/>
            <a:ea typeface="微软雅黑" pitchFamily="34" charset="-122"/>
          </a:defRPr>
        </a:defPPr>
      </a:lstStyle>
    </a:lnDef>
    <a:txDef>
      <a:spPr bwMode="auto">
        <a:solidFill>
          <a:schemeClr val="accent1">
            <a:lumMod val="40000"/>
            <a:lumOff val="60000"/>
          </a:schemeClr>
        </a:solidFill>
        <a:ln>
          <a:noFill/>
        </a:ln>
      </a:spPr>
      <a:bodyPr vert="horz" wrap="square" lIns="91440" tIns="45720" rIns="91440" bIns="45720" numCol="1" anchor="t" anchorCtr="0" compatLnSpc="1">
        <a:prstTxWarp prst="textNoShape">
          <a:avLst/>
        </a:prstTxWarp>
      </a:bodyPr>
      <a:lstStyle>
        <a:defPPr marL="0" indent="0">
          <a:buNone/>
          <a:defRPr b="1" dirty="0" smtClean="0"/>
        </a:defPPr>
      </a:lstStyle>
    </a:tx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14707</TotalTime>
  <Pages>0</Pages>
  <Words>13195</Words>
  <Characters>0</Characters>
  <Application>Microsoft Office PowerPoint</Application>
  <DocSecurity>0</DocSecurity>
  <PresentationFormat>全屏显示(16:9)</PresentationFormat>
  <Lines>0</Lines>
  <Paragraphs>1181</Paragraphs>
  <Slides>131</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131</vt:i4>
      </vt:variant>
    </vt:vector>
  </HeadingPairs>
  <TitlesOfParts>
    <vt:vector size="144" baseType="lpstr">
      <vt:lpstr>黑体</vt:lpstr>
      <vt:lpstr>微软雅黑</vt:lpstr>
      <vt:lpstr>Arial</vt:lpstr>
      <vt:lpstr>Calibri</vt:lpstr>
      <vt:lpstr>Cambria</vt:lpstr>
      <vt:lpstr>Cambria Math</vt:lpstr>
      <vt:lpstr>Comic Sans MS</vt:lpstr>
      <vt:lpstr>Franklin Gothic Medium</vt:lpstr>
      <vt:lpstr>Times New Roman</vt:lpstr>
      <vt:lpstr>Wingdings</vt:lpstr>
      <vt:lpstr>1_Office 主题</vt:lpstr>
      <vt:lpstr>Equation</vt:lpstr>
      <vt:lpstr>Microsoft Visio Drawing</vt:lpstr>
      <vt:lpstr>信息安全导论  Introduction to Information Security</vt:lpstr>
      <vt:lpstr>PowerPoint 演示文稿</vt:lpstr>
      <vt:lpstr>第四章 密码学</vt:lpstr>
      <vt:lpstr>4.1  密码学概述 </vt:lpstr>
      <vt:lpstr>引言</vt:lpstr>
      <vt:lpstr>密码与保密通信</vt:lpstr>
      <vt:lpstr>PowerPoint 演示文稿</vt:lpstr>
      <vt:lpstr>1.古典密码时期</vt:lpstr>
      <vt:lpstr>古典密码</vt:lpstr>
      <vt:lpstr>古典密码</vt:lpstr>
      <vt:lpstr>古典密码</vt:lpstr>
      <vt:lpstr>古典密码</vt:lpstr>
      <vt:lpstr>古典密码</vt:lpstr>
      <vt:lpstr>PowerPoint 演示文稿</vt:lpstr>
      <vt:lpstr>2.近代密码时期</vt:lpstr>
      <vt:lpstr>2.近代密码时期</vt:lpstr>
      <vt:lpstr>2.近代密码时期</vt:lpstr>
      <vt:lpstr>3.现代密码时期</vt:lpstr>
      <vt:lpstr>现代密码学主要内容</vt:lpstr>
      <vt:lpstr>4.1.2 密码体制的基本组成及分类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4.2  对称密码体制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1.序列密码原理</vt:lpstr>
      <vt:lpstr>1.序列密码原理</vt:lpstr>
      <vt:lpstr>密钥序列产生器</vt:lpstr>
      <vt:lpstr>密钥序列产生器</vt:lpstr>
      <vt:lpstr>2. 反馈移位寄存器FSR</vt:lpstr>
      <vt:lpstr>2.线性反馈移位寄存器LFSR</vt:lpstr>
      <vt:lpstr>2.线性反馈移位寄存器LFSR</vt:lpstr>
      <vt:lpstr>2.线性反馈移位寄存器LFSR</vt:lpstr>
      <vt:lpstr>PowerPoint 演示文稿</vt:lpstr>
      <vt:lpstr>PowerPoint 演示文稿</vt:lpstr>
      <vt:lpstr>PowerPoint 演示文稿</vt:lpstr>
      <vt:lpstr>PowerPoint 演示文稿</vt:lpstr>
      <vt:lpstr>对称密码体制的局限性</vt:lpstr>
      <vt:lpstr>内容提纲</vt:lpstr>
      <vt:lpstr>4.3  非对称密码体制 </vt:lpstr>
      <vt:lpstr>简介</vt:lpstr>
      <vt:lpstr>PowerPoint 演示文稿</vt:lpstr>
      <vt:lpstr>PowerPoint 演示文稿</vt:lpstr>
      <vt:lpstr>单向陷门函数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4.4  Hash函数与消息认证 </vt:lpstr>
      <vt:lpstr>简介</vt:lpstr>
      <vt:lpstr>简介</vt:lpstr>
      <vt:lpstr>PowerPoint 演示文稿</vt:lpstr>
      <vt:lpstr>PowerPoint 演示文稿</vt:lpstr>
      <vt:lpstr>PowerPoint 演示文稿</vt:lpstr>
      <vt:lpstr>Hash函数的结构</vt:lpstr>
      <vt:lpstr>PowerPoint 演示文稿</vt:lpstr>
      <vt:lpstr>Hash函数的结构（举例：SHA256）</vt:lpstr>
      <vt:lpstr>PowerPoint 演示文稿</vt:lpstr>
      <vt:lpstr>PowerPoint 演示文稿</vt:lpstr>
      <vt:lpstr>PowerPoint 演示文稿</vt:lpstr>
      <vt:lpstr>PowerPoint 演示文稿</vt:lpstr>
      <vt:lpstr>PowerPoint 演示文稿</vt:lpstr>
      <vt:lpstr>MAC算法与加密算法</vt:lpstr>
      <vt:lpstr>PowerPoint 演示文稿</vt:lpstr>
      <vt:lpstr>PowerPoint 演示文稿</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数字签名的特点</vt:lpstr>
      <vt:lpstr>内容提纲</vt:lpstr>
      <vt:lpstr>PowerPoint 演示文稿</vt:lpstr>
      <vt:lpstr>引言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4.7  本章小结</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P51</dc:creator>
  <cp:lastModifiedBy>Eric Xu</cp:lastModifiedBy>
  <cp:revision>1445</cp:revision>
  <cp:lastPrinted>1899-12-30T00:00:00Z</cp:lastPrinted>
  <dcterms:created xsi:type="dcterms:W3CDTF">2009-12-06T10:38:01Z</dcterms:created>
  <dcterms:modified xsi:type="dcterms:W3CDTF">2025-09-15T08:13:40Z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2052-8.1.0.3035</vt:lpwstr>
  </property>
</Properties>
</file>